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xls" ContentType="application/vnd.ms-excel"/>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bookmarkIdSeed="13">
  <p:sldMasterIdLst>
    <p:sldMasterId id="2147483672" r:id="rId1"/>
    <p:sldMasterId id="2147483686" r:id="rId2"/>
  </p:sldMasterIdLst>
  <p:notesMasterIdLst>
    <p:notesMasterId r:id="rId142"/>
  </p:notesMasterIdLst>
  <p:handoutMasterIdLst>
    <p:handoutMasterId r:id="rId143"/>
  </p:handoutMasterIdLst>
  <p:sldIdLst>
    <p:sldId id="1596" r:id="rId3"/>
    <p:sldId id="1628" r:id="rId4"/>
    <p:sldId id="1598" r:id="rId5"/>
    <p:sldId id="1600" r:id="rId6"/>
    <p:sldId id="1634" r:id="rId7"/>
    <p:sldId id="1630" r:id="rId8"/>
    <p:sldId id="1597" r:id="rId9"/>
    <p:sldId id="1631" r:id="rId10"/>
    <p:sldId id="1633" r:id="rId11"/>
    <p:sldId id="1613" r:id="rId12"/>
    <p:sldId id="1618" r:id="rId13"/>
    <p:sldId id="1635" r:id="rId14"/>
    <p:sldId id="1623" r:id="rId15"/>
    <p:sldId id="1624" r:id="rId16"/>
    <p:sldId id="1625" r:id="rId17"/>
    <p:sldId id="1620" r:id="rId18"/>
    <p:sldId id="1636" r:id="rId19"/>
    <p:sldId id="1637" r:id="rId20"/>
    <p:sldId id="1638" r:id="rId21"/>
    <p:sldId id="1639" r:id="rId22"/>
    <p:sldId id="1640" r:id="rId23"/>
    <p:sldId id="1641" r:id="rId24"/>
    <p:sldId id="1643" r:id="rId25"/>
    <p:sldId id="1644" r:id="rId26"/>
    <p:sldId id="1645" r:id="rId27"/>
    <p:sldId id="1646" r:id="rId28"/>
    <p:sldId id="1647" r:id="rId29"/>
    <p:sldId id="1648" r:id="rId30"/>
    <p:sldId id="1649" r:id="rId31"/>
    <p:sldId id="1650" r:id="rId32"/>
    <p:sldId id="1651" r:id="rId33"/>
    <p:sldId id="1652" r:id="rId34"/>
    <p:sldId id="1653" r:id="rId35"/>
    <p:sldId id="1654" r:id="rId36"/>
    <p:sldId id="1655" r:id="rId37"/>
    <p:sldId id="1656" r:id="rId38"/>
    <p:sldId id="1657" r:id="rId39"/>
    <p:sldId id="1658" r:id="rId40"/>
    <p:sldId id="1659" r:id="rId41"/>
    <p:sldId id="1660" r:id="rId42"/>
    <p:sldId id="1661" r:id="rId43"/>
    <p:sldId id="1662" r:id="rId44"/>
    <p:sldId id="1663" r:id="rId45"/>
    <p:sldId id="1664" r:id="rId46"/>
    <p:sldId id="1665" r:id="rId47"/>
    <p:sldId id="1666" r:id="rId48"/>
    <p:sldId id="1667" r:id="rId49"/>
    <p:sldId id="1668" r:id="rId50"/>
    <p:sldId id="1669" r:id="rId51"/>
    <p:sldId id="1670" r:id="rId52"/>
    <p:sldId id="1671" r:id="rId53"/>
    <p:sldId id="1672" r:id="rId54"/>
    <p:sldId id="1673" r:id="rId55"/>
    <p:sldId id="1674" r:id="rId56"/>
    <p:sldId id="1675" r:id="rId57"/>
    <p:sldId id="1676" r:id="rId58"/>
    <p:sldId id="1677" r:id="rId59"/>
    <p:sldId id="1678" r:id="rId60"/>
    <p:sldId id="1679" r:id="rId61"/>
    <p:sldId id="1680" r:id="rId62"/>
    <p:sldId id="1681" r:id="rId63"/>
    <p:sldId id="1682" r:id="rId64"/>
    <p:sldId id="1683" r:id="rId65"/>
    <p:sldId id="1684" r:id="rId66"/>
    <p:sldId id="1685" r:id="rId67"/>
    <p:sldId id="1686" r:id="rId68"/>
    <p:sldId id="1687" r:id="rId69"/>
    <p:sldId id="1688" r:id="rId70"/>
    <p:sldId id="1689" r:id="rId71"/>
    <p:sldId id="1690" r:id="rId72"/>
    <p:sldId id="1691" r:id="rId73"/>
    <p:sldId id="1692" r:id="rId74"/>
    <p:sldId id="1693" r:id="rId75"/>
    <p:sldId id="1694" r:id="rId76"/>
    <p:sldId id="1695" r:id="rId77"/>
    <p:sldId id="1696" r:id="rId78"/>
    <p:sldId id="1697" r:id="rId79"/>
    <p:sldId id="1698" r:id="rId80"/>
    <p:sldId id="1699" r:id="rId81"/>
    <p:sldId id="1700" r:id="rId82"/>
    <p:sldId id="1701" r:id="rId83"/>
    <p:sldId id="1702" r:id="rId84"/>
    <p:sldId id="1703" r:id="rId85"/>
    <p:sldId id="1704" r:id="rId86"/>
    <p:sldId id="1705" r:id="rId87"/>
    <p:sldId id="1706" r:id="rId88"/>
    <p:sldId id="1707" r:id="rId89"/>
    <p:sldId id="1708" r:id="rId90"/>
    <p:sldId id="1709" r:id="rId91"/>
    <p:sldId id="1710" r:id="rId92"/>
    <p:sldId id="1711" r:id="rId93"/>
    <p:sldId id="1712" r:id="rId94"/>
    <p:sldId id="1713" r:id="rId95"/>
    <p:sldId id="1714" r:id="rId96"/>
    <p:sldId id="1715" r:id="rId97"/>
    <p:sldId id="1716" r:id="rId98"/>
    <p:sldId id="1717" r:id="rId99"/>
    <p:sldId id="1718" r:id="rId100"/>
    <p:sldId id="1719" r:id="rId101"/>
    <p:sldId id="1720" r:id="rId102"/>
    <p:sldId id="1721" r:id="rId103"/>
    <p:sldId id="1722" r:id="rId104"/>
    <p:sldId id="1723" r:id="rId105"/>
    <p:sldId id="1724" r:id="rId106"/>
    <p:sldId id="1725" r:id="rId107"/>
    <p:sldId id="1726" r:id="rId108"/>
    <p:sldId id="1727" r:id="rId109"/>
    <p:sldId id="1728" r:id="rId110"/>
    <p:sldId id="1729" r:id="rId111"/>
    <p:sldId id="1730" r:id="rId112"/>
    <p:sldId id="1731" r:id="rId113"/>
    <p:sldId id="1732" r:id="rId114"/>
    <p:sldId id="1733" r:id="rId115"/>
    <p:sldId id="1734" r:id="rId116"/>
    <p:sldId id="1735" r:id="rId117"/>
    <p:sldId id="1736" r:id="rId118"/>
    <p:sldId id="1737" r:id="rId119"/>
    <p:sldId id="1738" r:id="rId120"/>
    <p:sldId id="1739" r:id="rId121"/>
    <p:sldId id="1740" r:id="rId122"/>
    <p:sldId id="1741" r:id="rId123"/>
    <p:sldId id="1742" r:id="rId124"/>
    <p:sldId id="1743" r:id="rId125"/>
    <p:sldId id="1744" r:id="rId126"/>
    <p:sldId id="1745" r:id="rId127"/>
    <p:sldId id="1746" r:id="rId128"/>
    <p:sldId id="1747" r:id="rId129"/>
    <p:sldId id="1748" r:id="rId130"/>
    <p:sldId id="1749" r:id="rId131"/>
    <p:sldId id="1750" r:id="rId132"/>
    <p:sldId id="1751" r:id="rId133"/>
    <p:sldId id="1752" r:id="rId134"/>
    <p:sldId id="1753" r:id="rId135"/>
    <p:sldId id="1754" r:id="rId136"/>
    <p:sldId id="1755" r:id="rId137"/>
    <p:sldId id="1756" r:id="rId138"/>
    <p:sldId id="1757" r:id="rId139"/>
    <p:sldId id="1758" r:id="rId140"/>
    <p:sldId id="1759" r:id="rId141"/>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Celeste, Peter " initials="PC" lastIdx="10" clrIdx="0"/>
  <p:cmAuthor id="1" name="Christopher J. Roberts" initials="cjr" lastIdx="2" clrIdx="1"/>
  <p:cmAuthor id="2" name="Ryan Turner" initials="RLT" lastIdx="6" clrIdx="2"/>
  <p:cmAuthor id="3" name="Perrotto, Trish [USA]" initials="PT[" lastIdx="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5E8"/>
    <a:srgbClr val="FD7777"/>
    <a:srgbClr val="E9EDF4"/>
    <a:srgbClr val="D0D5FC"/>
    <a:srgbClr val="D9D9D9"/>
    <a:srgbClr val="000000"/>
    <a:srgbClr val="0033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82" autoAdjust="0"/>
    <p:restoredTop sz="91702" autoAdjust="0"/>
  </p:normalViewPr>
  <p:slideViewPr>
    <p:cSldViewPr snapToGrid="0">
      <p:cViewPr varScale="1">
        <p:scale>
          <a:sx n="86" d="100"/>
          <a:sy n="86" d="100"/>
        </p:scale>
        <p:origin x="1368" y="48"/>
      </p:cViewPr>
      <p:guideLst>
        <p:guide orient="horz" pos="2160"/>
        <p:guide pos="2880"/>
      </p:guideLst>
    </p:cSldViewPr>
  </p:slideViewPr>
  <p:outlineViewPr>
    <p:cViewPr>
      <p:scale>
        <a:sx n="33" d="100"/>
        <a:sy n="33" d="100"/>
      </p:scale>
      <p:origin x="0" y="324"/>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6" d="100"/>
          <a:sy n="66" d="100"/>
        </p:scale>
        <p:origin x="-3270" y="-9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commentAuthors" Target="commentAuthor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handoutMaster" Target="handoutMasters/handoutMaster1.xml"/><Relationship Id="rId14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1" Type="http://schemas.openxmlformats.org/officeDocument/2006/relationships/oleObject" Target="file:///C:\Users\Carl.Cramer\Documents\ASF\AS2\Documents\RTVM\NEN%20AS2%20SRD%20Requirement%20Traceability%20Verification%20Matrix%20Pre_SRR%20Review%20Copy%20110415.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Carl.Cramer\Documents\ASF\AS2\Documents\RTVM\NEN%20AS2%20SRD%20Requirement%20Traceability%20Verification%20Matrix%20Pre_SRR%20Review%20Copy%20110415.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1"/>
    </c:view3D>
    <c:floor>
      <c:thickness val="0"/>
    </c:floor>
    <c:sideWall>
      <c:thickness val="0"/>
    </c:sideWall>
    <c:backWall>
      <c:thickness val="0"/>
    </c:backWall>
    <c:plotArea>
      <c:layout>
        <c:manualLayout>
          <c:layoutTarget val="inner"/>
          <c:xMode val="edge"/>
          <c:yMode val="edge"/>
          <c:x val="0.13083137338235701"/>
          <c:y val="5.1416242124036803E-2"/>
          <c:w val="0.81461159302803998"/>
          <c:h val="0.77740911761134501"/>
        </c:manualLayout>
      </c:layout>
      <c:bar3DChart>
        <c:barDir val="col"/>
        <c:grouping val="stacked"/>
        <c:varyColors val="0"/>
        <c:ser>
          <c:idx val="0"/>
          <c:order val="0"/>
          <c:tx>
            <c:strRef>
              <c:f>'AS2 Verification Summary'!$B$3</c:f>
              <c:strCache>
                <c:ptCount val="1"/>
                <c:pt idx="0">
                  <c:v>Test Level 2</c:v>
                </c:pt>
              </c:strCache>
            </c:strRef>
          </c:tx>
          <c:invertIfNegative val="0"/>
          <c:cat>
            <c:strRef>
              <c:f>'AS2 Verification Summary'!$A$4:$A$9</c:f>
              <c:strCache>
                <c:ptCount val="6"/>
                <c:pt idx="0">
                  <c:v>SYS</c:v>
                </c:pt>
                <c:pt idx="1">
                  <c:v>ANT</c:v>
                </c:pt>
                <c:pt idx="2">
                  <c:v>ATS</c:v>
                </c:pt>
                <c:pt idx="3">
                  <c:v>DHS</c:v>
                </c:pt>
                <c:pt idx="4">
                  <c:v>INF</c:v>
                </c:pt>
                <c:pt idx="5">
                  <c:v>SPS</c:v>
                </c:pt>
              </c:strCache>
            </c:strRef>
          </c:cat>
          <c:val>
            <c:numRef>
              <c:f>'AS2 Verification Summary'!$B$4:$B$9</c:f>
              <c:numCache>
                <c:formatCode>General</c:formatCode>
                <c:ptCount val="6"/>
                <c:pt idx="0">
                  <c:v>0</c:v>
                </c:pt>
                <c:pt idx="1">
                  <c:v>23</c:v>
                </c:pt>
                <c:pt idx="2">
                  <c:v>2</c:v>
                </c:pt>
                <c:pt idx="3">
                  <c:v>1</c:v>
                </c:pt>
                <c:pt idx="4">
                  <c:v>7</c:v>
                </c:pt>
                <c:pt idx="5">
                  <c:v>0</c:v>
                </c:pt>
              </c:numCache>
            </c:numRef>
          </c:val>
        </c:ser>
        <c:ser>
          <c:idx val="1"/>
          <c:order val="1"/>
          <c:tx>
            <c:strRef>
              <c:f>'AS2 Verification Summary'!$C$3</c:f>
              <c:strCache>
                <c:ptCount val="1"/>
                <c:pt idx="0">
                  <c:v>Test Level 3</c:v>
                </c:pt>
              </c:strCache>
            </c:strRef>
          </c:tx>
          <c:invertIfNegative val="0"/>
          <c:cat>
            <c:strRef>
              <c:f>'AS2 Verification Summary'!$A$4:$A$9</c:f>
              <c:strCache>
                <c:ptCount val="6"/>
                <c:pt idx="0">
                  <c:v>SYS</c:v>
                </c:pt>
                <c:pt idx="1">
                  <c:v>ANT</c:v>
                </c:pt>
                <c:pt idx="2">
                  <c:v>ATS</c:v>
                </c:pt>
                <c:pt idx="3">
                  <c:v>DHS</c:v>
                </c:pt>
                <c:pt idx="4">
                  <c:v>INF</c:v>
                </c:pt>
                <c:pt idx="5">
                  <c:v>SPS</c:v>
                </c:pt>
              </c:strCache>
            </c:strRef>
          </c:cat>
          <c:val>
            <c:numRef>
              <c:f>'AS2 Verification Summary'!$C$4:$C$9</c:f>
              <c:numCache>
                <c:formatCode>General</c:formatCode>
                <c:ptCount val="6"/>
                <c:pt idx="0">
                  <c:v>2</c:v>
                </c:pt>
                <c:pt idx="1">
                  <c:v>5</c:v>
                </c:pt>
                <c:pt idx="2">
                  <c:v>12</c:v>
                </c:pt>
                <c:pt idx="3">
                  <c:v>15</c:v>
                </c:pt>
                <c:pt idx="4">
                  <c:v>19</c:v>
                </c:pt>
                <c:pt idx="5">
                  <c:v>4</c:v>
                </c:pt>
              </c:numCache>
            </c:numRef>
          </c:val>
        </c:ser>
        <c:ser>
          <c:idx val="2"/>
          <c:order val="2"/>
          <c:tx>
            <c:strRef>
              <c:f>'AS2 Verification Summary'!$D$3</c:f>
              <c:strCache>
                <c:ptCount val="1"/>
                <c:pt idx="0">
                  <c:v>Test Level 4</c:v>
                </c:pt>
              </c:strCache>
            </c:strRef>
          </c:tx>
          <c:invertIfNegative val="0"/>
          <c:cat>
            <c:strRef>
              <c:f>'AS2 Verification Summary'!$A$4:$A$9</c:f>
              <c:strCache>
                <c:ptCount val="6"/>
                <c:pt idx="0">
                  <c:v>SYS</c:v>
                </c:pt>
                <c:pt idx="1">
                  <c:v>ANT</c:v>
                </c:pt>
                <c:pt idx="2">
                  <c:v>ATS</c:v>
                </c:pt>
                <c:pt idx="3">
                  <c:v>DHS</c:v>
                </c:pt>
                <c:pt idx="4">
                  <c:v>INF</c:v>
                </c:pt>
                <c:pt idx="5">
                  <c:v>SPS</c:v>
                </c:pt>
              </c:strCache>
            </c:strRef>
          </c:cat>
          <c:val>
            <c:numRef>
              <c:f>'AS2 Verification Summary'!$D$4:$D$9</c:f>
              <c:numCache>
                <c:formatCode>General</c:formatCode>
                <c:ptCount val="6"/>
                <c:pt idx="0">
                  <c:v>43</c:v>
                </c:pt>
                <c:pt idx="1">
                  <c:v>0</c:v>
                </c:pt>
                <c:pt idx="2">
                  <c:v>1</c:v>
                </c:pt>
                <c:pt idx="3">
                  <c:v>0</c:v>
                </c:pt>
                <c:pt idx="4">
                  <c:v>0</c:v>
                </c:pt>
                <c:pt idx="5">
                  <c:v>0</c:v>
                </c:pt>
              </c:numCache>
            </c:numRef>
          </c:val>
        </c:ser>
        <c:ser>
          <c:idx val="4"/>
          <c:order val="3"/>
          <c:tx>
            <c:strRef>
              <c:f>'AS2 Verification Summary'!$E$3</c:f>
              <c:strCache>
                <c:ptCount val="1"/>
                <c:pt idx="0">
                  <c:v>Test Level 5</c:v>
                </c:pt>
              </c:strCache>
            </c:strRef>
          </c:tx>
          <c:invertIfNegative val="0"/>
          <c:cat>
            <c:strRef>
              <c:f>'AS2 Verification Summary'!$A$4:$A$9</c:f>
              <c:strCache>
                <c:ptCount val="6"/>
                <c:pt idx="0">
                  <c:v>SYS</c:v>
                </c:pt>
                <c:pt idx="1">
                  <c:v>ANT</c:v>
                </c:pt>
                <c:pt idx="2">
                  <c:v>ATS</c:v>
                </c:pt>
                <c:pt idx="3">
                  <c:v>DHS</c:v>
                </c:pt>
                <c:pt idx="4">
                  <c:v>INF</c:v>
                </c:pt>
                <c:pt idx="5">
                  <c:v>SPS</c:v>
                </c:pt>
              </c:strCache>
            </c:strRef>
          </c:cat>
          <c:val>
            <c:numRef>
              <c:f>'AS2 Verification Summary'!$E$4:$E$9</c:f>
              <c:numCache>
                <c:formatCode>General</c:formatCode>
                <c:ptCount val="6"/>
                <c:pt idx="0">
                  <c:v>10</c:v>
                </c:pt>
                <c:pt idx="1">
                  <c:v>0</c:v>
                </c:pt>
                <c:pt idx="2">
                  <c:v>0</c:v>
                </c:pt>
                <c:pt idx="3">
                  <c:v>0</c:v>
                </c:pt>
                <c:pt idx="4">
                  <c:v>0</c:v>
                </c:pt>
                <c:pt idx="5">
                  <c:v>0</c:v>
                </c:pt>
              </c:numCache>
            </c:numRef>
          </c:val>
        </c:ser>
        <c:dLbls>
          <c:showLegendKey val="0"/>
          <c:showVal val="0"/>
          <c:showCatName val="0"/>
          <c:showSerName val="0"/>
          <c:showPercent val="0"/>
          <c:showBubbleSize val="0"/>
        </c:dLbls>
        <c:gapWidth val="150"/>
        <c:shape val="box"/>
        <c:axId val="413098808"/>
        <c:axId val="413099200"/>
        <c:axId val="0"/>
      </c:bar3DChart>
      <c:catAx>
        <c:axId val="413098808"/>
        <c:scaling>
          <c:orientation val="minMax"/>
        </c:scaling>
        <c:delete val="0"/>
        <c:axPos val="b"/>
        <c:numFmt formatCode="#,##0;\-#,##0" sourceLinked="0"/>
        <c:majorTickMark val="out"/>
        <c:minorTickMark val="none"/>
        <c:tickLblPos val="nextTo"/>
        <c:crossAx val="413099200"/>
        <c:crosses val="autoZero"/>
        <c:auto val="1"/>
        <c:lblAlgn val="ctr"/>
        <c:lblOffset val="100"/>
        <c:noMultiLvlLbl val="0"/>
      </c:catAx>
      <c:valAx>
        <c:axId val="413099200"/>
        <c:scaling>
          <c:orientation val="minMax"/>
        </c:scaling>
        <c:delete val="0"/>
        <c:axPos val="l"/>
        <c:majorGridlines/>
        <c:title>
          <c:tx>
            <c:rich>
              <a:bodyPr rot="-5400000" vert="horz"/>
              <a:lstStyle/>
              <a:p>
                <a:pPr>
                  <a:defRPr/>
                </a:pPr>
                <a:r>
                  <a:rPr lang="en-US"/>
                  <a:t>No. of Requirements</a:t>
                </a:r>
              </a:p>
            </c:rich>
          </c:tx>
          <c:overlay val="0"/>
        </c:title>
        <c:numFmt formatCode="General" sourceLinked="1"/>
        <c:majorTickMark val="out"/>
        <c:minorTickMark val="none"/>
        <c:tickLblPos val="nextTo"/>
        <c:crossAx val="413098808"/>
        <c:crosses val="autoZero"/>
        <c:crossBetween val="between"/>
      </c:valAx>
    </c:plotArea>
    <c:legend>
      <c:legendPos val="r"/>
      <c:layout>
        <c:manualLayout>
          <c:xMode val="edge"/>
          <c:yMode val="edge"/>
          <c:x val="0.70348465761845902"/>
          <c:y val="9.9612350718779899E-2"/>
          <c:w val="0.17382442850063701"/>
          <c:h val="0.33076284740867401"/>
        </c:manualLayout>
      </c:layout>
      <c:overlay val="0"/>
      <c:spPr>
        <a:solidFill>
          <a:schemeClr val="bg1"/>
        </a:solidFill>
        <a:ln>
          <a:solidFill>
            <a:schemeClr val="accent1"/>
          </a:solidFill>
        </a:ln>
        <a:effectLst>
          <a:outerShdw blurRad="50800" dist="38100" dir="2700000" algn="tl" rotWithShape="0">
            <a:prstClr val="black">
              <a:alpha val="40000"/>
            </a:prstClr>
          </a:outerShdw>
        </a:effectLst>
      </c:spPr>
    </c:legend>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Requirements by Test</a:t>
            </a:r>
            <a:r>
              <a:rPr lang="en-US" baseline="0"/>
              <a:t> Level </a:t>
            </a:r>
          </a:p>
          <a:p>
            <a:pPr>
              <a:defRPr/>
            </a:pPr>
            <a:r>
              <a:rPr lang="en-US" baseline="0"/>
              <a:t>and Verification Method</a:t>
            </a:r>
            <a:endParaRPr lang="en-US"/>
          </a:p>
        </c:rich>
      </c:tx>
      <c:layout>
        <c:manualLayout>
          <c:xMode val="edge"/>
          <c:yMode val="edge"/>
          <c:x val="0.162750456541636"/>
          <c:y val="1.8085161172725399E-2"/>
        </c:manualLayout>
      </c:layout>
      <c:overlay val="0"/>
    </c:title>
    <c:autoTitleDeleted val="0"/>
    <c:view3D>
      <c:rotX val="15"/>
      <c:rotY val="20"/>
      <c:rAngAx val="1"/>
    </c:view3D>
    <c:floor>
      <c:thickness val="0"/>
    </c:floor>
    <c:sideWall>
      <c:thickness val="0"/>
    </c:sideWall>
    <c:backWall>
      <c:thickness val="0"/>
    </c:backWall>
    <c:plotArea>
      <c:layout/>
      <c:bar3DChart>
        <c:barDir val="col"/>
        <c:grouping val="stacked"/>
        <c:varyColors val="0"/>
        <c:ser>
          <c:idx val="0"/>
          <c:order val="0"/>
          <c:tx>
            <c:strRef>
              <c:f>'VM vs level'!$B$4</c:f>
              <c:strCache>
                <c:ptCount val="1"/>
                <c:pt idx="0">
                  <c:v>Inspection</c:v>
                </c:pt>
              </c:strCache>
            </c:strRef>
          </c:tx>
          <c:invertIfNegative val="0"/>
          <c:cat>
            <c:strRef>
              <c:f>'VM vs level'!$C$3:$F$3</c:f>
              <c:strCache>
                <c:ptCount val="4"/>
                <c:pt idx="0">
                  <c:v>Test Level 2</c:v>
                </c:pt>
                <c:pt idx="1">
                  <c:v>Test Level 3</c:v>
                </c:pt>
                <c:pt idx="2">
                  <c:v>Test Level 4</c:v>
                </c:pt>
                <c:pt idx="3">
                  <c:v>Test Level 5</c:v>
                </c:pt>
              </c:strCache>
            </c:strRef>
          </c:cat>
          <c:val>
            <c:numRef>
              <c:f>'VM vs level'!$C$4:$F$4</c:f>
              <c:numCache>
                <c:formatCode>General</c:formatCode>
                <c:ptCount val="4"/>
                <c:pt idx="0">
                  <c:v>30</c:v>
                </c:pt>
                <c:pt idx="1">
                  <c:v>12</c:v>
                </c:pt>
                <c:pt idx="2">
                  <c:v>1</c:v>
                </c:pt>
                <c:pt idx="3">
                  <c:v>0</c:v>
                </c:pt>
              </c:numCache>
            </c:numRef>
          </c:val>
        </c:ser>
        <c:ser>
          <c:idx val="1"/>
          <c:order val="1"/>
          <c:tx>
            <c:strRef>
              <c:f>'VM vs level'!$B$5</c:f>
              <c:strCache>
                <c:ptCount val="1"/>
                <c:pt idx="0">
                  <c:v>Analysis</c:v>
                </c:pt>
              </c:strCache>
            </c:strRef>
          </c:tx>
          <c:invertIfNegative val="0"/>
          <c:cat>
            <c:strRef>
              <c:f>'VM vs level'!$C$3:$F$3</c:f>
              <c:strCache>
                <c:ptCount val="4"/>
                <c:pt idx="0">
                  <c:v>Test Level 2</c:v>
                </c:pt>
                <c:pt idx="1">
                  <c:v>Test Level 3</c:v>
                </c:pt>
                <c:pt idx="2">
                  <c:v>Test Level 4</c:v>
                </c:pt>
                <c:pt idx="3">
                  <c:v>Test Level 5</c:v>
                </c:pt>
              </c:strCache>
            </c:strRef>
          </c:cat>
          <c:val>
            <c:numRef>
              <c:f>'VM vs level'!$C$5:$F$5</c:f>
              <c:numCache>
                <c:formatCode>General</c:formatCode>
                <c:ptCount val="4"/>
                <c:pt idx="0">
                  <c:v>0</c:v>
                </c:pt>
                <c:pt idx="1">
                  <c:v>3</c:v>
                </c:pt>
                <c:pt idx="2">
                  <c:v>3</c:v>
                </c:pt>
                <c:pt idx="3">
                  <c:v>0</c:v>
                </c:pt>
              </c:numCache>
            </c:numRef>
          </c:val>
        </c:ser>
        <c:ser>
          <c:idx val="2"/>
          <c:order val="2"/>
          <c:tx>
            <c:strRef>
              <c:f>'VM vs level'!$B$6</c:f>
              <c:strCache>
                <c:ptCount val="1"/>
                <c:pt idx="0">
                  <c:v>Demonstration</c:v>
                </c:pt>
              </c:strCache>
            </c:strRef>
          </c:tx>
          <c:invertIfNegative val="0"/>
          <c:cat>
            <c:strRef>
              <c:f>'VM vs level'!$C$3:$F$3</c:f>
              <c:strCache>
                <c:ptCount val="4"/>
                <c:pt idx="0">
                  <c:v>Test Level 2</c:v>
                </c:pt>
                <c:pt idx="1">
                  <c:v>Test Level 3</c:v>
                </c:pt>
                <c:pt idx="2">
                  <c:v>Test Level 4</c:v>
                </c:pt>
                <c:pt idx="3">
                  <c:v>Test Level 5</c:v>
                </c:pt>
              </c:strCache>
            </c:strRef>
          </c:cat>
          <c:val>
            <c:numRef>
              <c:f>'VM vs level'!$C$6:$F$6</c:f>
              <c:numCache>
                <c:formatCode>General</c:formatCode>
                <c:ptCount val="4"/>
                <c:pt idx="0">
                  <c:v>1</c:v>
                </c:pt>
                <c:pt idx="1">
                  <c:v>19</c:v>
                </c:pt>
                <c:pt idx="2">
                  <c:v>31</c:v>
                </c:pt>
                <c:pt idx="3">
                  <c:v>10</c:v>
                </c:pt>
              </c:numCache>
            </c:numRef>
          </c:val>
        </c:ser>
        <c:ser>
          <c:idx val="3"/>
          <c:order val="3"/>
          <c:tx>
            <c:strRef>
              <c:f>'VM vs level'!$B$7</c:f>
              <c:strCache>
                <c:ptCount val="1"/>
                <c:pt idx="0">
                  <c:v>Test</c:v>
                </c:pt>
              </c:strCache>
            </c:strRef>
          </c:tx>
          <c:invertIfNegative val="0"/>
          <c:cat>
            <c:strRef>
              <c:f>'VM vs level'!$C$3:$F$3</c:f>
              <c:strCache>
                <c:ptCount val="4"/>
                <c:pt idx="0">
                  <c:v>Test Level 2</c:v>
                </c:pt>
                <c:pt idx="1">
                  <c:v>Test Level 3</c:v>
                </c:pt>
                <c:pt idx="2">
                  <c:v>Test Level 4</c:v>
                </c:pt>
                <c:pt idx="3">
                  <c:v>Test Level 5</c:v>
                </c:pt>
              </c:strCache>
            </c:strRef>
          </c:cat>
          <c:val>
            <c:numRef>
              <c:f>'VM vs level'!$C$7:$F$7</c:f>
              <c:numCache>
                <c:formatCode>General</c:formatCode>
                <c:ptCount val="4"/>
                <c:pt idx="0">
                  <c:v>2</c:v>
                </c:pt>
                <c:pt idx="1">
                  <c:v>24</c:v>
                </c:pt>
                <c:pt idx="2">
                  <c:v>8</c:v>
                </c:pt>
                <c:pt idx="3">
                  <c:v>0</c:v>
                </c:pt>
              </c:numCache>
            </c:numRef>
          </c:val>
        </c:ser>
        <c:dLbls>
          <c:showLegendKey val="0"/>
          <c:showVal val="0"/>
          <c:showCatName val="0"/>
          <c:showSerName val="0"/>
          <c:showPercent val="0"/>
          <c:showBubbleSize val="0"/>
        </c:dLbls>
        <c:gapWidth val="75"/>
        <c:shape val="box"/>
        <c:axId val="409509848"/>
        <c:axId val="409510240"/>
        <c:axId val="0"/>
      </c:bar3DChart>
      <c:catAx>
        <c:axId val="409509848"/>
        <c:scaling>
          <c:orientation val="minMax"/>
        </c:scaling>
        <c:delete val="0"/>
        <c:axPos val="b"/>
        <c:numFmt formatCode="General" sourceLinked="0"/>
        <c:majorTickMark val="none"/>
        <c:minorTickMark val="none"/>
        <c:tickLblPos val="nextTo"/>
        <c:crossAx val="409510240"/>
        <c:crosses val="autoZero"/>
        <c:auto val="1"/>
        <c:lblAlgn val="ctr"/>
        <c:lblOffset val="100"/>
        <c:noMultiLvlLbl val="0"/>
      </c:catAx>
      <c:valAx>
        <c:axId val="409510240"/>
        <c:scaling>
          <c:orientation val="minMax"/>
        </c:scaling>
        <c:delete val="0"/>
        <c:axPos val="l"/>
        <c:majorGridlines/>
        <c:numFmt formatCode="General" sourceLinked="1"/>
        <c:majorTickMark val="none"/>
        <c:minorTickMark val="none"/>
        <c:tickLblPos val="nextTo"/>
        <c:spPr>
          <a:ln w="9525">
            <a:noFill/>
          </a:ln>
        </c:spPr>
        <c:crossAx val="409509848"/>
        <c:crosses val="autoZero"/>
        <c:crossBetween val="between"/>
      </c:valAx>
    </c:plotArea>
    <c:legend>
      <c:legendPos val="b"/>
      <c:overlay val="0"/>
    </c:legend>
    <c:plotVisOnly val="1"/>
    <c:dispBlanksAs val="gap"/>
    <c:showDLblsOverMax val="0"/>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513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5138"/>
          </a:xfrm>
          <a:prstGeom prst="rect">
            <a:avLst/>
          </a:prstGeom>
        </p:spPr>
        <p:txBody>
          <a:bodyPr vert="horz" lIns="91440" tIns="45720" rIns="91440" bIns="45720" rtlCol="0"/>
          <a:lstStyle>
            <a:lvl1pPr algn="r">
              <a:defRPr sz="1200"/>
            </a:lvl1pPr>
          </a:lstStyle>
          <a:p>
            <a:fld id="{AE1AD4B0-6AC5-45AD-8DC1-5571868C36CF}" type="datetimeFigureOut">
              <a:rPr lang="en-US" smtClean="0"/>
              <a:pPr/>
              <a:t>9/23/2016</a:t>
            </a:fld>
            <a:endParaRPr lang="en-US" dirty="0"/>
          </a:p>
        </p:txBody>
      </p:sp>
      <p:sp>
        <p:nvSpPr>
          <p:cNvPr id="4" name="Footer Placeholder 3"/>
          <p:cNvSpPr>
            <a:spLocks noGrp="1"/>
          </p:cNvSpPr>
          <p:nvPr>
            <p:ph type="ftr" sz="quarter" idx="2"/>
          </p:nvPr>
        </p:nvSpPr>
        <p:spPr>
          <a:xfrm>
            <a:off x="0" y="8829675"/>
            <a:ext cx="3038475" cy="465138"/>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5138"/>
          </a:xfrm>
          <a:prstGeom prst="rect">
            <a:avLst/>
          </a:prstGeom>
        </p:spPr>
        <p:txBody>
          <a:bodyPr vert="horz" lIns="91440" tIns="45720" rIns="91440" bIns="45720" rtlCol="0" anchor="b"/>
          <a:lstStyle>
            <a:lvl1pPr algn="r">
              <a:defRPr sz="1200"/>
            </a:lvl1pPr>
          </a:lstStyle>
          <a:p>
            <a:fld id="{B7106B9D-16E0-4302-A2F6-9ACDCFB7630F}" type="slidenum">
              <a:rPr lang="en-US" smtClean="0"/>
              <a:pPr/>
              <a:t>‹#›</a:t>
            </a:fld>
            <a:endParaRPr lang="en-US" dirty="0"/>
          </a:p>
        </p:txBody>
      </p:sp>
    </p:spTree>
    <p:extLst>
      <p:ext uri="{BB962C8B-B14F-4D97-AF65-F5344CB8AC3E}">
        <p14:creationId xmlns:p14="http://schemas.microsoft.com/office/powerpoint/2010/main" val="38692329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3037840" cy="464820"/>
          </a:xfrm>
          <a:prstGeom prst="rect">
            <a:avLst/>
          </a:prstGeom>
        </p:spPr>
        <p:txBody>
          <a:bodyPr vert="horz" lIns="93167" tIns="46584" rIns="93167" bIns="46584" rtlCol="0"/>
          <a:lstStyle>
            <a:lvl1pPr algn="l">
              <a:defRPr sz="1200"/>
            </a:lvl1pPr>
          </a:lstStyle>
          <a:p>
            <a:endParaRPr lang="en-US" dirty="0"/>
          </a:p>
        </p:txBody>
      </p:sp>
      <p:sp>
        <p:nvSpPr>
          <p:cNvPr id="3" name="Date Placeholder 2"/>
          <p:cNvSpPr>
            <a:spLocks noGrp="1"/>
          </p:cNvSpPr>
          <p:nvPr>
            <p:ph type="dt" idx="1"/>
          </p:nvPr>
        </p:nvSpPr>
        <p:spPr>
          <a:xfrm>
            <a:off x="3970939" y="1"/>
            <a:ext cx="3037840" cy="464820"/>
          </a:xfrm>
          <a:prstGeom prst="rect">
            <a:avLst/>
          </a:prstGeom>
        </p:spPr>
        <p:txBody>
          <a:bodyPr vert="horz" lIns="93167" tIns="46584" rIns="93167" bIns="46584" rtlCol="0"/>
          <a:lstStyle>
            <a:lvl1pPr algn="r">
              <a:defRPr sz="1200"/>
            </a:lvl1pPr>
          </a:lstStyle>
          <a:p>
            <a:fld id="{2F163F47-ADA6-456E-8AFF-E0DF2A5463EA}" type="datetimeFigureOut">
              <a:rPr lang="en-US" smtClean="0"/>
              <a:pPr/>
              <a:t>9/23/2016</a:t>
            </a:fld>
            <a:endParaRPr lang="en-US" dirty="0"/>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67" tIns="46584" rIns="93167" bIns="46584" rtlCol="0" anchor="ctr"/>
          <a:lstStyle/>
          <a:p>
            <a:endParaRPr lang="en-US" dirty="0"/>
          </a:p>
        </p:txBody>
      </p:sp>
      <p:sp>
        <p:nvSpPr>
          <p:cNvPr id="5" name="Notes Placeholder 4"/>
          <p:cNvSpPr>
            <a:spLocks noGrp="1"/>
          </p:cNvSpPr>
          <p:nvPr>
            <p:ph type="body" sz="quarter" idx="3"/>
          </p:nvPr>
        </p:nvSpPr>
        <p:spPr>
          <a:xfrm>
            <a:off x="701040" y="4415791"/>
            <a:ext cx="5608320" cy="4183380"/>
          </a:xfrm>
          <a:prstGeom prst="rect">
            <a:avLst/>
          </a:prstGeom>
        </p:spPr>
        <p:txBody>
          <a:bodyPr vert="horz" lIns="93167" tIns="46584" rIns="93167" bIns="4658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67" tIns="46584" rIns="93167" bIns="46584"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0939" y="8829967"/>
            <a:ext cx="3037840" cy="464820"/>
          </a:xfrm>
          <a:prstGeom prst="rect">
            <a:avLst/>
          </a:prstGeom>
        </p:spPr>
        <p:txBody>
          <a:bodyPr vert="horz" lIns="93167" tIns="46584" rIns="93167" bIns="46584" rtlCol="0" anchor="b"/>
          <a:lstStyle>
            <a:lvl1pPr algn="r">
              <a:defRPr sz="1200"/>
            </a:lvl1pPr>
          </a:lstStyle>
          <a:p>
            <a:fld id="{8BC1DE87-4C92-4165-B648-8AFD8C6CF6EC}" type="slidenum">
              <a:rPr lang="en-US" smtClean="0"/>
              <a:pPr/>
              <a:t>‹#›</a:t>
            </a:fld>
            <a:endParaRPr lang="en-US" dirty="0"/>
          </a:p>
        </p:txBody>
      </p:sp>
    </p:spTree>
    <p:extLst>
      <p:ext uri="{BB962C8B-B14F-4D97-AF65-F5344CB8AC3E}">
        <p14:creationId xmlns:p14="http://schemas.microsoft.com/office/powerpoint/2010/main" val="21698445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0</a:t>
            </a:fld>
            <a:endParaRPr lang="en-US" dirty="0"/>
          </a:p>
        </p:txBody>
      </p:sp>
    </p:spTree>
    <p:extLst>
      <p:ext uri="{BB962C8B-B14F-4D97-AF65-F5344CB8AC3E}">
        <p14:creationId xmlns:p14="http://schemas.microsoft.com/office/powerpoint/2010/main" val="52008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26</a:t>
            </a:fld>
            <a:endParaRPr lang="en-US" dirty="0"/>
          </a:p>
        </p:txBody>
      </p:sp>
    </p:spTree>
    <p:extLst>
      <p:ext uri="{BB962C8B-B14F-4D97-AF65-F5344CB8AC3E}">
        <p14:creationId xmlns:p14="http://schemas.microsoft.com/office/powerpoint/2010/main" val="2662158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27</a:t>
            </a:fld>
            <a:endParaRPr lang="en-US" dirty="0"/>
          </a:p>
        </p:txBody>
      </p:sp>
    </p:spTree>
    <p:extLst>
      <p:ext uri="{BB962C8B-B14F-4D97-AF65-F5344CB8AC3E}">
        <p14:creationId xmlns:p14="http://schemas.microsoft.com/office/powerpoint/2010/main" val="13943368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28</a:t>
            </a:fld>
            <a:endParaRPr lang="en-US" dirty="0"/>
          </a:p>
        </p:txBody>
      </p:sp>
    </p:spTree>
    <p:extLst>
      <p:ext uri="{BB962C8B-B14F-4D97-AF65-F5344CB8AC3E}">
        <p14:creationId xmlns:p14="http://schemas.microsoft.com/office/powerpoint/2010/main" val="2236204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33</a:t>
            </a:fld>
            <a:endParaRPr lang="en-US" dirty="0"/>
          </a:p>
        </p:txBody>
      </p:sp>
    </p:spTree>
    <p:extLst>
      <p:ext uri="{BB962C8B-B14F-4D97-AF65-F5344CB8AC3E}">
        <p14:creationId xmlns:p14="http://schemas.microsoft.com/office/powerpoint/2010/main" val="24483305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34</a:t>
            </a:fld>
            <a:endParaRPr lang="en-US" dirty="0"/>
          </a:p>
        </p:txBody>
      </p:sp>
    </p:spTree>
    <p:extLst>
      <p:ext uri="{BB962C8B-B14F-4D97-AF65-F5344CB8AC3E}">
        <p14:creationId xmlns:p14="http://schemas.microsoft.com/office/powerpoint/2010/main" val="872529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36</a:t>
            </a:fld>
            <a:endParaRPr lang="en-US" dirty="0"/>
          </a:p>
        </p:txBody>
      </p:sp>
    </p:spTree>
    <p:extLst>
      <p:ext uri="{BB962C8B-B14F-4D97-AF65-F5344CB8AC3E}">
        <p14:creationId xmlns:p14="http://schemas.microsoft.com/office/powerpoint/2010/main" val="3443052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37</a:t>
            </a:fld>
            <a:endParaRPr lang="en-US" dirty="0"/>
          </a:p>
        </p:txBody>
      </p:sp>
    </p:spTree>
    <p:extLst>
      <p:ext uri="{BB962C8B-B14F-4D97-AF65-F5344CB8AC3E}">
        <p14:creationId xmlns:p14="http://schemas.microsoft.com/office/powerpoint/2010/main" val="992583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38</a:t>
            </a:fld>
            <a:endParaRPr lang="en-US" dirty="0"/>
          </a:p>
        </p:txBody>
      </p:sp>
    </p:spTree>
    <p:extLst>
      <p:ext uri="{BB962C8B-B14F-4D97-AF65-F5344CB8AC3E}">
        <p14:creationId xmlns:p14="http://schemas.microsoft.com/office/powerpoint/2010/main" val="2703266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39</a:t>
            </a:fld>
            <a:endParaRPr lang="en-US" dirty="0"/>
          </a:p>
        </p:txBody>
      </p:sp>
    </p:spTree>
    <p:extLst>
      <p:ext uri="{BB962C8B-B14F-4D97-AF65-F5344CB8AC3E}">
        <p14:creationId xmlns:p14="http://schemas.microsoft.com/office/powerpoint/2010/main" val="3527443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48</a:t>
            </a:fld>
            <a:endParaRPr lang="en-US" dirty="0"/>
          </a:p>
        </p:txBody>
      </p:sp>
    </p:spTree>
    <p:extLst>
      <p:ext uri="{BB962C8B-B14F-4D97-AF65-F5344CB8AC3E}">
        <p14:creationId xmlns:p14="http://schemas.microsoft.com/office/powerpoint/2010/main" val="261171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7</a:t>
            </a:fld>
            <a:endParaRPr lang="en-US" dirty="0"/>
          </a:p>
        </p:txBody>
      </p:sp>
    </p:spTree>
    <p:extLst>
      <p:ext uri="{BB962C8B-B14F-4D97-AF65-F5344CB8AC3E}">
        <p14:creationId xmlns:p14="http://schemas.microsoft.com/office/powerpoint/2010/main" val="1209375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49</a:t>
            </a:fld>
            <a:endParaRPr lang="en-US" dirty="0"/>
          </a:p>
        </p:txBody>
      </p:sp>
    </p:spTree>
    <p:extLst>
      <p:ext uri="{BB962C8B-B14F-4D97-AF65-F5344CB8AC3E}">
        <p14:creationId xmlns:p14="http://schemas.microsoft.com/office/powerpoint/2010/main" val="4765428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p:txBody>
      </p:sp>
      <p:sp>
        <p:nvSpPr>
          <p:cNvPr id="4" name="Slide Number Placeholder 3"/>
          <p:cNvSpPr>
            <a:spLocks noGrp="1"/>
          </p:cNvSpPr>
          <p:nvPr>
            <p:ph type="sldNum" sz="quarter" idx="10"/>
          </p:nvPr>
        </p:nvSpPr>
        <p:spPr/>
        <p:txBody>
          <a:bodyPr/>
          <a:lstStyle/>
          <a:p>
            <a:fld id="{8BC1DE87-4C92-4165-B648-8AFD8C6CF6EC}" type="slidenum">
              <a:rPr lang="en-US" smtClean="0"/>
              <a:pPr/>
              <a:t>51</a:t>
            </a:fld>
            <a:endParaRPr lang="en-US" dirty="0"/>
          </a:p>
        </p:txBody>
      </p:sp>
    </p:spTree>
    <p:extLst>
      <p:ext uri="{BB962C8B-B14F-4D97-AF65-F5344CB8AC3E}">
        <p14:creationId xmlns:p14="http://schemas.microsoft.com/office/powerpoint/2010/main" val="2521379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8BC1DE87-4C92-4165-B648-8AFD8C6CF6EC}" type="slidenum">
              <a:rPr lang="en-US" smtClean="0"/>
              <a:pPr/>
              <a:t>52</a:t>
            </a:fld>
            <a:endParaRPr lang="en-US" dirty="0"/>
          </a:p>
        </p:txBody>
      </p:sp>
    </p:spTree>
    <p:extLst>
      <p:ext uri="{BB962C8B-B14F-4D97-AF65-F5344CB8AC3E}">
        <p14:creationId xmlns:p14="http://schemas.microsoft.com/office/powerpoint/2010/main" val="3413516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54</a:t>
            </a:fld>
            <a:endParaRPr lang="en-US" dirty="0"/>
          </a:p>
        </p:txBody>
      </p:sp>
    </p:spTree>
    <p:extLst>
      <p:ext uri="{BB962C8B-B14F-4D97-AF65-F5344CB8AC3E}">
        <p14:creationId xmlns:p14="http://schemas.microsoft.com/office/powerpoint/2010/main" val="806864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84</a:t>
            </a:fld>
            <a:endParaRPr lang="en-US" dirty="0"/>
          </a:p>
        </p:txBody>
      </p:sp>
    </p:spTree>
    <p:extLst>
      <p:ext uri="{BB962C8B-B14F-4D97-AF65-F5344CB8AC3E}">
        <p14:creationId xmlns:p14="http://schemas.microsoft.com/office/powerpoint/2010/main" val="28089104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113</a:t>
            </a:fld>
            <a:endParaRPr lang="en-US" dirty="0"/>
          </a:p>
        </p:txBody>
      </p:sp>
    </p:spTree>
    <p:extLst>
      <p:ext uri="{BB962C8B-B14F-4D97-AF65-F5344CB8AC3E}">
        <p14:creationId xmlns:p14="http://schemas.microsoft.com/office/powerpoint/2010/main" val="28806730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114</a:t>
            </a:fld>
            <a:endParaRPr lang="en-US" dirty="0"/>
          </a:p>
        </p:txBody>
      </p:sp>
    </p:spTree>
    <p:extLst>
      <p:ext uri="{BB962C8B-B14F-4D97-AF65-F5344CB8AC3E}">
        <p14:creationId xmlns:p14="http://schemas.microsoft.com/office/powerpoint/2010/main" val="22388354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Entrance Criteria 6v and exit criteria 9 both refer to the entrance/exit criteria in NASA-HDBK-2203.  According to Matt, the criteria is as follows:</a:t>
            </a:r>
          </a:p>
          <a:p>
            <a:r>
              <a:rPr lang="en-US" sz="1200" dirty="0" smtClean="0"/>
              <a:t> </a:t>
            </a:r>
          </a:p>
          <a:p>
            <a:pPr marL="228600" lvl="0" indent="-228600">
              <a:buFont typeface="+mj-lt"/>
              <a:buAutoNum type="alphaLcPeriod"/>
            </a:pPr>
            <a:r>
              <a:rPr lang="en-US" sz="1200" dirty="0" smtClean="0"/>
              <a:t>Process for allocation and control of requirements throughout all levels is deemed sound; plan is defined to complete the definition activity within schedule constraints. </a:t>
            </a:r>
          </a:p>
          <a:p>
            <a:pPr marL="228600" lvl="0" indent="-228600">
              <a:buFont typeface="+mj-lt"/>
              <a:buAutoNum type="alphaLcPeriod"/>
            </a:pPr>
            <a:r>
              <a:rPr lang="en-US" sz="1200" dirty="0" smtClean="0"/>
              <a:t>Requirements definition is complete with respect to top-level mission and science requirements; interfaces with external entities and between major internal elements are defined. </a:t>
            </a:r>
          </a:p>
          <a:p>
            <a:pPr marL="228600" lvl="0" indent="-228600">
              <a:buFont typeface="+mj-lt"/>
              <a:buAutoNum type="alphaLcPeriod"/>
            </a:pPr>
            <a:r>
              <a:rPr lang="en-US" sz="1200" dirty="0" smtClean="0"/>
              <a:t>Preliminary allocation of system requirements to hardware, human, and software subsystems is defined. </a:t>
            </a:r>
          </a:p>
          <a:p>
            <a:pPr marL="228600" lvl="0" indent="-228600">
              <a:buFont typeface="+mj-lt"/>
              <a:buAutoNum type="alphaLcPeriod"/>
            </a:pPr>
            <a:r>
              <a:rPr lang="en-US" sz="1200" dirty="0" smtClean="0"/>
              <a:t>Requirements allocation and flow down of key driving requirements are defined down to subsystems. </a:t>
            </a:r>
          </a:p>
          <a:p>
            <a:pPr marL="228600" lvl="0" indent="-228600">
              <a:buFont typeface="+mj-lt"/>
              <a:buAutoNum type="alphaLcPeriod"/>
            </a:pPr>
            <a:r>
              <a:rPr lang="en-US" sz="1200" dirty="0" smtClean="0"/>
              <a:t>Preliminary approaches have been determined for how requirements will be verified and validated down to the subsystem level. </a:t>
            </a:r>
          </a:p>
          <a:p>
            <a:pPr marL="228600" lvl="0" indent="-228600">
              <a:buFont typeface="+mj-lt"/>
              <a:buAutoNum type="alphaLcPeriod"/>
            </a:pPr>
            <a:r>
              <a:rPr lang="en-US" sz="1200" dirty="0" smtClean="0"/>
              <a:t>Major risks have been identified and technically assessed, and viable mitigation strategies defined. </a:t>
            </a:r>
          </a:p>
          <a:p>
            <a:pPr marL="228600" lvl="0" indent="-228600">
              <a:buFont typeface="+mj-lt"/>
              <a:buAutoNum type="alphaLcPeriod"/>
            </a:pPr>
            <a:r>
              <a:rPr lang="en-US" sz="1200" dirty="0" smtClean="0"/>
              <a:t>Requirements and selected concept of operations will satisfy the mission. </a:t>
            </a:r>
          </a:p>
          <a:p>
            <a:pPr marL="228600" lvl="0" indent="-228600">
              <a:buFont typeface="+mj-lt"/>
              <a:buAutoNum type="alphaLcPeriod"/>
            </a:pPr>
            <a:r>
              <a:rPr lang="en-US" sz="1200" dirty="0" smtClean="0"/>
              <a:t>System requirements, approved material solution, available product/process technology, and program resources are sufficient to proceed to the next life cycle phase.</a:t>
            </a:r>
          </a:p>
        </p:txBody>
      </p:sp>
      <p:sp>
        <p:nvSpPr>
          <p:cNvPr id="4" name="Slide Number Placeholder 3"/>
          <p:cNvSpPr>
            <a:spLocks noGrp="1"/>
          </p:cNvSpPr>
          <p:nvPr>
            <p:ph type="sldNum" sz="quarter" idx="10"/>
          </p:nvPr>
        </p:nvSpPr>
        <p:spPr/>
        <p:txBody>
          <a:bodyPr/>
          <a:lstStyle/>
          <a:p>
            <a:fld id="{8BC1DE87-4C92-4165-B648-8AFD8C6CF6EC}" type="slidenum">
              <a:rPr lang="en-US" smtClean="0"/>
              <a:pPr/>
              <a:t>118</a:t>
            </a:fld>
            <a:endParaRPr lang="en-US" dirty="0"/>
          </a:p>
        </p:txBody>
      </p:sp>
    </p:spTree>
    <p:extLst>
      <p:ext uri="{BB962C8B-B14F-4D97-AF65-F5344CB8AC3E}">
        <p14:creationId xmlns:p14="http://schemas.microsoft.com/office/powerpoint/2010/main" val="1885357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119</a:t>
            </a:fld>
            <a:endParaRPr lang="en-US" dirty="0"/>
          </a:p>
        </p:txBody>
      </p:sp>
    </p:spTree>
    <p:extLst>
      <p:ext uri="{BB962C8B-B14F-4D97-AF65-F5344CB8AC3E}">
        <p14:creationId xmlns:p14="http://schemas.microsoft.com/office/powerpoint/2010/main" val="1860284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137</a:t>
            </a:fld>
            <a:endParaRPr lang="en-US" dirty="0"/>
          </a:p>
        </p:txBody>
      </p:sp>
    </p:spTree>
    <p:extLst>
      <p:ext uri="{BB962C8B-B14F-4D97-AF65-F5344CB8AC3E}">
        <p14:creationId xmlns:p14="http://schemas.microsoft.com/office/powerpoint/2010/main" val="32774303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8</a:t>
            </a:fld>
            <a:endParaRPr lang="en-US" dirty="0"/>
          </a:p>
        </p:txBody>
      </p:sp>
    </p:spTree>
    <p:extLst>
      <p:ext uri="{BB962C8B-B14F-4D97-AF65-F5344CB8AC3E}">
        <p14:creationId xmlns:p14="http://schemas.microsoft.com/office/powerpoint/2010/main" val="19818428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12</a:t>
            </a:fld>
            <a:endParaRPr lang="en-US" dirty="0"/>
          </a:p>
        </p:txBody>
      </p:sp>
    </p:spTree>
    <p:extLst>
      <p:ext uri="{BB962C8B-B14F-4D97-AF65-F5344CB8AC3E}">
        <p14:creationId xmlns:p14="http://schemas.microsoft.com/office/powerpoint/2010/main" val="2812654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13</a:t>
            </a:fld>
            <a:endParaRPr lang="en-US" dirty="0"/>
          </a:p>
        </p:txBody>
      </p:sp>
    </p:spTree>
    <p:extLst>
      <p:ext uri="{BB962C8B-B14F-4D97-AF65-F5344CB8AC3E}">
        <p14:creationId xmlns:p14="http://schemas.microsoft.com/office/powerpoint/2010/main" val="2976562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15</a:t>
            </a:fld>
            <a:endParaRPr lang="en-US" dirty="0"/>
          </a:p>
        </p:txBody>
      </p:sp>
    </p:spTree>
    <p:extLst>
      <p:ext uri="{BB962C8B-B14F-4D97-AF65-F5344CB8AC3E}">
        <p14:creationId xmlns:p14="http://schemas.microsoft.com/office/powerpoint/2010/main" val="419684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16</a:t>
            </a:fld>
            <a:endParaRPr lang="en-US" dirty="0"/>
          </a:p>
        </p:txBody>
      </p:sp>
    </p:spTree>
    <p:extLst>
      <p:ext uri="{BB962C8B-B14F-4D97-AF65-F5344CB8AC3E}">
        <p14:creationId xmlns:p14="http://schemas.microsoft.com/office/powerpoint/2010/main" val="11309046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21</a:t>
            </a:fld>
            <a:endParaRPr lang="en-US" dirty="0"/>
          </a:p>
        </p:txBody>
      </p:sp>
    </p:spTree>
    <p:extLst>
      <p:ext uri="{BB962C8B-B14F-4D97-AF65-F5344CB8AC3E}">
        <p14:creationId xmlns:p14="http://schemas.microsoft.com/office/powerpoint/2010/main" val="1469954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endParaRPr lang="en-US" dirty="0"/>
          </a:p>
        </p:txBody>
      </p:sp>
      <p:sp>
        <p:nvSpPr>
          <p:cNvPr id="4" name="Slide Number Placeholder 3"/>
          <p:cNvSpPr>
            <a:spLocks noGrp="1"/>
          </p:cNvSpPr>
          <p:nvPr>
            <p:ph type="sldNum" sz="quarter" idx="10"/>
          </p:nvPr>
        </p:nvSpPr>
        <p:spPr/>
        <p:txBody>
          <a:bodyPr/>
          <a:lstStyle/>
          <a:p>
            <a:fld id="{8BC1DE87-4C92-4165-B648-8AFD8C6CF6EC}" type="slidenum">
              <a:rPr lang="en-US" smtClean="0"/>
              <a:pPr/>
              <a:t>25</a:t>
            </a:fld>
            <a:endParaRPr lang="en-US" dirty="0"/>
          </a:p>
        </p:txBody>
      </p:sp>
    </p:spTree>
    <p:extLst>
      <p:ext uri="{BB962C8B-B14F-4D97-AF65-F5344CB8AC3E}">
        <p14:creationId xmlns:p14="http://schemas.microsoft.com/office/powerpoint/2010/main" val="19220140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88720"/>
            <a:ext cx="8229600" cy="49831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Box 6"/>
          <p:cNvSpPr txBox="1">
            <a:spLocks noChangeArrowheads="1"/>
          </p:cNvSpPr>
          <p:nvPr/>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
        <p:nvSpPr>
          <p:cNvPr id="10" name="Text Box 6"/>
          <p:cNvSpPr txBox="1">
            <a:spLocks noChangeArrowheads="1"/>
          </p:cNvSpPr>
          <p:nvPr userDrawn="1"/>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
        <p:nvSpPr>
          <p:cNvPr id="14" name="Rectangle 13"/>
          <p:cNvSpPr/>
          <p:nvPr userDrawn="1"/>
        </p:nvSpPr>
        <p:spPr>
          <a:xfrm>
            <a:off x="152400" y="798789"/>
            <a:ext cx="8763000" cy="45720"/>
          </a:xfrm>
          <a:prstGeom prst="rect">
            <a:avLst/>
          </a:prstGeom>
          <a:solidFill>
            <a:srgbClr val="1371B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a:spLocks noGrp="1"/>
          </p:cNvSpPr>
          <p:nvPr>
            <p:ph type="title"/>
          </p:nvPr>
        </p:nvSpPr>
        <p:spPr>
          <a:xfrm>
            <a:off x="1219200" y="122148"/>
            <a:ext cx="6583680" cy="609600"/>
          </a:xfrm>
        </p:spPr>
        <p:txBody>
          <a:bodyPr/>
          <a:lstStyle/>
          <a:p>
            <a:r>
              <a:rPr lang="en-US" smtClean="0"/>
              <a:t>Click to edit Master title style</a:t>
            </a:r>
            <a:endParaRPr lang="en-US"/>
          </a:p>
        </p:txBody>
      </p:sp>
      <p:pic>
        <p:nvPicPr>
          <p:cNvPr id="16" name="Picture 15" descr="meatball copy.png"/>
          <p:cNvPicPr>
            <a:picLocks noChangeAspect="1"/>
          </p:cNvPicPr>
          <p:nvPr userDrawn="1"/>
        </p:nvPicPr>
        <p:blipFill>
          <a:blip r:embed="rId2"/>
          <a:srcRect/>
          <a:stretch>
            <a:fillRect/>
          </a:stretch>
        </p:blipFill>
        <p:spPr bwMode="auto">
          <a:xfrm>
            <a:off x="8169275" y="20548"/>
            <a:ext cx="974725" cy="812800"/>
          </a:xfrm>
          <a:prstGeom prst="rect">
            <a:avLst/>
          </a:prstGeom>
          <a:noFill/>
          <a:ln w="9525">
            <a:noFill/>
            <a:miter lim="800000"/>
            <a:headEnd/>
            <a:tailEnd/>
          </a:ln>
        </p:spPr>
      </p:pic>
      <p:grpSp>
        <p:nvGrpSpPr>
          <p:cNvPr id="17" name="Group 16"/>
          <p:cNvGrpSpPr/>
          <p:nvPr userDrawn="1"/>
        </p:nvGrpSpPr>
        <p:grpSpPr>
          <a:xfrm>
            <a:off x="0" y="25546"/>
            <a:ext cx="1058862" cy="802804"/>
            <a:chOff x="0" y="36804"/>
            <a:chExt cx="1058862" cy="802804"/>
          </a:xfrm>
        </p:grpSpPr>
        <p:pic>
          <p:nvPicPr>
            <p:cNvPr id="18" name="Picture 6" descr="meatball.png"/>
            <p:cNvPicPr>
              <a:picLocks noChangeAspect="1"/>
            </p:cNvPicPr>
            <p:nvPr userDrawn="1"/>
          </p:nvPicPr>
          <p:blipFill>
            <a:blip r:embed="rId3"/>
            <a:srcRect t="15208" b="14888"/>
            <a:stretch>
              <a:fillRect/>
            </a:stretch>
          </p:blipFill>
          <p:spPr bwMode="auto">
            <a:xfrm>
              <a:off x="0" y="36804"/>
              <a:ext cx="1058862" cy="615950"/>
            </a:xfrm>
            <a:prstGeom prst="rect">
              <a:avLst/>
            </a:prstGeom>
            <a:noFill/>
            <a:ln w="9525">
              <a:noFill/>
              <a:miter lim="800000"/>
              <a:headEnd/>
              <a:tailEnd/>
            </a:ln>
          </p:spPr>
        </p:pic>
        <p:sp>
          <p:nvSpPr>
            <p:cNvPr id="19" name="Rectangle 18"/>
            <p:cNvSpPr/>
            <p:nvPr userDrawn="1"/>
          </p:nvSpPr>
          <p:spPr>
            <a:xfrm>
              <a:off x="159779" y="577998"/>
              <a:ext cx="739305" cy="261610"/>
            </a:xfrm>
            <a:prstGeom prst="rect">
              <a:avLst/>
            </a:prstGeom>
          </p:spPr>
          <p:txBody>
            <a:bodyPr wrap="none">
              <a:spAutoFit/>
            </a:bodyPr>
            <a:lstStyle/>
            <a:p>
              <a:r>
                <a:rPr lang="en-US" sz="1100" dirty="0" smtClean="0">
                  <a:ln w="12700">
                    <a:solidFill>
                      <a:srgbClr val="1F497D">
                        <a:satMod val="155000"/>
                      </a:srgbClr>
                    </a:solidFill>
                    <a:prstDash val="solid"/>
                  </a:ln>
                  <a:latin typeface="Times New Roman"/>
                  <a:cs typeface="Times New Roman"/>
                </a:rPr>
                <a:t>AS2 SRR</a:t>
              </a:r>
              <a:endParaRPr lang="en-US" sz="1100" dirty="0"/>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6A8AF28-AB0C-417A-9B3D-18CF7BD608EE}"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31283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8AF28-AB0C-417A-9B3D-18CF7BD608EE}"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11228041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A8AF28-AB0C-417A-9B3D-18CF7BD608EE}"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2948483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825625"/>
            <a:ext cx="386715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B6A8AF28-AB0C-417A-9B3D-18CF7BD608EE}" type="datetimeFigureOut">
              <a:rPr lang="en-US" smtClean="0"/>
              <a:t>9/23/2016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4121676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6A8AF28-AB0C-417A-9B3D-18CF7BD608EE}" type="datetimeFigureOut">
              <a:rPr lang="en-US" smtClean="0"/>
              <a:t>9/23/2016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25888667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B6A8AF28-AB0C-417A-9B3D-18CF7BD608EE}" type="datetimeFigureOut">
              <a:rPr lang="en-US" smtClean="0"/>
              <a:t>9/23/2016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81971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A8AF28-AB0C-417A-9B3D-18CF7BD608EE}" type="datetimeFigureOut">
              <a:rPr lang="en-US" smtClean="0"/>
              <a:t>9/23/2016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29466853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8AF28-AB0C-417A-9B3D-18CF7BD608EE}" type="datetimeFigureOut">
              <a:rPr lang="en-US" smtClean="0"/>
              <a:t>9/23/2016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14222802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A8AF28-AB0C-417A-9B3D-18CF7BD608EE}" type="datetimeFigureOut">
              <a:rPr lang="en-US" smtClean="0"/>
              <a:t>9/23/2016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1389152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8AF28-AB0C-417A-9B3D-18CF7BD608EE}"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3390252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5" name="Text Box 6"/>
          <p:cNvSpPr txBox="1">
            <a:spLocks noChangeArrowheads="1"/>
          </p:cNvSpPr>
          <p:nvPr/>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
        <p:nvSpPr>
          <p:cNvPr id="8" name="Title 1"/>
          <p:cNvSpPr>
            <a:spLocks noGrp="1"/>
          </p:cNvSpPr>
          <p:nvPr>
            <p:ph type="title"/>
          </p:nvPr>
        </p:nvSpPr>
        <p:spPr>
          <a:xfrm>
            <a:off x="1219200" y="122148"/>
            <a:ext cx="6583680" cy="609600"/>
          </a:xfrm>
        </p:spPr>
        <p:txBody>
          <a:bodyPr/>
          <a:lstStyle/>
          <a:p>
            <a:r>
              <a:rPr lang="en-US" smtClean="0"/>
              <a:t>Click to edit Master title style</a:t>
            </a:r>
            <a:endParaRPr lang="en-US"/>
          </a:p>
        </p:txBody>
      </p:sp>
      <p:sp>
        <p:nvSpPr>
          <p:cNvPr id="7" name="Text Box 6"/>
          <p:cNvSpPr txBox="1">
            <a:spLocks noChangeArrowheads="1"/>
          </p:cNvSpPr>
          <p:nvPr userDrawn="1"/>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pic>
        <p:nvPicPr>
          <p:cNvPr id="9" name="Picture 8" descr="meatball copy.png"/>
          <p:cNvPicPr>
            <a:picLocks noChangeAspect="1"/>
          </p:cNvPicPr>
          <p:nvPr userDrawn="1"/>
        </p:nvPicPr>
        <p:blipFill>
          <a:blip r:embed="rId2"/>
          <a:srcRect/>
          <a:stretch>
            <a:fillRect/>
          </a:stretch>
        </p:blipFill>
        <p:spPr bwMode="auto">
          <a:xfrm>
            <a:off x="8169275" y="20548"/>
            <a:ext cx="974725" cy="812800"/>
          </a:xfrm>
          <a:prstGeom prst="rect">
            <a:avLst/>
          </a:prstGeom>
          <a:noFill/>
          <a:ln w="9525">
            <a:noFill/>
            <a:miter lim="800000"/>
            <a:headEnd/>
            <a:tailEnd/>
          </a:ln>
        </p:spPr>
      </p:pic>
      <p:sp>
        <p:nvSpPr>
          <p:cNvPr id="13" name="Rectangle 12"/>
          <p:cNvSpPr/>
          <p:nvPr userDrawn="1"/>
        </p:nvSpPr>
        <p:spPr>
          <a:xfrm>
            <a:off x="152400" y="798789"/>
            <a:ext cx="8763000" cy="45720"/>
          </a:xfrm>
          <a:prstGeom prst="rect">
            <a:avLst/>
          </a:prstGeom>
          <a:solidFill>
            <a:srgbClr val="1371B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userDrawn="1"/>
        </p:nvGrpSpPr>
        <p:grpSpPr>
          <a:xfrm>
            <a:off x="0" y="25546"/>
            <a:ext cx="1058862" cy="802804"/>
            <a:chOff x="0" y="36804"/>
            <a:chExt cx="1058862" cy="802804"/>
          </a:xfrm>
        </p:grpSpPr>
        <p:pic>
          <p:nvPicPr>
            <p:cNvPr id="12" name="Picture 6" descr="meatball.png"/>
            <p:cNvPicPr>
              <a:picLocks noChangeAspect="1"/>
            </p:cNvPicPr>
            <p:nvPr userDrawn="1"/>
          </p:nvPicPr>
          <p:blipFill>
            <a:blip r:embed="rId3"/>
            <a:srcRect t="15208" b="14888"/>
            <a:stretch>
              <a:fillRect/>
            </a:stretch>
          </p:blipFill>
          <p:spPr bwMode="auto">
            <a:xfrm>
              <a:off x="0" y="36804"/>
              <a:ext cx="1058862" cy="615950"/>
            </a:xfrm>
            <a:prstGeom prst="rect">
              <a:avLst/>
            </a:prstGeom>
            <a:noFill/>
            <a:ln w="9525">
              <a:noFill/>
              <a:miter lim="800000"/>
              <a:headEnd/>
              <a:tailEnd/>
            </a:ln>
          </p:spPr>
        </p:pic>
        <p:sp>
          <p:nvSpPr>
            <p:cNvPr id="16" name="Rectangle 15"/>
            <p:cNvSpPr/>
            <p:nvPr userDrawn="1"/>
          </p:nvSpPr>
          <p:spPr>
            <a:xfrm>
              <a:off x="159779" y="577998"/>
              <a:ext cx="739305" cy="261610"/>
            </a:xfrm>
            <a:prstGeom prst="rect">
              <a:avLst/>
            </a:prstGeom>
          </p:spPr>
          <p:txBody>
            <a:bodyPr wrap="none">
              <a:spAutoFit/>
            </a:bodyPr>
            <a:lstStyle/>
            <a:p>
              <a:r>
                <a:rPr lang="en-US" sz="1100" dirty="0" smtClean="0">
                  <a:ln w="12700">
                    <a:solidFill>
                      <a:srgbClr val="1F497D">
                        <a:satMod val="155000"/>
                      </a:srgbClr>
                    </a:solidFill>
                    <a:prstDash val="solid"/>
                  </a:ln>
                  <a:latin typeface="Times New Roman"/>
                  <a:cs typeface="Times New Roman"/>
                </a:rPr>
                <a:t>AS2 SRR</a:t>
              </a:r>
              <a:endParaRPr lang="en-US" sz="1100" dirty="0"/>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7626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6A8AF28-AB0C-417A-9B3D-18CF7BD608EE}" type="datetimeFigureOut">
              <a:rPr lang="en-US" smtClean="0"/>
              <a:t>9/23/2016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F80740D-C697-4828-B650-B968B2B5EB5B}" type="slidenum">
              <a:rPr lang="en-US" smtClean="0"/>
              <a:t>‹#›</a:t>
            </a:fld>
            <a:endParaRPr lang="en-US"/>
          </a:p>
        </p:txBody>
      </p:sp>
    </p:spTree>
    <p:extLst>
      <p:ext uri="{BB962C8B-B14F-4D97-AF65-F5344CB8AC3E}">
        <p14:creationId xmlns:p14="http://schemas.microsoft.com/office/powerpoint/2010/main" val="881110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Text Box 6"/>
          <p:cNvSpPr txBox="1">
            <a:spLocks noChangeArrowheads="1"/>
          </p:cNvSpPr>
          <p:nvPr/>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
        <p:nvSpPr>
          <p:cNvPr id="3" name="Text Box 6"/>
          <p:cNvSpPr txBox="1">
            <a:spLocks noChangeArrowheads="1"/>
          </p:cNvSpPr>
          <p:nvPr userDrawn="1"/>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3" name="Rectangle 4"/>
          <p:cNvSpPr>
            <a:spLocks noGrp="1" noChangeArrowheads="1"/>
          </p:cNvSpPr>
          <p:nvPr>
            <p:ph type="subTitle" idx="1"/>
          </p:nvPr>
        </p:nvSpPr>
        <p:spPr>
          <a:xfrm>
            <a:off x="1477963" y="2743200"/>
            <a:ext cx="6191250" cy="2971800"/>
          </a:xfrm>
        </p:spPr>
        <p:txBody>
          <a:bodyPr/>
          <a:lstStyle>
            <a:lvl1pPr>
              <a:defRPr/>
            </a:lvl1pPr>
          </a:lstStyle>
          <a:p>
            <a:r>
              <a:rPr lang="en-US" smtClean="0"/>
              <a:t>Click to edit Master subtitle style</a:t>
            </a:r>
            <a:endParaRPr lang="en-US"/>
          </a:p>
        </p:txBody>
      </p:sp>
      <p:sp>
        <p:nvSpPr>
          <p:cNvPr id="4" name="Rectangle 5"/>
          <p:cNvSpPr>
            <a:spLocks noGrp="1" noChangeArrowheads="1"/>
          </p:cNvSpPr>
          <p:nvPr>
            <p:ph type="ctrTitle"/>
          </p:nvPr>
        </p:nvSpPr>
        <p:spPr>
          <a:xfrm>
            <a:off x="1477963" y="1219200"/>
            <a:ext cx="6191250" cy="1143000"/>
          </a:xfrm>
        </p:spPr>
        <p:txBody>
          <a:bodyPr tIns="45720" bIns="45720" anchor="b"/>
          <a:lstStyle>
            <a:lvl1pPr>
              <a:defRPr/>
            </a:lvl1pPr>
          </a:lstStyle>
          <a:p>
            <a:r>
              <a:rPr lang="en-US" smtClean="0"/>
              <a:t>Click to edit Master title style</a:t>
            </a:r>
            <a:endParaRPr lang="en-US"/>
          </a:p>
        </p:txBody>
      </p:sp>
      <p:cxnSp>
        <p:nvCxnSpPr>
          <p:cNvPr id="6" name="Straight Connector 5"/>
          <p:cNvCxnSpPr/>
          <p:nvPr userDrawn="1"/>
        </p:nvCxnSpPr>
        <p:spPr>
          <a:xfrm rot="5400000">
            <a:off x="7843838" y="427038"/>
            <a:ext cx="627063" cy="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userDrawn="1"/>
        </p:nvSpPr>
        <p:spPr>
          <a:xfrm>
            <a:off x="5434013" y="234950"/>
            <a:ext cx="2584450" cy="369888"/>
          </a:xfrm>
          <a:prstGeom prst="rect">
            <a:avLst/>
          </a:prstGeom>
          <a:noFill/>
        </p:spPr>
        <p:txBody>
          <a:bodyPr wrap="none">
            <a:spAutoFit/>
          </a:bodyPr>
          <a:lstStyle/>
          <a:p>
            <a:pPr algn="r" fontAlgn="auto">
              <a:spcBef>
                <a:spcPts val="0"/>
              </a:spcBef>
              <a:spcAft>
                <a:spcPts val="0"/>
              </a:spcAft>
              <a:defRPr/>
            </a:pPr>
            <a:r>
              <a:rPr lang="en-US" sz="900" dirty="0">
                <a:latin typeface="Arial"/>
                <a:ea typeface="+mn-ea"/>
                <a:cs typeface="Arial"/>
              </a:rPr>
              <a:t>National Aeronautics and Space Administration</a:t>
            </a:r>
          </a:p>
          <a:p>
            <a:pPr algn="r" fontAlgn="auto">
              <a:spcBef>
                <a:spcPts val="0"/>
              </a:spcBef>
              <a:spcAft>
                <a:spcPts val="0"/>
              </a:spcAft>
              <a:defRPr/>
            </a:pPr>
            <a:r>
              <a:rPr lang="en-US" sz="900" dirty="0">
                <a:latin typeface="Arial"/>
                <a:ea typeface="+mn-ea"/>
                <a:cs typeface="Arial"/>
              </a:rPr>
              <a:t>Goddard Space Flight Center</a:t>
            </a:r>
          </a:p>
        </p:txBody>
      </p:sp>
      <p:pic>
        <p:nvPicPr>
          <p:cNvPr id="10" name="Picture 9" descr="meatball copy.png"/>
          <p:cNvPicPr>
            <a:picLocks noChangeAspect="1"/>
          </p:cNvPicPr>
          <p:nvPr userDrawn="1"/>
        </p:nvPicPr>
        <p:blipFill>
          <a:blip r:embed="rId2"/>
          <a:srcRect/>
          <a:stretch>
            <a:fillRect/>
          </a:stretch>
        </p:blipFill>
        <p:spPr bwMode="auto">
          <a:xfrm>
            <a:off x="8169275" y="20548"/>
            <a:ext cx="974725" cy="812800"/>
          </a:xfrm>
          <a:prstGeom prst="rect">
            <a:avLst/>
          </a:prstGeom>
          <a:noFill/>
          <a:ln w="9525">
            <a:noFill/>
            <a:miter lim="800000"/>
            <a:headEnd/>
            <a:tailEnd/>
          </a:ln>
        </p:spPr>
      </p:pic>
      <p:grpSp>
        <p:nvGrpSpPr>
          <p:cNvPr id="11" name="Group 10"/>
          <p:cNvGrpSpPr/>
          <p:nvPr userDrawn="1"/>
        </p:nvGrpSpPr>
        <p:grpSpPr>
          <a:xfrm>
            <a:off x="0" y="25546"/>
            <a:ext cx="1058862" cy="802804"/>
            <a:chOff x="0" y="36804"/>
            <a:chExt cx="1058862" cy="802804"/>
          </a:xfrm>
        </p:grpSpPr>
        <p:pic>
          <p:nvPicPr>
            <p:cNvPr id="12" name="Picture 6" descr="meatball.png"/>
            <p:cNvPicPr>
              <a:picLocks noChangeAspect="1"/>
            </p:cNvPicPr>
            <p:nvPr userDrawn="1"/>
          </p:nvPicPr>
          <p:blipFill>
            <a:blip r:embed="rId3"/>
            <a:srcRect t="15208" b="14888"/>
            <a:stretch>
              <a:fillRect/>
            </a:stretch>
          </p:blipFill>
          <p:spPr bwMode="auto">
            <a:xfrm>
              <a:off x="0" y="36804"/>
              <a:ext cx="1058862" cy="615950"/>
            </a:xfrm>
            <a:prstGeom prst="rect">
              <a:avLst/>
            </a:prstGeom>
            <a:noFill/>
            <a:ln w="9525">
              <a:noFill/>
              <a:miter lim="800000"/>
              <a:headEnd/>
              <a:tailEnd/>
            </a:ln>
          </p:spPr>
        </p:pic>
        <p:sp>
          <p:nvSpPr>
            <p:cNvPr id="13" name="Rectangle 12"/>
            <p:cNvSpPr/>
            <p:nvPr userDrawn="1"/>
          </p:nvSpPr>
          <p:spPr>
            <a:xfrm>
              <a:off x="159779" y="577998"/>
              <a:ext cx="739305" cy="261610"/>
            </a:xfrm>
            <a:prstGeom prst="rect">
              <a:avLst/>
            </a:prstGeom>
          </p:spPr>
          <p:txBody>
            <a:bodyPr wrap="none">
              <a:spAutoFit/>
            </a:bodyPr>
            <a:lstStyle/>
            <a:p>
              <a:r>
                <a:rPr lang="en-US" sz="1100" dirty="0" smtClean="0">
                  <a:ln w="12700">
                    <a:solidFill>
                      <a:srgbClr val="1F497D">
                        <a:satMod val="155000"/>
                      </a:srgbClr>
                    </a:solidFill>
                    <a:prstDash val="solid"/>
                  </a:ln>
                  <a:latin typeface="Times New Roman"/>
                  <a:cs typeface="Times New Roman"/>
                </a:rPr>
                <a:t>AS2 SRR</a:t>
              </a:r>
              <a:endParaRPr lang="en-US" sz="1100" dirty="0"/>
            </a:p>
          </p:txBody>
        </p:sp>
      </p:grpSp>
    </p:spTree>
    <p:extLst>
      <p:ext uri="{BB962C8B-B14F-4D97-AF65-F5344CB8AC3E}">
        <p14:creationId xmlns:p14="http://schemas.microsoft.com/office/powerpoint/2010/main" val="1713739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Sub 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1428"/>
            <a:ext cx="7772400" cy="1089025"/>
          </a:xfrm>
        </p:spPr>
        <p:txBody>
          <a:bodyPr>
            <a:normAutofit/>
          </a:bodyPr>
          <a:lstStyle>
            <a:lvl1pPr>
              <a:defRPr lang="en-US" sz="4000" b="1" kern="1200"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charset="0"/>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486396"/>
            <a:ext cx="6400800" cy="1752600"/>
          </a:xfrm>
        </p:spPr>
        <p:txBody>
          <a:bodyPr>
            <a:normAutofit/>
          </a:bodyPr>
          <a:lstStyle>
            <a:lvl1pPr marL="0" indent="0" algn="ctr">
              <a:buNone/>
              <a:defRPr lang="en-US" sz="2800" b="1" i="1" kern="1200"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charset="0"/>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cxnSp>
        <p:nvCxnSpPr>
          <p:cNvPr id="10" name="Straight Connector 9"/>
          <p:cNvCxnSpPr/>
          <p:nvPr userDrawn="1"/>
        </p:nvCxnSpPr>
        <p:spPr>
          <a:xfrm rot="5400000">
            <a:off x="7843838" y="427038"/>
            <a:ext cx="627063" cy="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1" name="TextBox 10"/>
          <p:cNvSpPr txBox="1"/>
          <p:nvPr userDrawn="1"/>
        </p:nvSpPr>
        <p:spPr>
          <a:xfrm>
            <a:off x="5434013" y="234950"/>
            <a:ext cx="2584450" cy="369888"/>
          </a:xfrm>
          <a:prstGeom prst="rect">
            <a:avLst/>
          </a:prstGeom>
          <a:noFill/>
        </p:spPr>
        <p:txBody>
          <a:bodyPr wrap="none">
            <a:spAutoFit/>
          </a:bodyPr>
          <a:lstStyle/>
          <a:p>
            <a:pPr algn="r" fontAlgn="auto">
              <a:spcBef>
                <a:spcPts val="0"/>
              </a:spcBef>
              <a:spcAft>
                <a:spcPts val="0"/>
              </a:spcAft>
              <a:defRPr/>
            </a:pPr>
            <a:r>
              <a:rPr lang="en-US" sz="900" dirty="0">
                <a:latin typeface="Arial"/>
                <a:ea typeface="+mn-ea"/>
                <a:cs typeface="Arial"/>
              </a:rPr>
              <a:t>National Aeronautics and Space Administration</a:t>
            </a:r>
          </a:p>
          <a:p>
            <a:pPr algn="r" fontAlgn="auto">
              <a:spcBef>
                <a:spcPts val="0"/>
              </a:spcBef>
              <a:spcAft>
                <a:spcPts val="0"/>
              </a:spcAft>
              <a:defRPr/>
            </a:pPr>
            <a:r>
              <a:rPr lang="en-US" sz="900" dirty="0">
                <a:latin typeface="Arial"/>
                <a:ea typeface="+mn-ea"/>
                <a:cs typeface="Arial"/>
              </a:rPr>
              <a:t>Goddard Space Flight Center</a:t>
            </a:r>
          </a:p>
        </p:txBody>
      </p:sp>
      <p:pic>
        <p:nvPicPr>
          <p:cNvPr id="12" name="Picture 11" descr="meatball copy.png"/>
          <p:cNvPicPr>
            <a:picLocks noChangeAspect="1"/>
          </p:cNvPicPr>
          <p:nvPr userDrawn="1"/>
        </p:nvPicPr>
        <p:blipFill>
          <a:blip r:embed="rId2"/>
          <a:srcRect/>
          <a:stretch>
            <a:fillRect/>
          </a:stretch>
        </p:blipFill>
        <p:spPr bwMode="auto">
          <a:xfrm>
            <a:off x="8169275" y="20548"/>
            <a:ext cx="974725" cy="812800"/>
          </a:xfrm>
          <a:prstGeom prst="rect">
            <a:avLst/>
          </a:prstGeom>
          <a:noFill/>
          <a:ln w="9525">
            <a:noFill/>
            <a:miter lim="800000"/>
            <a:headEnd/>
            <a:tailEnd/>
          </a:ln>
        </p:spPr>
      </p:pic>
      <p:grpSp>
        <p:nvGrpSpPr>
          <p:cNvPr id="13" name="Group 12"/>
          <p:cNvGrpSpPr/>
          <p:nvPr userDrawn="1"/>
        </p:nvGrpSpPr>
        <p:grpSpPr>
          <a:xfrm>
            <a:off x="0" y="25546"/>
            <a:ext cx="1058862" cy="802804"/>
            <a:chOff x="0" y="36804"/>
            <a:chExt cx="1058862" cy="802804"/>
          </a:xfrm>
        </p:grpSpPr>
        <p:pic>
          <p:nvPicPr>
            <p:cNvPr id="14" name="Picture 6" descr="meatball.png"/>
            <p:cNvPicPr>
              <a:picLocks noChangeAspect="1"/>
            </p:cNvPicPr>
            <p:nvPr userDrawn="1"/>
          </p:nvPicPr>
          <p:blipFill>
            <a:blip r:embed="rId3"/>
            <a:srcRect t="15208" b="14888"/>
            <a:stretch>
              <a:fillRect/>
            </a:stretch>
          </p:blipFill>
          <p:spPr bwMode="auto">
            <a:xfrm>
              <a:off x="0" y="36804"/>
              <a:ext cx="1058862" cy="615950"/>
            </a:xfrm>
            <a:prstGeom prst="rect">
              <a:avLst/>
            </a:prstGeom>
            <a:noFill/>
            <a:ln w="9525">
              <a:noFill/>
              <a:miter lim="800000"/>
              <a:headEnd/>
              <a:tailEnd/>
            </a:ln>
          </p:spPr>
        </p:pic>
        <p:sp>
          <p:nvSpPr>
            <p:cNvPr id="15" name="Rectangle 14"/>
            <p:cNvSpPr/>
            <p:nvPr userDrawn="1"/>
          </p:nvSpPr>
          <p:spPr>
            <a:xfrm>
              <a:off x="159779" y="577998"/>
              <a:ext cx="739305" cy="261610"/>
            </a:xfrm>
            <a:prstGeom prst="rect">
              <a:avLst/>
            </a:prstGeom>
          </p:spPr>
          <p:txBody>
            <a:bodyPr wrap="none">
              <a:spAutoFit/>
            </a:bodyPr>
            <a:lstStyle/>
            <a:p>
              <a:r>
                <a:rPr lang="en-US" sz="1100" dirty="0" smtClean="0">
                  <a:ln w="12700">
                    <a:solidFill>
                      <a:srgbClr val="1F497D">
                        <a:satMod val="155000"/>
                      </a:srgbClr>
                    </a:solidFill>
                    <a:prstDash val="solid"/>
                  </a:ln>
                  <a:latin typeface="Times New Roman"/>
                  <a:cs typeface="Times New Roman"/>
                </a:rPr>
                <a:t>AS2 SRR</a:t>
              </a:r>
              <a:endParaRPr lang="en-US" sz="1100" dirty="0"/>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88720"/>
            <a:ext cx="4038600" cy="4983163"/>
          </a:xfrm>
        </p:spPr>
        <p:txBody>
          <a:bodyPr>
            <a:noAutofit/>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188720"/>
            <a:ext cx="4038600" cy="4983163"/>
          </a:xfrm>
        </p:spPr>
        <p:txBody>
          <a:bodyPr>
            <a:noAutofit/>
          </a:bodyPr>
          <a:lstStyle>
            <a:lvl1pPr>
              <a:defRPr sz="1200"/>
            </a:lvl1pPr>
            <a:lvl2pPr>
              <a:defRPr sz="1200"/>
            </a:lvl2pPr>
            <a:lvl3pPr>
              <a:defRPr sz="1200"/>
            </a:lvl3pPr>
            <a:lvl4pPr>
              <a:defRPr sz="1200"/>
            </a:lvl4pPr>
            <a:lvl5pPr>
              <a:defRPr sz="12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Box 6"/>
          <p:cNvSpPr txBox="1">
            <a:spLocks noChangeArrowheads="1"/>
          </p:cNvSpPr>
          <p:nvPr/>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
        <p:nvSpPr>
          <p:cNvPr id="9" name="Text Box 6"/>
          <p:cNvSpPr txBox="1">
            <a:spLocks noChangeArrowheads="1"/>
          </p:cNvSpPr>
          <p:nvPr userDrawn="1"/>
        </p:nvSpPr>
        <p:spPr bwMode="auto">
          <a:xfrm>
            <a:off x="8683625" y="6715125"/>
            <a:ext cx="139700" cy="136525"/>
          </a:xfrm>
          <a:prstGeom prst="rect">
            <a:avLst/>
          </a:prstGeom>
          <a:noFill/>
          <a:ln w="9525">
            <a:noFill/>
            <a:miter lim="800000"/>
            <a:headEnd/>
            <a:tailEnd/>
          </a:ln>
          <a:effectLst/>
        </p:spPr>
        <p:txBody>
          <a:bodyPr wrap="none" lIns="0" tIns="0" rIns="0" bIns="0">
            <a:spAutoFit/>
          </a:bodyPr>
          <a:lstStyle/>
          <a:p>
            <a:pPr algn="r">
              <a:lnSpc>
                <a:spcPct val="100000"/>
              </a:lnSpc>
            </a:pPr>
            <a:fld id="{5517CA13-2D4B-408E-A15A-D6DC2F0A3FEF}" type="slidenum">
              <a:rPr lang="en-US" sz="900">
                <a:solidFill>
                  <a:schemeClr val="tx1"/>
                </a:solidFill>
                <a:latin typeface="Arial" charset="0"/>
              </a:rPr>
              <a:pPr algn="r">
                <a:lnSpc>
                  <a:spcPct val="100000"/>
                </a:lnSpc>
              </a:pPr>
              <a:t>‹#›</a:t>
            </a:fld>
            <a:endParaRPr lang="en-US" sz="900" dirty="0">
              <a:solidFill>
                <a:schemeClr val="tx1"/>
              </a:solidFill>
              <a:latin typeface="Arial" charset="0"/>
            </a:endParaRPr>
          </a:p>
        </p:txBody>
      </p:sp>
      <p:sp>
        <p:nvSpPr>
          <p:cNvPr id="15" name="Rectangle 14"/>
          <p:cNvSpPr/>
          <p:nvPr userDrawn="1"/>
        </p:nvSpPr>
        <p:spPr>
          <a:xfrm>
            <a:off x="152400" y="798789"/>
            <a:ext cx="8763000" cy="45720"/>
          </a:xfrm>
          <a:prstGeom prst="rect">
            <a:avLst/>
          </a:prstGeom>
          <a:solidFill>
            <a:srgbClr val="1371B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itle 1"/>
          <p:cNvSpPr>
            <a:spLocks noGrp="1"/>
          </p:cNvSpPr>
          <p:nvPr>
            <p:ph type="title"/>
          </p:nvPr>
        </p:nvSpPr>
        <p:spPr>
          <a:xfrm>
            <a:off x="1219200" y="122148"/>
            <a:ext cx="6583680" cy="609600"/>
          </a:xfrm>
        </p:spPr>
        <p:txBody>
          <a:bodyPr/>
          <a:lstStyle/>
          <a:p>
            <a:r>
              <a:rPr lang="en-US" smtClean="0"/>
              <a:t>Click to edit Master title style</a:t>
            </a:r>
            <a:endParaRPr lang="en-US"/>
          </a:p>
        </p:txBody>
      </p:sp>
      <p:pic>
        <p:nvPicPr>
          <p:cNvPr id="18" name="Picture 17" descr="meatball copy.png"/>
          <p:cNvPicPr>
            <a:picLocks noChangeAspect="1"/>
          </p:cNvPicPr>
          <p:nvPr userDrawn="1"/>
        </p:nvPicPr>
        <p:blipFill>
          <a:blip r:embed="rId2"/>
          <a:srcRect/>
          <a:stretch>
            <a:fillRect/>
          </a:stretch>
        </p:blipFill>
        <p:spPr bwMode="auto">
          <a:xfrm>
            <a:off x="8169275" y="20548"/>
            <a:ext cx="974725" cy="812800"/>
          </a:xfrm>
          <a:prstGeom prst="rect">
            <a:avLst/>
          </a:prstGeom>
          <a:noFill/>
          <a:ln w="9525">
            <a:noFill/>
            <a:miter lim="800000"/>
            <a:headEnd/>
            <a:tailEnd/>
          </a:ln>
        </p:spPr>
      </p:pic>
      <p:sp>
        <p:nvSpPr>
          <p:cNvPr id="19" name="Rectangle 18"/>
          <p:cNvSpPr/>
          <p:nvPr userDrawn="1"/>
        </p:nvSpPr>
        <p:spPr>
          <a:xfrm>
            <a:off x="152400" y="798789"/>
            <a:ext cx="8763000" cy="45720"/>
          </a:xfrm>
          <a:prstGeom prst="rect">
            <a:avLst/>
          </a:prstGeom>
          <a:solidFill>
            <a:srgbClr val="1371B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p:cNvGrpSpPr/>
          <p:nvPr userDrawn="1"/>
        </p:nvGrpSpPr>
        <p:grpSpPr>
          <a:xfrm>
            <a:off x="0" y="25546"/>
            <a:ext cx="1058862" cy="802804"/>
            <a:chOff x="0" y="36804"/>
            <a:chExt cx="1058862" cy="802804"/>
          </a:xfrm>
        </p:grpSpPr>
        <p:pic>
          <p:nvPicPr>
            <p:cNvPr id="21" name="Picture 6" descr="meatball.png"/>
            <p:cNvPicPr>
              <a:picLocks noChangeAspect="1"/>
            </p:cNvPicPr>
            <p:nvPr userDrawn="1"/>
          </p:nvPicPr>
          <p:blipFill>
            <a:blip r:embed="rId3"/>
            <a:srcRect t="15208" b="14888"/>
            <a:stretch>
              <a:fillRect/>
            </a:stretch>
          </p:blipFill>
          <p:spPr bwMode="auto">
            <a:xfrm>
              <a:off x="0" y="36804"/>
              <a:ext cx="1058862" cy="615950"/>
            </a:xfrm>
            <a:prstGeom prst="rect">
              <a:avLst/>
            </a:prstGeom>
            <a:noFill/>
            <a:ln w="9525">
              <a:noFill/>
              <a:miter lim="800000"/>
              <a:headEnd/>
              <a:tailEnd/>
            </a:ln>
          </p:spPr>
        </p:pic>
        <p:sp>
          <p:nvSpPr>
            <p:cNvPr id="22" name="Rectangle 21"/>
            <p:cNvSpPr/>
            <p:nvPr userDrawn="1"/>
          </p:nvSpPr>
          <p:spPr>
            <a:xfrm>
              <a:off x="159779" y="577998"/>
              <a:ext cx="739305" cy="261610"/>
            </a:xfrm>
            <a:prstGeom prst="rect">
              <a:avLst/>
            </a:prstGeom>
          </p:spPr>
          <p:txBody>
            <a:bodyPr wrap="none">
              <a:spAutoFit/>
            </a:bodyPr>
            <a:lstStyle/>
            <a:p>
              <a:r>
                <a:rPr lang="en-US" sz="1100" dirty="0" smtClean="0">
                  <a:ln w="12700">
                    <a:solidFill>
                      <a:srgbClr val="1F497D">
                        <a:satMod val="155000"/>
                      </a:srgbClr>
                    </a:solidFill>
                    <a:prstDash val="solid"/>
                  </a:ln>
                  <a:latin typeface="Times New Roman"/>
                  <a:cs typeface="Times New Roman"/>
                </a:rPr>
                <a:t>AS2 SRR</a:t>
              </a:r>
              <a:endParaRPr lang="en-US" sz="1100" dirty="0"/>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9494460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Slide (Section/Presenter)">
    <p:spTree>
      <p:nvGrpSpPr>
        <p:cNvPr id="1" name=""/>
        <p:cNvGrpSpPr/>
        <p:nvPr/>
      </p:nvGrpSpPr>
      <p:grpSpPr>
        <a:xfrm>
          <a:off x="0" y="0"/>
          <a:ext cx="0" cy="0"/>
          <a:chOff x="0" y="0"/>
          <a:chExt cx="0" cy="0"/>
        </a:xfrm>
      </p:grpSpPr>
      <p:sp>
        <p:nvSpPr>
          <p:cNvPr id="5" name="TextBox 4"/>
          <p:cNvSpPr txBox="1"/>
          <p:nvPr userDrawn="1"/>
        </p:nvSpPr>
        <p:spPr>
          <a:xfrm>
            <a:off x="304800" y="3048000"/>
            <a:ext cx="1234440" cy="369332"/>
          </a:xfrm>
          <a:prstGeom prst="rect">
            <a:avLst/>
          </a:prstGeom>
          <a:noFill/>
        </p:spPr>
        <p:txBody>
          <a:bodyPr wrap="square" rtlCol="0">
            <a:spAutoFit/>
          </a:bodyPr>
          <a:lstStyle/>
          <a:p>
            <a:r>
              <a:rPr lang="en-US" dirty="0" smtClean="0">
                <a:latin typeface="Segoe UI Semibold" pitchFamily="34" charset="0"/>
              </a:rPr>
              <a:t>Section:</a:t>
            </a:r>
            <a:endParaRPr lang="en-US" dirty="0">
              <a:latin typeface="Segoe UI Semibold" pitchFamily="34" charset="0"/>
            </a:endParaRPr>
          </a:p>
        </p:txBody>
      </p:sp>
      <p:sp>
        <p:nvSpPr>
          <p:cNvPr id="6" name="TextBox 5"/>
          <p:cNvSpPr txBox="1"/>
          <p:nvPr userDrawn="1"/>
        </p:nvSpPr>
        <p:spPr>
          <a:xfrm>
            <a:off x="304800" y="3463290"/>
            <a:ext cx="1234440" cy="369332"/>
          </a:xfrm>
          <a:prstGeom prst="rect">
            <a:avLst/>
          </a:prstGeom>
          <a:noFill/>
        </p:spPr>
        <p:txBody>
          <a:bodyPr wrap="square" rtlCol="0">
            <a:spAutoFit/>
          </a:bodyPr>
          <a:lstStyle/>
          <a:p>
            <a:r>
              <a:rPr lang="en-US" dirty="0" smtClean="0">
                <a:latin typeface="Segoe UI Semibold" pitchFamily="34" charset="0"/>
              </a:rPr>
              <a:t>Presenter:</a:t>
            </a:r>
            <a:endParaRPr lang="en-US" dirty="0">
              <a:latin typeface="Segoe UI Semibold" pitchFamily="34" charset="0"/>
            </a:endParaRPr>
          </a:p>
        </p:txBody>
      </p:sp>
      <p:sp>
        <p:nvSpPr>
          <p:cNvPr id="14" name="Text Placeholder 13"/>
          <p:cNvSpPr>
            <a:spLocks noGrp="1"/>
          </p:cNvSpPr>
          <p:nvPr>
            <p:ph type="body" sz="quarter" idx="10"/>
          </p:nvPr>
        </p:nvSpPr>
        <p:spPr>
          <a:xfrm>
            <a:off x="1552575" y="3063389"/>
            <a:ext cx="7269480" cy="338554"/>
          </a:xfrm>
          <a:noFill/>
        </p:spPr>
        <p:txBody>
          <a:bodyPr wrap="square" rtlCol="0" anchor="b">
            <a:spAutoFit/>
          </a:bodyPr>
          <a:lstStyle>
            <a:lvl1pPr marL="0" indent="0">
              <a:buNone/>
              <a:defRPr lang="en-US" b="1" dirty="0">
                <a:latin typeface="Segoe UI Light" pitchFamily="34" charset="0"/>
              </a:defRPr>
            </a:lvl1pPr>
          </a:lstStyle>
          <a:p>
            <a:pPr lvl="0">
              <a:spcBef>
                <a:spcPct val="0"/>
              </a:spcBef>
            </a:pPr>
            <a:r>
              <a:rPr lang="en-US" dirty="0" smtClean="0"/>
              <a:t>Click to edit Master text styles</a:t>
            </a:r>
            <a:endParaRPr lang="en-US" dirty="0"/>
          </a:p>
        </p:txBody>
      </p:sp>
      <p:sp>
        <p:nvSpPr>
          <p:cNvPr id="15" name="Text Placeholder 13"/>
          <p:cNvSpPr>
            <a:spLocks noGrp="1"/>
          </p:cNvSpPr>
          <p:nvPr>
            <p:ph type="body" sz="quarter" idx="11"/>
          </p:nvPr>
        </p:nvSpPr>
        <p:spPr>
          <a:xfrm>
            <a:off x="1552575" y="3478679"/>
            <a:ext cx="7269480" cy="338554"/>
          </a:xfrm>
          <a:noFill/>
        </p:spPr>
        <p:txBody>
          <a:bodyPr wrap="square" rtlCol="0">
            <a:spAutoFit/>
          </a:bodyPr>
          <a:lstStyle>
            <a:lvl1pPr marL="0" indent="0">
              <a:buNone/>
              <a:defRPr lang="en-US" b="1" dirty="0">
                <a:latin typeface="Segoe UI Light" pitchFamily="34" charset="0"/>
              </a:defRPr>
            </a:lvl1pPr>
          </a:lstStyle>
          <a:p>
            <a:pPr lvl="0">
              <a:spcBef>
                <a:spcPct val="0"/>
              </a:spcBef>
            </a:pPr>
            <a:r>
              <a:rPr lang="en-US" dirty="0" smtClean="0"/>
              <a:t>Click to edit Master text styles</a:t>
            </a:r>
            <a:endParaRPr lang="en-US" dirty="0"/>
          </a:p>
        </p:txBody>
      </p:sp>
      <p:sp>
        <p:nvSpPr>
          <p:cNvPr id="12" name="Rectangle 11"/>
          <p:cNvSpPr/>
          <p:nvPr userDrawn="1"/>
        </p:nvSpPr>
        <p:spPr>
          <a:xfrm>
            <a:off x="152400" y="3426362"/>
            <a:ext cx="8763000" cy="36576"/>
          </a:xfrm>
          <a:prstGeom prst="rect">
            <a:avLst/>
          </a:prstGeom>
          <a:solidFill>
            <a:srgbClr val="1371BF"/>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p:nvPr userDrawn="1"/>
        </p:nvCxnSpPr>
        <p:spPr>
          <a:xfrm rot="5400000">
            <a:off x="7843838" y="427038"/>
            <a:ext cx="627063" cy="793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16" name="TextBox 15"/>
          <p:cNvSpPr txBox="1"/>
          <p:nvPr userDrawn="1"/>
        </p:nvSpPr>
        <p:spPr>
          <a:xfrm>
            <a:off x="5434013" y="234950"/>
            <a:ext cx="2584450" cy="369888"/>
          </a:xfrm>
          <a:prstGeom prst="rect">
            <a:avLst/>
          </a:prstGeom>
          <a:noFill/>
        </p:spPr>
        <p:txBody>
          <a:bodyPr wrap="none">
            <a:spAutoFit/>
          </a:bodyPr>
          <a:lstStyle/>
          <a:p>
            <a:pPr algn="r" fontAlgn="auto">
              <a:spcBef>
                <a:spcPts val="0"/>
              </a:spcBef>
              <a:spcAft>
                <a:spcPts val="0"/>
              </a:spcAft>
              <a:defRPr/>
            </a:pPr>
            <a:r>
              <a:rPr lang="en-US" sz="900" dirty="0">
                <a:latin typeface="Arial"/>
                <a:ea typeface="+mn-ea"/>
                <a:cs typeface="Arial"/>
              </a:rPr>
              <a:t>National Aeronautics and Space Administration</a:t>
            </a:r>
          </a:p>
          <a:p>
            <a:pPr algn="r" fontAlgn="auto">
              <a:spcBef>
                <a:spcPts val="0"/>
              </a:spcBef>
              <a:spcAft>
                <a:spcPts val="0"/>
              </a:spcAft>
              <a:defRPr/>
            </a:pPr>
            <a:r>
              <a:rPr lang="en-US" sz="900" dirty="0">
                <a:latin typeface="Arial"/>
                <a:ea typeface="+mn-ea"/>
                <a:cs typeface="Arial"/>
              </a:rPr>
              <a:t>Goddard Space Flight Center</a:t>
            </a:r>
          </a:p>
        </p:txBody>
      </p:sp>
      <p:pic>
        <p:nvPicPr>
          <p:cNvPr id="17" name="Picture 16" descr="meatball copy.png"/>
          <p:cNvPicPr>
            <a:picLocks noChangeAspect="1"/>
          </p:cNvPicPr>
          <p:nvPr userDrawn="1"/>
        </p:nvPicPr>
        <p:blipFill>
          <a:blip r:embed="rId2"/>
          <a:srcRect/>
          <a:stretch>
            <a:fillRect/>
          </a:stretch>
        </p:blipFill>
        <p:spPr bwMode="auto">
          <a:xfrm>
            <a:off x="8169275" y="20548"/>
            <a:ext cx="974725" cy="812800"/>
          </a:xfrm>
          <a:prstGeom prst="rect">
            <a:avLst/>
          </a:prstGeom>
          <a:noFill/>
          <a:ln w="9525">
            <a:noFill/>
            <a:miter lim="800000"/>
            <a:headEnd/>
            <a:tailEnd/>
          </a:ln>
        </p:spPr>
      </p:pic>
      <p:grpSp>
        <p:nvGrpSpPr>
          <p:cNvPr id="18" name="Group 17"/>
          <p:cNvGrpSpPr/>
          <p:nvPr userDrawn="1"/>
        </p:nvGrpSpPr>
        <p:grpSpPr>
          <a:xfrm>
            <a:off x="0" y="25546"/>
            <a:ext cx="1058862" cy="802804"/>
            <a:chOff x="0" y="36804"/>
            <a:chExt cx="1058862" cy="802804"/>
          </a:xfrm>
        </p:grpSpPr>
        <p:pic>
          <p:nvPicPr>
            <p:cNvPr id="19" name="Picture 6" descr="meatball.png"/>
            <p:cNvPicPr>
              <a:picLocks noChangeAspect="1"/>
            </p:cNvPicPr>
            <p:nvPr userDrawn="1"/>
          </p:nvPicPr>
          <p:blipFill>
            <a:blip r:embed="rId3"/>
            <a:srcRect t="15208" b="14888"/>
            <a:stretch>
              <a:fillRect/>
            </a:stretch>
          </p:blipFill>
          <p:spPr bwMode="auto">
            <a:xfrm>
              <a:off x="0" y="36804"/>
              <a:ext cx="1058862" cy="615950"/>
            </a:xfrm>
            <a:prstGeom prst="rect">
              <a:avLst/>
            </a:prstGeom>
            <a:noFill/>
            <a:ln w="9525">
              <a:noFill/>
              <a:miter lim="800000"/>
              <a:headEnd/>
              <a:tailEnd/>
            </a:ln>
          </p:spPr>
        </p:pic>
        <p:sp>
          <p:nvSpPr>
            <p:cNvPr id="20" name="Rectangle 19"/>
            <p:cNvSpPr/>
            <p:nvPr userDrawn="1"/>
          </p:nvSpPr>
          <p:spPr>
            <a:xfrm>
              <a:off x="159779" y="577998"/>
              <a:ext cx="739305" cy="261610"/>
            </a:xfrm>
            <a:prstGeom prst="rect">
              <a:avLst/>
            </a:prstGeom>
          </p:spPr>
          <p:txBody>
            <a:bodyPr wrap="none">
              <a:spAutoFit/>
            </a:bodyPr>
            <a:lstStyle/>
            <a:p>
              <a:r>
                <a:rPr lang="en-US" sz="1100" dirty="0" smtClean="0">
                  <a:ln w="12700">
                    <a:solidFill>
                      <a:srgbClr val="1F497D">
                        <a:satMod val="155000"/>
                      </a:srgbClr>
                    </a:solidFill>
                    <a:prstDash val="solid"/>
                  </a:ln>
                  <a:latin typeface="Times New Roman"/>
                  <a:cs typeface="Times New Roman"/>
                </a:rPr>
                <a:t>AS2 SRR</a:t>
              </a:r>
              <a:endParaRPr lang="en-US" sz="1100" dirty="0"/>
            </a:p>
          </p:txBody>
        </p:sp>
      </p:grpSp>
    </p:spTree>
    <p:extLst>
      <p:ext uri="{BB962C8B-B14F-4D97-AF65-F5344CB8AC3E}">
        <p14:creationId xmlns:p14="http://schemas.microsoft.com/office/powerpoint/2010/main" val="42713917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Slide (Section/Presenter)">
    <p:spTree>
      <p:nvGrpSpPr>
        <p:cNvPr id="1" name=""/>
        <p:cNvGrpSpPr/>
        <p:nvPr/>
      </p:nvGrpSpPr>
      <p:grpSpPr>
        <a:xfrm>
          <a:off x="0" y="0"/>
          <a:ext cx="0" cy="0"/>
          <a:chOff x="0" y="0"/>
          <a:chExt cx="0" cy="0"/>
        </a:xfrm>
      </p:grpSpPr>
      <p:pic>
        <p:nvPicPr>
          <p:cNvPr id="3" name="Picture 17" descr="Meatball"/>
          <p:cNvPicPr>
            <a:picLocks noChangeAspect="1" noChangeArrowheads="1"/>
          </p:cNvPicPr>
          <p:nvPr userDrawn="1"/>
        </p:nvPicPr>
        <p:blipFill>
          <a:blip r:embed="rId2" cstate="screen">
            <a:extLst>
              <a:ext uri="{28A0092B-C50C-407E-A947-70E740481C1C}">
                <a14:useLocalDpi xmlns:a14="http://schemas.microsoft.com/office/drawing/2010/main"/>
              </a:ext>
            </a:extLst>
          </a:blip>
          <a:srcRect/>
          <a:stretch>
            <a:fillRect/>
          </a:stretch>
        </p:blipFill>
        <p:spPr bwMode="auto">
          <a:xfrm>
            <a:off x="172124" y="117409"/>
            <a:ext cx="826935" cy="731520"/>
          </a:xfrm>
          <a:prstGeom prst="rect">
            <a:avLst/>
          </a:prstGeom>
          <a:noFill/>
        </p:spPr>
      </p:pic>
      <p:cxnSp>
        <p:nvCxnSpPr>
          <p:cNvPr id="4" name="Straight Connector 3"/>
          <p:cNvCxnSpPr/>
          <p:nvPr userDrawn="1"/>
        </p:nvCxnSpPr>
        <p:spPr>
          <a:xfrm>
            <a:off x="320040" y="3440311"/>
            <a:ext cx="8503920" cy="0"/>
          </a:xfrm>
          <a:prstGeom prst="line">
            <a:avLst/>
          </a:prstGeom>
          <a:noFill/>
          <a:ln w="38100" cmpd="dbl"/>
        </p:spPr>
        <p:style>
          <a:lnRef idx="2">
            <a:schemeClr val="accent1">
              <a:shade val="50000"/>
            </a:schemeClr>
          </a:lnRef>
          <a:fillRef idx="1">
            <a:schemeClr val="accent1"/>
          </a:fillRef>
          <a:effectRef idx="0">
            <a:schemeClr val="accent1"/>
          </a:effectRef>
          <a:fontRef idx="minor">
            <a:schemeClr val="lt1"/>
          </a:fontRef>
        </p:style>
      </p:cxnSp>
      <p:sp>
        <p:nvSpPr>
          <p:cNvPr id="5" name="TextBox 4"/>
          <p:cNvSpPr txBox="1"/>
          <p:nvPr userDrawn="1"/>
        </p:nvSpPr>
        <p:spPr>
          <a:xfrm>
            <a:off x="304800" y="3048000"/>
            <a:ext cx="1234440" cy="369332"/>
          </a:xfrm>
          <a:prstGeom prst="rect">
            <a:avLst/>
          </a:prstGeom>
          <a:noFill/>
        </p:spPr>
        <p:txBody>
          <a:bodyPr wrap="square" rtlCol="0">
            <a:spAutoFit/>
          </a:bodyPr>
          <a:lstStyle/>
          <a:p>
            <a:r>
              <a:rPr lang="en-US" dirty="0" smtClean="0">
                <a:latin typeface="Segoe UI Semibold" pitchFamily="34" charset="0"/>
              </a:rPr>
              <a:t>Section:</a:t>
            </a:r>
            <a:endParaRPr lang="en-US" dirty="0">
              <a:latin typeface="Segoe UI Semibold" pitchFamily="34" charset="0"/>
            </a:endParaRPr>
          </a:p>
        </p:txBody>
      </p:sp>
      <p:sp>
        <p:nvSpPr>
          <p:cNvPr id="6" name="TextBox 5"/>
          <p:cNvSpPr txBox="1"/>
          <p:nvPr userDrawn="1"/>
        </p:nvSpPr>
        <p:spPr>
          <a:xfrm>
            <a:off x="304800" y="3463290"/>
            <a:ext cx="1234440" cy="369332"/>
          </a:xfrm>
          <a:prstGeom prst="rect">
            <a:avLst/>
          </a:prstGeom>
          <a:noFill/>
        </p:spPr>
        <p:txBody>
          <a:bodyPr wrap="square" rtlCol="0">
            <a:spAutoFit/>
          </a:bodyPr>
          <a:lstStyle/>
          <a:p>
            <a:r>
              <a:rPr lang="en-US" dirty="0" smtClean="0">
                <a:latin typeface="Segoe UI Semibold" pitchFamily="34" charset="0"/>
              </a:rPr>
              <a:t>Presenter:</a:t>
            </a:r>
            <a:endParaRPr lang="en-US" dirty="0">
              <a:latin typeface="Segoe UI Semibold" pitchFamily="34" charset="0"/>
            </a:endParaRPr>
          </a:p>
        </p:txBody>
      </p:sp>
      <p:sp>
        <p:nvSpPr>
          <p:cNvPr id="14" name="Text Placeholder 13"/>
          <p:cNvSpPr>
            <a:spLocks noGrp="1"/>
          </p:cNvSpPr>
          <p:nvPr>
            <p:ph type="body" sz="quarter" idx="10"/>
          </p:nvPr>
        </p:nvSpPr>
        <p:spPr>
          <a:xfrm>
            <a:off x="1552575" y="3063389"/>
            <a:ext cx="7269480" cy="338554"/>
          </a:xfrm>
          <a:noFill/>
        </p:spPr>
        <p:txBody>
          <a:bodyPr wrap="square" rtlCol="0" anchor="b">
            <a:spAutoFit/>
          </a:bodyPr>
          <a:lstStyle>
            <a:lvl1pPr marL="0" indent="0">
              <a:buNone/>
              <a:defRPr lang="en-US" b="1" dirty="0">
                <a:latin typeface="Segoe UI Light" pitchFamily="34" charset="0"/>
              </a:defRPr>
            </a:lvl1pPr>
          </a:lstStyle>
          <a:p>
            <a:pPr lvl="0">
              <a:spcBef>
                <a:spcPct val="0"/>
              </a:spcBef>
            </a:pPr>
            <a:r>
              <a:rPr lang="en-US" dirty="0" smtClean="0"/>
              <a:t>Click to edit Master text styles</a:t>
            </a:r>
            <a:endParaRPr lang="en-US" dirty="0"/>
          </a:p>
        </p:txBody>
      </p:sp>
      <p:sp>
        <p:nvSpPr>
          <p:cNvPr id="15" name="Text Placeholder 13"/>
          <p:cNvSpPr>
            <a:spLocks noGrp="1"/>
          </p:cNvSpPr>
          <p:nvPr>
            <p:ph type="body" sz="quarter" idx="11"/>
          </p:nvPr>
        </p:nvSpPr>
        <p:spPr>
          <a:xfrm>
            <a:off x="1552575" y="3478679"/>
            <a:ext cx="7269480" cy="338554"/>
          </a:xfrm>
          <a:noFill/>
        </p:spPr>
        <p:txBody>
          <a:bodyPr wrap="square" rtlCol="0">
            <a:spAutoFit/>
          </a:bodyPr>
          <a:lstStyle>
            <a:lvl1pPr marL="0" indent="0">
              <a:buNone/>
              <a:defRPr lang="en-US" b="1" dirty="0">
                <a:latin typeface="Segoe UI Light" pitchFamily="34" charset="0"/>
              </a:defRPr>
            </a:lvl1pPr>
          </a:lstStyle>
          <a:p>
            <a:pPr lvl="0">
              <a:spcBef>
                <a:spcPct val="0"/>
              </a:spcBef>
            </a:pPr>
            <a:r>
              <a:rPr lang="en-US" dirty="0" smtClean="0"/>
              <a:t>Click to edit Master text styles</a:t>
            </a:r>
            <a:endParaRPr lang="en-US" dirty="0"/>
          </a:p>
        </p:txBody>
      </p:sp>
    </p:spTree>
    <p:extLst>
      <p:ext uri="{BB962C8B-B14F-4D97-AF65-F5344CB8AC3E}">
        <p14:creationId xmlns:p14="http://schemas.microsoft.com/office/powerpoint/2010/main" val="30096648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theme" Target="../theme/theme2.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219200" y="76200"/>
            <a:ext cx="6705600" cy="6096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smtClean="0"/>
              <a:t>Click to edit Master title style</a:t>
            </a:r>
            <a:endParaRPr lang="en-US" dirty="0" smtClean="0"/>
          </a:p>
        </p:txBody>
      </p:sp>
      <p:sp>
        <p:nvSpPr>
          <p:cNvPr id="1027" name="Text Placeholder 2"/>
          <p:cNvSpPr>
            <a:spLocks noGrp="1"/>
          </p:cNvSpPr>
          <p:nvPr>
            <p:ph type="body" idx="1"/>
          </p:nvPr>
        </p:nvSpPr>
        <p:spPr bwMode="auto">
          <a:xfrm>
            <a:off x="457200" y="1026455"/>
            <a:ext cx="8229600" cy="49831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Tree>
  </p:cSld>
  <p:clrMap bg1="lt1" tx1="dk1" bg2="lt2" tx2="dk2" accent1="accent1" accent2="accent2" accent3="accent3" accent4="accent4" accent5="accent5" accent6="accent6" hlink="hlink" folHlink="folHlink"/>
  <p:sldLayoutIdLst>
    <p:sldLayoutId id="2147483676" r:id="rId1"/>
    <p:sldLayoutId id="2147483680" r:id="rId2"/>
    <p:sldLayoutId id="2147483681" r:id="rId3"/>
    <p:sldLayoutId id="2147483685" r:id="rId4"/>
    <p:sldLayoutId id="2147483674" r:id="rId5"/>
    <p:sldLayoutId id="2147483678" r:id="rId6"/>
    <p:sldLayoutId id="2147483684" r:id="rId7"/>
    <p:sldLayoutId id="2147483683" r:id="rId8"/>
  </p:sldLayoutIdLst>
  <p:timing>
    <p:tnLst>
      <p:par>
        <p:cTn id="1" dur="indefinite" restart="never" nodeType="tmRoot"/>
      </p:par>
    </p:tnLst>
  </p:timing>
  <p:hf hdr="0" ftr="0" dt="0"/>
  <p:txStyles>
    <p:titleStyle>
      <a:lvl1pPr algn="ctr" rtl="0" eaLnBrk="1" fontAlgn="base" hangingPunct="1">
        <a:spcBef>
          <a:spcPct val="0"/>
        </a:spcBef>
        <a:spcAft>
          <a:spcPct val="0"/>
        </a:spcAft>
        <a:defRPr sz="2000" b="1" i="1" kern="1200">
          <a:solidFill>
            <a:schemeClr val="tx1"/>
          </a:solidFill>
          <a:latin typeface="+mj-lt"/>
          <a:ea typeface="+mj-ea"/>
          <a:cs typeface="+mj-cs"/>
        </a:defRPr>
      </a:lvl1pPr>
      <a:lvl2pPr algn="ctr" rtl="0" eaLnBrk="1" fontAlgn="base" hangingPunct="1">
        <a:spcBef>
          <a:spcPct val="0"/>
        </a:spcBef>
        <a:spcAft>
          <a:spcPct val="0"/>
        </a:spcAft>
        <a:defRPr sz="2000" b="1" i="1">
          <a:solidFill>
            <a:schemeClr val="tx1"/>
          </a:solidFill>
          <a:latin typeface="Calibri" pitchFamily="34" charset="0"/>
        </a:defRPr>
      </a:lvl2pPr>
      <a:lvl3pPr algn="ctr" rtl="0" eaLnBrk="1" fontAlgn="base" hangingPunct="1">
        <a:spcBef>
          <a:spcPct val="0"/>
        </a:spcBef>
        <a:spcAft>
          <a:spcPct val="0"/>
        </a:spcAft>
        <a:defRPr sz="2000" b="1" i="1">
          <a:solidFill>
            <a:schemeClr val="tx1"/>
          </a:solidFill>
          <a:latin typeface="Calibri" pitchFamily="34" charset="0"/>
        </a:defRPr>
      </a:lvl3pPr>
      <a:lvl4pPr algn="ctr" rtl="0" eaLnBrk="1" fontAlgn="base" hangingPunct="1">
        <a:spcBef>
          <a:spcPct val="0"/>
        </a:spcBef>
        <a:spcAft>
          <a:spcPct val="0"/>
        </a:spcAft>
        <a:defRPr sz="2000" b="1" i="1">
          <a:solidFill>
            <a:schemeClr val="tx1"/>
          </a:solidFill>
          <a:latin typeface="Calibri" pitchFamily="34" charset="0"/>
        </a:defRPr>
      </a:lvl4pPr>
      <a:lvl5pPr algn="ctr" rtl="0" eaLnBrk="1" fontAlgn="base" hangingPunct="1">
        <a:spcBef>
          <a:spcPct val="0"/>
        </a:spcBef>
        <a:spcAft>
          <a:spcPct val="0"/>
        </a:spcAft>
        <a:defRPr sz="2000" b="1" i="1">
          <a:solidFill>
            <a:schemeClr val="tx1"/>
          </a:solidFill>
          <a:latin typeface="Calibri" pitchFamily="34" charset="0"/>
        </a:defRPr>
      </a:lvl5pPr>
      <a:lvl6pPr marL="457200" algn="ctr" rtl="0" eaLnBrk="1" fontAlgn="base" hangingPunct="1">
        <a:spcBef>
          <a:spcPct val="0"/>
        </a:spcBef>
        <a:spcAft>
          <a:spcPct val="0"/>
        </a:spcAft>
        <a:defRPr sz="2000" b="1" i="1">
          <a:solidFill>
            <a:schemeClr val="tx1"/>
          </a:solidFill>
          <a:latin typeface="Calibri" pitchFamily="34" charset="0"/>
        </a:defRPr>
      </a:lvl6pPr>
      <a:lvl7pPr marL="914400" algn="ctr" rtl="0" eaLnBrk="1" fontAlgn="base" hangingPunct="1">
        <a:spcBef>
          <a:spcPct val="0"/>
        </a:spcBef>
        <a:spcAft>
          <a:spcPct val="0"/>
        </a:spcAft>
        <a:defRPr sz="2000" b="1" i="1">
          <a:solidFill>
            <a:schemeClr val="tx1"/>
          </a:solidFill>
          <a:latin typeface="Calibri" pitchFamily="34" charset="0"/>
        </a:defRPr>
      </a:lvl7pPr>
      <a:lvl8pPr marL="1371600" algn="ctr" rtl="0" eaLnBrk="1" fontAlgn="base" hangingPunct="1">
        <a:spcBef>
          <a:spcPct val="0"/>
        </a:spcBef>
        <a:spcAft>
          <a:spcPct val="0"/>
        </a:spcAft>
        <a:defRPr sz="2000" b="1" i="1">
          <a:solidFill>
            <a:schemeClr val="tx1"/>
          </a:solidFill>
          <a:latin typeface="Calibri" pitchFamily="34" charset="0"/>
        </a:defRPr>
      </a:lvl8pPr>
      <a:lvl9pPr marL="1828800" algn="ctr" rtl="0" eaLnBrk="1" fontAlgn="base" hangingPunct="1">
        <a:spcBef>
          <a:spcPct val="0"/>
        </a:spcBef>
        <a:spcAft>
          <a:spcPct val="0"/>
        </a:spcAft>
        <a:defRPr sz="2000" b="1" i="1">
          <a:solidFill>
            <a:schemeClr val="tx1"/>
          </a:solidFill>
          <a:latin typeface="Calibri" pitchFamily="34" charset="0"/>
        </a:defRPr>
      </a:lvl9pPr>
    </p:titleStyle>
    <p:bodyStyle>
      <a:lvl1pPr marL="342900" indent="-342900" algn="l" rtl="0" eaLnBrk="1" fontAlgn="base" hangingPunct="1">
        <a:spcBef>
          <a:spcPts val="1200"/>
        </a:spcBef>
        <a:spcAft>
          <a:spcPct val="0"/>
        </a:spcAft>
        <a:buClr>
          <a:srgbClr val="17375E"/>
        </a:buClr>
        <a:buFont typeface="Wingdings 3" pitchFamily="18" charset="2"/>
        <a:buChar char=""/>
        <a:defRPr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6A8AF28-AB0C-417A-9B3D-18CF7BD608EE}" type="datetimeFigureOut">
              <a:rPr lang="en-US" smtClean="0"/>
              <a:t>9/23/2016</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F80740D-C697-4828-B650-B968B2B5EB5B}" type="slidenum">
              <a:rPr lang="en-US" smtClean="0"/>
              <a:t>‹#›</a:t>
            </a:fld>
            <a:endParaRPr lang="en-US"/>
          </a:p>
        </p:txBody>
      </p:sp>
    </p:spTree>
    <p:extLst>
      <p:ext uri="{BB962C8B-B14F-4D97-AF65-F5344CB8AC3E}">
        <p14:creationId xmlns:p14="http://schemas.microsoft.com/office/powerpoint/2010/main" val="3451839581"/>
      </p:ext>
    </p:extLst>
  </p:cSld>
  <p:clrMap bg1="lt1" tx1="dk1" bg2="lt2" tx2="dk2" accent1="accent1" accent2="accent2" accent3="accent3" accent4="accent4" accent5="accent5" accent6="accent6" hlink="hlink" folHlink="folHlink"/>
  <p:sldLayoutIdLst>
    <p:sldLayoutId id="2147483698"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3.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JP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126.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127.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2.xml"/><Relationship Id="rId4" Type="http://schemas.openxmlformats.org/officeDocument/2006/relationships/image" Target="../media/image62.JPG"/></Relationships>
</file>

<file path=ppt/slides/_rels/slide12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8.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4" Type="http://schemas.openxmlformats.org/officeDocument/2006/relationships/image" Target="../media/image19.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20.emf"/><Relationship Id="rId4"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30.emf"/><Relationship Id="rId4" Type="http://schemas.openxmlformats.org/officeDocument/2006/relationships/oleObject" Target="../embeddings/oleObject5.bin"/></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31.png"/><Relationship Id="rId4" Type="http://schemas.openxmlformats.org/officeDocument/2006/relationships/package" Target="../embeddings/Microsoft_Word_Document1.docx"/></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32.png"/><Relationship Id="rId4" Type="http://schemas.openxmlformats.org/officeDocument/2006/relationships/package" Target="../embeddings/Microsoft_Word_Document2.docx"/></Relationships>
</file>

<file path=ppt/slides/_rels/slide6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33.png"/><Relationship Id="rId4" Type="http://schemas.openxmlformats.org/officeDocument/2006/relationships/package" Target="../embeddings/Microsoft_Word_Document3.docx"/></Relationships>
</file>

<file path=ppt/slides/_rels/slide6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39.emf"/><Relationship Id="rId4" Type="http://schemas.openxmlformats.org/officeDocument/2006/relationships/package" Target="../embeddings/Microsoft_Excel_Worksheet4.xlsx"/></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8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image" Target="../media/image46.emf"/><Relationship Id="rId5" Type="http://schemas.openxmlformats.org/officeDocument/2006/relationships/package" Target="../embeddings/Microsoft_Word_Document5.docx"/><Relationship Id="rId4" Type="http://schemas.openxmlformats.org/officeDocument/2006/relationships/oleObject" Target="../embeddings/oleObject10.bin"/></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8.emf"/><Relationship Id="rId4" Type="http://schemas.openxmlformats.org/officeDocument/2006/relationships/oleObject" Target="../embeddings/Microsoft_Excel_97-2003_Worksheet1.xls"/></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49.emf"/><Relationship Id="rId4" Type="http://schemas.openxmlformats.org/officeDocument/2006/relationships/oleObject" Target="../embeddings/Microsoft_Excel_97-2003_Worksheet2.xls"/></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tx1"/>
            </a:gs>
            <a:gs pos="100000">
              <a:schemeClr val="tx1">
                <a:lumMod val="75000"/>
                <a:lumOff val="25000"/>
              </a:schemeClr>
            </a:gs>
          </a:gsLst>
          <a:lin ang="2700000" scaled="1"/>
        </a:gradFill>
        <a:effectLst/>
      </p:bgPr>
    </p:bg>
    <p:spTree>
      <p:nvGrpSpPr>
        <p:cNvPr id="1" name=""/>
        <p:cNvGrpSpPr/>
        <p:nvPr/>
      </p:nvGrpSpPr>
      <p:grpSpPr>
        <a:xfrm>
          <a:off x="0" y="0"/>
          <a:ext cx="0" cy="0"/>
          <a:chOff x="0" y="0"/>
          <a:chExt cx="0" cy="0"/>
        </a:xfrm>
      </p:grpSpPr>
      <p:sp>
        <p:nvSpPr>
          <p:cNvPr id="9" name="Line 8"/>
          <p:cNvSpPr>
            <a:spLocks noChangeShapeType="1"/>
          </p:cNvSpPr>
          <p:nvPr/>
        </p:nvSpPr>
        <p:spPr bwMode="auto">
          <a:xfrm>
            <a:off x="45720" y="6616517"/>
            <a:ext cx="9052560" cy="0"/>
          </a:xfrm>
          <a:prstGeom prst="line">
            <a:avLst/>
          </a:prstGeom>
          <a:noFill/>
          <a:ln w="63500" cmpd="dbl">
            <a:solidFill>
              <a:srgbClr val="FF9900"/>
            </a:solidFill>
            <a:round/>
            <a:headEnd/>
            <a:tailEnd/>
          </a:ln>
          <a:effectLst/>
        </p:spPr>
        <p:txBody>
          <a:bodyPr wrap="none" anchor="ctr"/>
          <a:lstStyle/>
          <a:p>
            <a:endParaRPr lang="en-US" dirty="0">
              <a:solidFill>
                <a:prstClr val="black"/>
              </a:solidFill>
            </a:endParaRPr>
          </a:p>
        </p:txBody>
      </p:sp>
      <p:sp>
        <p:nvSpPr>
          <p:cNvPr id="10" name="Subtitle 6"/>
          <p:cNvSpPr txBox="1">
            <a:spLocks/>
          </p:cNvSpPr>
          <p:nvPr/>
        </p:nvSpPr>
        <p:spPr bwMode="auto">
          <a:xfrm>
            <a:off x="585591" y="6283569"/>
            <a:ext cx="5052526" cy="28807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ctr" rtl="0" eaLnBrk="1" fontAlgn="base" hangingPunct="1">
              <a:spcBef>
                <a:spcPts val="1200"/>
              </a:spcBef>
              <a:spcAft>
                <a:spcPct val="0"/>
              </a:spcAft>
              <a:buClr>
                <a:srgbClr val="17375E"/>
              </a:buClr>
              <a:buFont typeface="Wingdings 3" pitchFamily="18" charset="2"/>
              <a:buNone/>
              <a:defRPr lang="en-US" sz="2800" b="1" i="1" kern="1200"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charset="0"/>
                <a:ea typeface="+mn-ea"/>
                <a:cs typeface="+mn-cs"/>
              </a:defRPr>
            </a:lvl1pPr>
            <a:lvl2pPr marL="457200" indent="0" algn="ctr" rtl="0" eaLnBrk="1" fontAlgn="base" hangingPunct="1">
              <a:spcBef>
                <a:spcPct val="20000"/>
              </a:spcBef>
              <a:spcAft>
                <a:spcPct val="0"/>
              </a:spcAft>
              <a:buFont typeface="Arial" charset="0"/>
              <a:buNone/>
              <a:defRPr sz="1600" kern="1200">
                <a:solidFill>
                  <a:schemeClr val="tx1">
                    <a:tint val="75000"/>
                  </a:schemeClr>
                </a:solidFill>
                <a:latin typeface="+mn-lt"/>
                <a:ea typeface="+mn-ea"/>
                <a:cs typeface="+mn-cs"/>
              </a:defRPr>
            </a:lvl2pPr>
            <a:lvl3pPr marL="914400" indent="0" algn="ctr" rtl="0" eaLnBrk="1" fontAlgn="base" hangingPunct="1">
              <a:spcBef>
                <a:spcPct val="20000"/>
              </a:spcBef>
              <a:spcAft>
                <a:spcPct val="0"/>
              </a:spcAft>
              <a:buFont typeface="Arial" charset="0"/>
              <a:buNone/>
              <a:defRPr sz="1400" kern="1200">
                <a:solidFill>
                  <a:schemeClr val="tx1">
                    <a:tint val="75000"/>
                  </a:schemeClr>
                </a:solidFill>
                <a:latin typeface="+mn-lt"/>
                <a:ea typeface="+mn-ea"/>
                <a:cs typeface="+mn-cs"/>
              </a:defRPr>
            </a:lvl3pPr>
            <a:lvl4pPr marL="1371600" indent="0" algn="ctr" rtl="0" eaLnBrk="1" fontAlgn="base" hangingPunct="1">
              <a:spcBef>
                <a:spcPct val="20000"/>
              </a:spcBef>
              <a:spcAft>
                <a:spcPct val="0"/>
              </a:spcAft>
              <a:buFont typeface="Arial" charset="0"/>
              <a:buNone/>
              <a:defRPr sz="1050" kern="1200">
                <a:solidFill>
                  <a:schemeClr val="tx1">
                    <a:tint val="75000"/>
                  </a:schemeClr>
                </a:solidFill>
                <a:latin typeface="+mn-lt"/>
                <a:ea typeface="+mn-ea"/>
                <a:cs typeface="+mn-cs"/>
              </a:defRPr>
            </a:lvl4pPr>
            <a:lvl5pPr marL="1828800" indent="0" algn="ctr" rtl="0" eaLnBrk="1" fontAlgn="base" hangingPunct="1">
              <a:spcBef>
                <a:spcPct val="20000"/>
              </a:spcBef>
              <a:spcAft>
                <a:spcPct val="0"/>
              </a:spcAft>
              <a:buFont typeface="Arial" charset="0"/>
              <a:buNone/>
              <a:defRPr sz="105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1600"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November 19, 2015</a:t>
            </a:r>
            <a:endParaRPr lang="en-US" sz="16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endParaRPr>
          </a:p>
        </p:txBody>
      </p:sp>
      <p:sp>
        <p:nvSpPr>
          <p:cNvPr id="11" name="Title 1"/>
          <p:cNvSpPr txBox="1">
            <a:spLocks/>
          </p:cNvSpPr>
          <p:nvPr/>
        </p:nvSpPr>
        <p:spPr bwMode="auto">
          <a:xfrm>
            <a:off x="880353" y="134264"/>
            <a:ext cx="7772400" cy="987019"/>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algn="ctr" rtl="0" eaLnBrk="1" fontAlgn="base" hangingPunct="1">
              <a:spcBef>
                <a:spcPct val="0"/>
              </a:spcBef>
              <a:spcAft>
                <a:spcPct val="0"/>
              </a:spcAft>
              <a:defRPr lang="en-US" sz="4000" b="1" i="1" kern="1200"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latin typeface="Arial" charset="0"/>
                <a:ea typeface="+mn-ea"/>
                <a:cs typeface="+mn-cs"/>
              </a:defRPr>
            </a:lvl1pPr>
            <a:lvl2pPr algn="ctr" rtl="0" eaLnBrk="1" fontAlgn="base" hangingPunct="1">
              <a:spcBef>
                <a:spcPct val="0"/>
              </a:spcBef>
              <a:spcAft>
                <a:spcPct val="0"/>
              </a:spcAft>
              <a:defRPr sz="2000" b="1" i="1">
                <a:solidFill>
                  <a:schemeClr val="tx1"/>
                </a:solidFill>
                <a:latin typeface="Calibri" pitchFamily="34" charset="0"/>
              </a:defRPr>
            </a:lvl2pPr>
            <a:lvl3pPr algn="ctr" rtl="0" eaLnBrk="1" fontAlgn="base" hangingPunct="1">
              <a:spcBef>
                <a:spcPct val="0"/>
              </a:spcBef>
              <a:spcAft>
                <a:spcPct val="0"/>
              </a:spcAft>
              <a:defRPr sz="2000" b="1" i="1">
                <a:solidFill>
                  <a:schemeClr val="tx1"/>
                </a:solidFill>
                <a:latin typeface="Calibri" pitchFamily="34" charset="0"/>
              </a:defRPr>
            </a:lvl3pPr>
            <a:lvl4pPr algn="ctr" rtl="0" eaLnBrk="1" fontAlgn="base" hangingPunct="1">
              <a:spcBef>
                <a:spcPct val="0"/>
              </a:spcBef>
              <a:spcAft>
                <a:spcPct val="0"/>
              </a:spcAft>
              <a:defRPr sz="2000" b="1" i="1">
                <a:solidFill>
                  <a:schemeClr val="tx1"/>
                </a:solidFill>
                <a:latin typeface="Calibri" pitchFamily="34" charset="0"/>
              </a:defRPr>
            </a:lvl4pPr>
            <a:lvl5pPr algn="ctr" rtl="0" eaLnBrk="1" fontAlgn="base" hangingPunct="1">
              <a:spcBef>
                <a:spcPct val="0"/>
              </a:spcBef>
              <a:spcAft>
                <a:spcPct val="0"/>
              </a:spcAft>
              <a:defRPr sz="2000" b="1" i="1">
                <a:solidFill>
                  <a:schemeClr val="tx1"/>
                </a:solidFill>
                <a:latin typeface="Calibri" pitchFamily="34" charset="0"/>
              </a:defRPr>
            </a:lvl5pPr>
            <a:lvl6pPr marL="457200" algn="ctr" rtl="0" eaLnBrk="1" fontAlgn="base" hangingPunct="1">
              <a:spcBef>
                <a:spcPct val="0"/>
              </a:spcBef>
              <a:spcAft>
                <a:spcPct val="0"/>
              </a:spcAft>
              <a:defRPr sz="2000" b="1" i="1">
                <a:solidFill>
                  <a:schemeClr val="tx1"/>
                </a:solidFill>
                <a:latin typeface="Calibri" pitchFamily="34" charset="0"/>
              </a:defRPr>
            </a:lvl6pPr>
            <a:lvl7pPr marL="914400" algn="ctr" rtl="0" eaLnBrk="1" fontAlgn="base" hangingPunct="1">
              <a:spcBef>
                <a:spcPct val="0"/>
              </a:spcBef>
              <a:spcAft>
                <a:spcPct val="0"/>
              </a:spcAft>
              <a:defRPr sz="2000" b="1" i="1">
                <a:solidFill>
                  <a:schemeClr val="tx1"/>
                </a:solidFill>
                <a:latin typeface="Calibri" pitchFamily="34" charset="0"/>
              </a:defRPr>
            </a:lvl7pPr>
            <a:lvl8pPr marL="1371600" algn="ctr" rtl="0" eaLnBrk="1" fontAlgn="base" hangingPunct="1">
              <a:spcBef>
                <a:spcPct val="0"/>
              </a:spcBef>
              <a:spcAft>
                <a:spcPct val="0"/>
              </a:spcAft>
              <a:defRPr sz="2000" b="1" i="1">
                <a:solidFill>
                  <a:schemeClr val="tx1"/>
                </a:solidFill>
                <a:latin typeface="Calibri" pitchFamily="34" charset="0"/>
              </a:defRPr>
            </a:lvl8pPr>
            <a:lvl9pPr marL="1828800" algn="ctr" rtl="0" eaLnBrk="1" fontAlgn="base" hangingPunct="1">
              <a:spcBef>
                <a:spcPct val="0"/>
              </a:spcBef>
              <a:spcAft>
                <a:spcPct val="0"/>
              </a:spcAft>
              <a:defRPr sz="2000" b="1" i="1">
                <a:solidFill>
                  <a:schemeClr val="tx1"/>
                </a:solidFill>
                <a:latin typeface="Calibri" pitchFamily="34" charset="0"/>
              </a:defRPr>
            </a:lvl9pPr>
          </a:lstStyle>
          <a:p>
            <a:r>
              <a:rPr lang="en-US" sz="2800"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Near Earth Network AS2 Replacement</a:t>
            </a:r>
          </a:p>
          <a:p>
            <a:r>
              <a:rPr lang="en-US" sz="2800" dirty="0" smtClean="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Systems </a:t>
            </a:r>
            <a:r>
              <a:rPr lang="en-US" sz="28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Requirements Review</a:t>
            </a:r>
            <a:br>
              <a:rPr lang="en-US" sz="28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br>
            <a:r>
              <a:rPr lang="en-US" sz="28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t/>
            </a:r>
            <a:br>
              <a:rPr lang="en-US" sz="28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rPr>
            </a:br>
            <a:endParaRPr sz="2800" dirty="0">
              <a:ln w="12700">
                <a:solidFill>
                  <a:srgbClr val="1F497D">
                    <a:satMod val="155000"/>
                  </a:srgbClr>
                </a:solidFill>
                <a:prstDash val="solid"/>
              </a:ln>
              <a:solidFill>
                <a:srgbClr val="EEECE1">
                  <a:tint val="85000"/>
                  <a:satMod val="155000"/>
                </a:srgbClr>
              </a:solidFill>
              <a:effectLst>
                <a:outerShdw blurRad="41275" dist="20320" dir="1800000" algn="tl" rotWithShape="0">
                  <a:srgbClr val="000000">
                    <a:alpha val="40000"/>
                  </a:srgbClr>
                </a:outerShdw>
              </a:effectLst>
            </a:endParaRPr>
          </a:p>
        </p:txBody>
      </p:sp>
      <p:pic>
        <p:nvPicPr>
          <p:cNvPr id="2" name="Picture 1"/>
          <p:cNvPicPr>
            <a:picLocks noChangeAspect="1"/>
          </p:cNvPicPr>
          <p:nvPr/>
        </p:nvPicPr>
        <p:blipFill>
          <a:blip r:embed="rId3"/>
          <a:stretch>
            <a:fillRect/>
          </a:stretch>
        </p:blipFill>
        <p:spPr>
          <a:xfrm>
            <a:off x="48459" y="2803155"/>
            <a:ext cx="3432345" cy="2286198"/>
          </a:xfrm>
          <a:prstGeom prst="rect">
            <a:avLst/>
          </a:prstGeom>
          <a:ln w="12700">
            <a:solidFill>
              <a:srgbClr val="FFC000"/>
            </a:solidFill>
          </a:ln>
        </p:spPr>
      </p:pic>
      <p:pic>
        <p:nvPicPr>
          <p:cNvPr id="4" name="Picture 3"/>
          <p:cNvPicPr>
            <a:picLocks noChangeAspect="1"/>
          </p:cNvPicPr>
          <p:nvPr/>
        </p:nvPicPr>
        <p:blipFill>
          <a:blip r:embed="rId4"/>
          <a:stretch>
            <a:fillRect/>
          </a:stretch>
        </p:blipFill>
        <p:spPr>
          <a:xfrm>
            <a:off x="3574584" y="2803155"/>
            <a:ext cx="1774090" cy="2286198"/>
          </a:xfrm>
          <a:prstGeom prst="rect">
            <a:avLst/>
          </a:prstGeom>
          <a:ln w="12700">
            <a:solidFill>
              <a:srgbClr val="FFC000"/>
            </a:solidFill>
          </a:ln>
        </p:spPr>
      </p:pic>
      <p:pic>
        <p:nvPicPr>
          <p:cNvPr id="12" name="Picture 11"/>
          <p:cNvPicPr>
            <a:picLocks noChangeAspect="1"/>
          </p:cNvPicPr>
          <p:nvPr/>
        </p:nvPicPr>
        <p:blipFill>
          <a:blip r:embed="rId5"/>
          <a:stretch>
            <a:fillRect/>
          </a:stretch>
        </p:blipFill>
        <p:spPr>
          <a:xfrm>
            <a:off x="5435877" y="2803155"/>
            <a:ext cx="3657917" cy="2286198"/>
          </a:xfrm>
          <a:prstGeom prst="rect">
            <a:avLst/>
          </a:prstGeom>
          <a:ln w="12700">
            <a:solidFill>
              <a:srgbClr val="FFC000"/>
            </a:solidFill>
          </a:ln>
        </p:spPr>
      </p:pic>
      <p:pic>
        <p:nvPicPr>
          <p:cNvPr id="13" name="Picture 12" descr="meatball copy.png"/>
          <p:cNvPicPr>
            <a:picLocks noChangeAspect="1"/>
          </p:cNvPicPr>
          <p:nvPr/>
        </p:nvPicPr>
        <p:blipFill>
          <a:blip r:embed="rId6"/>
          <a:srcRect/>
          <a:stretch>
            <a:fillRect/>
          </a:stretch>
        </p:blipFill>
        <p:spPr bwMode="auto">
          <a:xfrm>
            <a:off x="172123" y="208400"/>
            <a:ext cx="1005840" cy="838746"/>
          </a:xfrm>
          <a:prstGeom prst="rect">
            <a:avLst/>
          </a:prstGeom>
          <a:noFill/>
          <a:ln w="9525">
            <a:noFill/>
            <a:miter lim="800000"/>
            <a:headEnd/>
            <a:tailEnd/>
          </a:ln>
        </p:spPr>
      </p:pic>
    </p:spTree>
    <p:extLst>
      <p:ext uri="{BB962C8B-B14F-4D97-AF65-F5344CB8AC3E}">
        <p14:creationId xmlns:p14="http://schemas.microsoft.com/office/powerpoint/2010/main" val="323512662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The </a:t>
            </a:r>
            <a:r>
              <a:rPr lang="en-US" b="1" dirty="0" smtClean="0"/>
              <a:t>Alaska </a:t>
            </a:r>
            <a:r>
              <a:rPr lang="en-US" b="1" dirty="0"/>
              <a:t>Satellite Facility (ASF)—established in 1991 and operated by the Geophysical Institute </a:t>
            </a:r>
            <a:r>
              <a:rPr lang="en-US" b="1" dirty="0" smtClean="0"/>
              <a:t>(GI) of </a:t>
            </a:r>
            <a:r>
              <a:rPr lang="en-US" b="1" dirty="0"/>
              <a:t>the University of Alaska Fairbanks—downlinks, processes, archives, and distributes remote-sensing data to scientific users around the </a:t>
            </a:r>
            <a:r>
              <a:rPr lang="en-US" b="1" dirty="0" smtClean="0"/>
              <a:t>world</a:t>
            </a:r>
            <a:br>
              <a:rPr lang="en-US" b="1" dirty="0" smtClean="0"/>
            </a:br>
            <a:endParaRPr lang="en-US" b="1" dirty="0"/>
          </a:p>
          <a:p>
            <a:endParaRPr lang="en-US" dirty="0"/>
          </a:p>
          <a:p>
            <a:pPr marL="0" indent="0">
              <a:buNone/>
            </a:pPr>
            <a:endParaRPr lang="en-US" dirty="0" smtClean="0"/>
          </a:p>
          <a:p>
            <a:pPr marL="0" indent="0">
              <a:buNone/>
            </a:pPr>
            <a:r>
              <a:rPr lang="en-US" dirty="0"/>
              <a:t/>
            </a:r>
            <a:br>
              <a:rPr lang="en-US" dirty="0"/>
            </a:br>
            <a:r>
              <a:rPr lang="en-US" dirty="0"/>
              <a:t/>
            </a:r>
            <a:br>
              <a:rPr lang="en-US" dirty="0"/>
            </a:br>
            <a:endParaRPr lang="en-US" dirty="0"/>
          </a:p>
          <a:p>
            <a:endParaRPr lang="en-US" dirty="0"/>
          </a:p>
          <a:p>
            <a:r>
              <a:rPr lang="en-US" b="1" dirty="0"/>
              <a:t>ASF currently operates two antennas (AS1 and AS3) providing primary support to polar-orbiting, Earth-imaging spacecraft</a:t>
            </a:r>
          </a:p>
          <a:p>
            <a:pPr lvl="1"/>
            <a:r>
              <a:rPr lang="en-US" dirty="0"/>
              <a:t>2x11-meter, S/X-band (AS1 and AS3)</a:t>
            </a:r>
          </a:p>
          <a:p>
            <a:pPr lvl="1"/>
            <a:r>
              <a:rPr lang="en-US" dirty="0"/>
              <a:t>Non-operational: 10-meter, S/X-band (AS2)</a:t>
            </a:r>
          </a:p>
          <a:p>
            <a:r>
              <a:rPr lang="en-US" b="1" dirty="0"/>
              <a:t>The ASF assets have been used to support </a:t>
            </a:r>
            <a:br>
              <a:rPr lang="en-US" b="1" dirty="0"/>
            </a:br>
            <a:r>
              <a:rPr lang="en-US" b="1" dirty="0"/>
              <a:t>numerous NASA missions over the years</a:t>
            </a:r>
          </a:p>
          <a:p>
            <a:pPr lvl="1"/>
            <a:r>
              <a:rPr lang="en-US" dirty="0"/>
              <a:t>Over 15 different NASA missions</a:t>
            </a:r>
          </a:p>
          <a:p>
            <a:pPr lvl="1"/>
            <a:r>
              <a:rPr lang="en-US" dirty="0"/>
              <a:t>~50,000 passes since 2004</a:t>
            </a:r>
          </a:p>
          <a:p>
            <a:endParaRPr lang="en-US" dirty="0"/>
          </a:p>
        </p:txBody>
      </p:sp>
      <p:sp>
        <p:nvSpPr>
          <p:cNvPr id="3" name="Title 2"/>
          <p:cNvSpPr>
            <a:spLocks noGrp="1"/>
          </p:cNvSpPr>
          <p:nvPr>
            <p:ph type="title"/>
          </p:nvPr>
        </p:nvSpPr>
        <p:spPr/>
        <p:txBody>
          <a:bodyPr/>
          <a:lstStyle/>
          <a:p>
            <a:r>
              <a:rPr lang="en-US" dirty="0"/>
              <a:t>ASF Site </a:t>
            </a:r>
            <a:r>
              <a:rPr lang="en-US" dirty="0" smtClean="0"/>
              <a:t>Overview (1/3)</a:t>
            </a:r>
            <a:endParaRPr lang="en-US" dirty="0"/>
          </a:p>
        </p:txBody>
      </p:sp>
      <p:pic>
        <p:nvPicPr>
          <p:cNvPr id="5" name="Picture 2" descr="aerial view UAF1"/>
          <p:cNvPicPr>
            <a:picLocks noChangeAspect="1" noChangeArrowheads="1"/>
          </p:cNvPicPr>
          <p:nvPr/>
        </p:nvPicPr>
        <p:blipFill>
          <a:blip r:embed="rId2" cstate="print"/>
          <a:srcRect/>
          <a:stretch>
            <a:fillRect/>
          </a:stretch>
        </p:blipFill>
        <p:spPr bwMode="auto">
          <a:xfrm>
            <a:off x="5867400" y="4876800"/>
            <a:ext cx="2470025" cy="1645920"/>
          </a:xfrm>
          <a:prstGeom prst="rect">
            <a:avLst/>
          </a:prstGeom>
          <a:noFill/>
        </p:spPr>
      </p:pic>
      <p:pic>
        <p:nvPicPr>
          <p:cNvPr id="10" name="Picture 9"/>
          <p:cNvPicPr>
            <a:picLocks noChangeAspect="1"/>
          </p:cNvPicPr>
          <p:nvPr/>
        </p:nvPicPr>
        <p:blipFill>
          <a:blip r:embed="rId3"/>
          <a:stretch>
            <a:fillRect/>
          </a:stretch>
        </p:blipFill>
        <p:spPr>
          <a:xfrm>
            <a:off x="594360" y="2031111"/>
            <a:ext cx="7955280" cy="2319880"/>
          </a:xfrm>
          <a:prstGeom prst="rect">
            <a:avLst/>
          </a:prstGeom>
        </p:spPr>
      </p:pic>
    </p:spTree>
    <p:extLst>
      <p:ext uri="{BB962C8B-B14F-4D97-AF65-F5344CB8AC3E}">
        <p14:creationId xmlns:p14="http://schemas.microsoft.com/office/powerpoint/2010/main" val="38638597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During the procurement process the AS2 project will require vendors to </a:t>
            </a:r>
            <a:r>
              <a:rPr lang="en-US" b="1" dirty="0"/>
              <a:t>provide the following </a:t>
            </a:r>
            <a:r>
              <a:rPr lang="en-US" b="1" dirty="0" smtClean="0"/>
              <a:t>information:</a:t>
            </a:r>
          </a:p>
          <a:p>
            <a:pPr lvl="1"/>
            <a:r>
              <a:rPr lang="en-US" dirty="0" smtClean="0"/>
              <a:t>A breakdown of components to the Line Replaceable Unit (LRU) level</a:t>
            </a:r>
          </a:p>
          <a:p>
            <a:pPr lvl="1"/>
            <a:r>
              <a:rPr lang="en-US" dirty="0" smtClean="0"/>
              <a:t>A </a:t>
            </a:r>
            <a:r>
              <a:rPr lang="en-US" dirty="0"/>
              <a:t>provisional parts list with details of the original equipment manufacturer (OEM) for each line item</a:t>
            </a:r>
          </a:p>
          <a:p>
            <a:pPr lvl="1"/>
            <a:r>
              <a:rPr lang="en-US" dirty="0"/>
              <a:t>Reliability information for each LRU based on one of the following:</a:t>
            </a:r>
          </a:p>
          <a:p>
            <a:pPr lvl="2"/>
            <a:r>
              <a:rPr lang="en-US" dirty="0"/>
              <a:t>Historical information for COTS equipment or equipment of a similar design</a:t>
            </a:r>
          </a:p>
          <a:p>
            <a:pPr lvl="1"/>
            <a:r>
              <a:rPr lang="en-US" dirty="0"/>
              <a:t>Recommended sparing policy (unit, major assembly, LRU, piece parts) and a list of recommended spares </a:t>
            </a:r>
            <a:r>
              <a:rPr lang="en-US" dirty="0" smtClean="0"/>
              <a:t>based on AS2 availability and requirements</a:t>
            </a:r>
            <a:endParaRPr lang="en-US" dirty="0"/>
          </a:p>
          <a:p>
            <a:pPr lvl="1"/>
            <a:r>
              <a:rPr lang="en-US" dirty="0"/>
              <a:t>Identification of each part or item in equipment proposed that are obsolete or will become obsolete within 12 months or that have a limited source of supply </a:t>
            </a:r>
          </a:p>
          <a:p>
            <a:pPr lvl="1"/>
            <a:r>
              <a:rPr lang="en-US" dirty="0"/>
              <a:t>Recommended O&amp;M test </a:t>
            </a:r>
            <a:r>
              <a:rPr lang="en-US" dirty="0" smtClean="0"/>
              <a:t>equipment</a:t>
            </a:r>
            <a:endParaRPr lang="en-US" dirty="0"/>
          </a:p>
          <a:p>
            <a:pPr lvl="1"/>
            <a:r>
              <a:rPr lang="en-US" dirty="0"/>
              <a:t>A list of critical spares (a critical spare represents a single point of failure of the system), non-critical spares and consumable items are required for equipment maintenance.</a:t>
            </a:r>
          </a:p>
          <a:p>
            <a:pPr lvl="1"/>
            <a:r>
              <a:rPr lang="en-US" dirty="0"/>
              <a:t>List of consumable items recommended to be kept in </a:t>
            </a:r>
            <a:r>
              <a:rPr lang="en-US" dirty="0" smtClean="0"/>
              <a:t>stock  </a:t>
            </a:r>
            <a:endParaRPr lang="en-US" dirty="0"/>
          </a:p>
          <a:p>
            <a:endParaRPr lang="en-US" dirty="0"/>
          </a:p>
          <a:p>
            <a:endParaRPr lang="en-US" dirty="0"/>
          </a:p>
        </p:txBody>
      </p:sp>
      <p:sp>
        <p:nvSpPr>
          <p:cNvPr id="2" name="Title 1"/>
          <p:cNvSpPr>
            <a:spLocks noGrp="1"/>
          </p:cNvSpPr>
          <p:nvPr>
            <p:ph type="title"/>
          </p:nvPr>
        </p:nvSpPr>
        <p:spPr/>
        <p:txBody>
          <a:bodyPr/>
          <a:lstStyle/>
          <a:p>
            <a:r>
              <a:rPr lang="en-US" dirty="0"/>
              <a:t>Sparing </a:t>
            </a:r>
            <a:r>
              <a:rPr lang="en-US" dirty="0" smtClean="0"/>
              <a:t>Philosophy Requirements</a:t>
            </a:r>
            <a:endParaRPr lang="en-US" dirty="0"/>
          </a:p>
        </p:txBody>
      </p:sp>
    </p:spTree>
    <p:extLst>
      <p:ext uri="{BB962C8B-B14F-4D97-AF65-F5344CB8AC3E}">
        <p14:creationId xmlns:p14="http://schemas.microsoft.com/office/powerpoint/2010/main" val="155078628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NASA and SCNS coordinate with ASF to conduct developmental engineering activities for the NASA-owned assets </a:t>
            </a:r>
          </a:p>
          <a:p>
            <a:pPr lvl="1"/>
            <a:r>
              <a:rPr lang="en-US" dirty="0"/>
              <a:t>Deliver new equipment and upgrade packages to ASF</a:t>
            </a:r>
          </a:p>
          <a:p>
            <a:pPr lvl="1"/>
            <a:r>
              <a:rPr lang="en-US" dirty="0"/>
              <a:t>Deliver upgrade documentation to ASF</a:t>
            </a:r>
          </a:p>
          <a:p>
            <a:pPr lvl="1"/>
            <a:r>
              <a:rPr lang="en-US" dirty="0"/>
              <a:t>Provide initial training on new/upgraded systems</a:t>
            </a:r>
          </a:p>
          <a:p>
            <a:r>
              <a:rPr lang="en-US" b="1" dirty="0"/>
              <a:t> ASF conducts sustaining engineering activities to maintain the delivered capabilities</a:t>
            </a:r>
          </a:p>
          <a:p>
            <a:pPr lvl="1"/>
            <a:r>
              <a:rPr lang="en-US" dirty="0"/>
              <a:t>Performs analysis, preventative and corrective maintenance</a:t>
            </a:r>
          </a:p>
          <a:p>
            <a:pPr lvl="1"/>
            <a:r>
              <a:rPr lang="en-US" dirty="0"/>
              <a:t>Maintains the system documentation, including block diagrams, rack elevation drawings and wire/cable listings</a:t>
            </a:r>
          </a:p>
          <a:p>
            <a:pPr lvl="1"/>
            <a:r>
              <a:rPr lang="en-US" dirty="0"/>
              <a:t>Coordinates modifications with SCNS </a:t>
            </a:r>
          </a:p>
          <a:p>
            <a:pPr lvl="1"/>
            <a:r>
              <a:rPr lang="en-US" dirty="0"/>
              <a:t>Reports system maintenance to SCNS </a:t>
            </a:r>
          </a:p>
          <a:p>
            <a:r>
              <a:rPr lang="en-US" b="1" dirty="0"/>
              <a:t>Software configuration management is performed by Wallops Engineering</a:t>
            </a:r>
          </a:p>
          <a:p>
            <a:pPr lvl="1"/>
            <a:r>
              <a:rPr lang="en-US" dirty="0"/>
              <a:t>ASF maintains a soft copy backup of HWCNTRL configurations and vendor software </a:t>
            </a:r>
          </a:p>
          <a:p>
            <a:r>
              <a:rPr lang="en-US" b="1" dirty="0"/>
              <a:t>Operational configurations (HWCNTRL, PTP) are developed by Wallops and delivered to ASF</a:t>
            </a:r>
          </a:p>
          <a:p>
            <a:endParaRPr lang="en-US" dirty="0"/>
          </a:p>
          <a:p>
            <a:endParaRPr lang="en-US" dirty="0"/>
          </a:p>
        </p:txBody>
      </p:sp>
      <p:sp>
        <p:nvSpPr>
          <p:cNvPr id="2" name="Title 1"/>
          <p:cNvSpPr>
            <a:spLocks noGrp="1"/>
          </p:cNvSpPr>
          <p:nvPr>
            <p:ph type="title"/>
          </p:nvPr>
        </p:nvSpPr>
        <p:spPr/>
        <p:txBody>
          <a:bodyPr/>
          <a:lstStyle/>
          <a:p>
            <a:r>
              <a:rPr lang="en-US" dirty="0"/>
              <a:t>Configuration Management (1 of 2)</a:t>
            </a:r>
          </a:p>
        </p:txBody>
      </p:sp>
    </p:spTree>
    <p:extLst>
      <p:ext uri="{BB962C8B-B14F-4D97-AF65-F5344CB8AC3E}">
        <p14:creationId xmlns:p14="http://schemas.microsoft.com/office/powerpoint/2010/main" val="229514241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ASF Documentation Management</a:t>
            </a:r>
          </a:p>
          <a:p>
            <a:pPr lvl="1"/>
            <a:r>
              <a:rPr lang="en-US" dirty="0"/>
              <a:t>Hard Copies</a:t>
            </a:r>
          </a:p>
          <a:p>
            <a:pPr lvl="2"/>
            <a:r>
              <a:rPr lang="en-US" dirty="0"/>
              <a:t>Minimum of two copies are kept on site in the Working Library and Archive Library</a:t>
            </a:r>
          </a:p>
          <a:p>
            <a:pPr lvl="2"/>
            <a:r>
              <a:rPr lang="en-US" dirty="0"/>
              <a:t>Hard Copy library maintained by the Ground Station Engineer and Maintenance Technician</a:t>
            </a:r>
          </a:p>
          <a:p>
            <a:pPr lvl="1"/>
            <a:r>
              <a:rPr lang="en-US" dirty="0"/>
              <a:t>Soft Copies (PDF, Word, Excel etc.)</a:t>
            </a:r>
          </a:p>
          <a:p>
            <a:pPr lvl="2"/>
            <a:r>
              <a:rPr lang="en-US" dirty="0"/>
              <a:t>Soft copies archived on server and backed up</a:t>
            </a:r>
          </a:p>
          <a:p>
            <a:pPr lvl="2"/>
            <a:r>
              <a:rPr lang="en-US" dirty="0"/>
              <a:t>Ground Station Engineering and Maintenance personnel have working copies</a:t>
            </a:r>
          </a:p>
          <a:p>
            <a:pPr lvl="3"/>
            <a:r>
              <a:rPr lang="en-US" sz="1300" dirty="0"/>
              <a:t>Working copies maintained on work stations</a:t>
            </a:r>
          </a:p>
          <a:p>
            <a:pPr lvl="3"/>
            <a:r>
              <a:rPr lang="en-US" sz="1300" dirty="0"/>
              <a:t>iPads are used as a portable, second working copy</a:t>
            </a:r>
          </a:p>
          <a:p>
            <a:pPr lvl="2"/>
            <a:r>
              <a:rPr lang="en-US" dirty="0"/>
              <a:t>Ground Station Engineer maintains and updates soft copy archive and iPad libraries</a:t>
            </a:r>
          </a:p>
          <a:p>
            <a:pPr lvl="1"/>
            <a:r>
              <a:rPr lang="en-US" dirty="0"/>
              <a:t>Modifications and updates</a:t>
            </a:r>
          </a:p>
          <a:p>
            <a:pPr lvl="2"/>
            <a:r>
              <a:rPr lang="en-US" dirty="0"/>
              <a:t>Maintained/Added to soft copy archive</a:t>
            </a:r>
          </a:p>
          <a:p>
            <a:pPr lvl="2"/>
            <a:r>
              <a:rPr lang="en-US" dirty="0"/>
              <a:t>Distributed to personnel (Work stations and iPads)</a:t>
            </a:r>
          </a:p>
          <a:p>
            <a:pPr lvl="2"/>
            <a:r>
              <a:rPr lang="en-US" dirty="0"/>
              <a:t>Provided to WGS personnel</a:t>
            </a:r>
          </a:p>
          <a:p>
            <a:r>
              <a:rPr lang="en-US" b="1" dirty="0"/>
              <a:t>The University  of Alaska , Fairbanks (UAF) works jointly with Wallops to manage equipment configuration and NASA property tags</a:t>
            </a:r>
          </a:p>
          <a:p>
            <a:pPr lvl="1"/>
            <a:r>
              <a:rPr lang="en-US" dirty="0"/>
              <a:t>UAF tracks serial numbers, equipment description, property tag number and physical location for every piece of equipment valued over $</a:t>
            </a:r>
            <a:r>
              <a:rPr lang="en-US" dirty="0" smtClean="0"/>
              <a:t>5,000</a:t>
            </a:r>
            <a:endParaRPr lang="en-US" dirty="0"/>
          </a:p>
        </p:txBody>
      </p:sp>
      <p:sp>
        <p:nvSpPr>
          <p:cNvPr id="2" name="Title 1"/>
          <p:cNvSpPr>
            <a:spLocks noGrp="1"/>
          </p:cNvSpPr>
          <p:nvPr>
            <p:ph type="title"/>
          </p:nvPr>
        </p:nvSpPr>
        <p:spPr/>
        <p:txBody>
          <a:bodyPr/>
          <a:lstStyle/>
          <a:p>
            <a:r>
              <a:rPr lang="en-US" dirty="0"/>
              <a:t>Configuration Management (2 of 2)</a:t>
            </a:r>
          </a:p>
        </p:txBody>
      </p:sp>
    </p:spTree>
    <p:extLst>
      <p:ext uri="{BB962C8B-B14F-4D97-AF65-F5344CB8AC3E}">
        <p14:creationId xmlns:p14="http://schemas.microsoft.com/office/powerpoint/2010/main" val="386556312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Configuration Management of AS2 Project requirements (Level 3) is conducted according to NASA CCB processes, including:</a:t>
            </a:r>
          </a:p>
          <a:p>
            <a:pPr lvl="1"/>
            <a:r>
              <a:rPr lang="en-US" dirty="0" smtClean="0"/>
              <a:t>Generating and reviewing project requirements</a:t>
            </a:r>
          </a:p>
          <a:p>
            <a:pPr lvl="1"/>
            <a:r>
              <a:rPr lang="en-US" dirty="0" smtClean="0"/>
              <a:t>Baselining project requirements in a System Requirements Document (SRD) boarded by CCB and published on the NGIN document repository </a:t>
            </a:r>
          </a:p>
          <a:p>
            <a:pPr lvl="1"/>
            <a:r>
              <a:rPr lang="en-US" dirty="0" smtClean="0"/>
              <a:t>Updating the SRD via a Configuration Change Request approved by CCB </a:t>
            </a:r>
          </a:p>
          <a:p>
            <a:r>
              <a:rPr lang="en-US" b="1" dirty="0" smtClean="0"/>
              <a:t>SCNS is AS9100 certified</a:t>
            </a:r>
            <a:r>
              <a:rPr lang="en-US" b="1" baseline="30000" dirty="0" smtClean="0"/>
              <a:t>1</a:t>
            </a:r>
          </a:p>
        </p:txBody>
      </p:sp>
      <p:sp>
        <p:nvSpPr>
          <p:cNvPr id="3" name="Title 2"/>
          <p:cNvSpPr>
            <a:spLocks noGrp="1"/>
          </p:cNvSpPr>
          <p:nvPr>
            <p:ph type="title"/>
          </p:nvPr>
        </p:nvSpPr>
        <p:spPr/>
        <p:txBody>
          <a:bodyPr/>
          <a:lstStyle/>
          <a:p>
            <a:r>
              <a:rPr lang="en-US" smtClean="0"/>
              <a:t>AS2 Requirements/Configuration Management</a:t>
            </a:r>
            <a:endParaRPr lang="en-US" dirty="0"/>
          </a:p>
        </p:txBody>
      </p:sp>
      <p:sp>
        <p:nvSpPr>
          <p:cNvPr id="5" name="TextBox 4"/>
          <p:cNvSpPr txBox="1"/>
          <p:nvPr/>
        </p:nvSpPr>
        <p:spPr>
          <a:xfrm>
            <a:off x="2" y="6457890"/>
            <a:ext cx="9143999" cy="400110"/>
          </a:xfrm>
          <a:prstGeom prst="rect">
            <a:avLst/>
          </a:prstGeom>
          <a:noFill/>
        </p:spPr>
        <p:txBody>
          <a:bodyPr wrap="square" rtlCol="0">
            <a:spAutoFit/>
          </a:bodyPr>
          <a:lstStyle/>
          <a:p>
            <a:r>
              <a:rPr lang="en-US" sz="1000" i="1" baseline="30000" dirty="0" smtClean="0"/>
              <a:t>1</a:t>
            </a:r>
            <a:r>
              <a:rPr lang="en-US" sz="1000" i="1" dirty="0" smtClean="0"/>
              <a:t> AS9100 </a:t>
            </a:r>
            <a:r>
              <a:rPr lang="en-US" sz="1000" i="1" dirty="0"/>
              <a:t>is a widely adopted and standardized quality management system for the aerospace industry. It was released in October, 1999, by the Society of Automotive Engineers and the European Association of Aerospace Industries.</a:t>
            </a:r>
          </a:p>
        </p:txBody>
      </p:sp>
    </p:spTree>
    <p:extLst>
      <p:ext uri="{BB962C8B-B14F-4D97-AF65-F5344CB8AC3E}">
        <p14:creationId xmlns:p14="http://schemas.microsoft.com/office/powerpoint/2010/main" val="375154341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500" b="1" dirty="0" smtClean="0"/>
              <a:t>SRR </a:t>
            </a:r>
            <a:r>
              <a:rPr lang="en-US" sz="1500" b="1" dirty="0"/>
              <a:t>Entrance Criteria satisfied (E-6f, </a:t>
            </a:r>
            <a:r>
              <a:rPr lang="en-US" sz="1500" b="1" dirty="0" smtClean="0"/>
              <a:t>E-6p)</a:t>
            </a:r>
            <a:endParaRPr lang="en-US" sz="1500" b="1" dirty="0"/>
          </a:p>
          <a:p>
            <a:pPr lvl="1"/>
            <a:r>
              <a:rPr lang="en-US" sz="1500" dirty="0"/>
              <a:t>(6f) </a:t>
            </a:r>
            <a:r>
              <a:rPr lang="en-US" sz="1500" dirty="0" smtClean="0"/>
              <a:t>Configuration management of the AS2 SRD </a:t>
            </a:r>
            <a:r>
              <a:rPr lang="en-US" sz="1500" dirty="0"/>
              <a:t>by </a:t>
            </a:r>
            <a:r>
              <a:rPr lang="en-US" sz="1500" dirty="0" smtClean="0"/>
              <a:t>NASA CCB will </a:t>
            </a:r>
            <a:r>
              <a:rPr lang="en-US" sz="1500" dirty="0"/>
              <a:t>be </a:t>
            </a:r>
            <a:r>
              <a:rPr lang="en-US" sz="1500" dirty="0" smtClean="0"/>
              <a:t>accordance </a:t>
            </a:r>
            <a:r>
              <a:rPr lang="en-US" sz="1500" dirty="0"/>
              <a:t>with Configuration Management Procedure </a:t>
            </a:r>
            <a:r>
              <a:rPr lang="en-US" sz="1500" dirty="0" smtClean="0"/>
              <a:t>450-PG-1410.2.1. Configuration management of the RTVM will be in accordance with the SCNS </a:t>
            </a:r>
            <a:r>
              <a:rPr lang="en-US" sz="1500" dirty="0"/>
              <a:t>Near Earth Network Engineering and Configuration Management Process (SCNS-NEN-LOP-0002) and the SCNS NEN Configuration Review Board Charter (SCNS-NEN-CRB-0001</a:t>
            </a:r>
            <a:r>
              <a:rPr lang="en-US" sz="1500" dirty="0" smtClean="0"/>
              <a:t>)</a:t>
            </a:r>
            <a:endParaRPr lang="en-US" sz="1500" dirty="0"/>
          </a:p>
          <a:p>
            <a:pPr lvl="2"/>
            <a:r>
              <a:rPr lang="en-US" sz="1500" dirty="0"/>
              <a:t>Several database tools capture the NEN configuration</a:t>
            </a:r>
          </a:p>
          <a:p>
            <a:pPr lvl="1"/>
            <a:r>
              <a:rPr lang="en-US" sz="1500" dirty="0" smtClean="0"/>
              <a:t>(</a:t>
            </a:r>
            <a:r>
              <a:rPr lang="en-US" sz="1500" dirty="0"/>
              <a:t>6p) </a:t>
            </a:r>
            <a:r>
              <a:rPr lang="en-US" sz="1500" dirty="0" smtClean="0"/>
              <a:t>AS2 hardware </a:t>
            </a:r>
            <a:r>
              <a:rPr lang="en-US" sz="1500" dirty="0"/>
              <a:t>and software additions to the NEN baseline </a:t>
            </a:r>
            <a:r>
              <a:rPr lang="en-US" sz="1500" dirty="0" smtClean="0"/>
              <a:t>do not </a:t>
            </a:r>
            <a:r>
              <a:rPr lang="en-US" sz="1500" dirty="0"/>
              <a:t>impact SCNS staffing levels for Operations and Maintenance</a:t>
            </a:r>
          </a:p>
          <a:p>
            <a:r>
              <a:rPr lang="en-US" sz="1500" b="1" dirty="0" smtClean="0"/>
              <a:t>SRR </a:t>
            </a:r>
            <a:r>
              <a:rPr lang="en-US" sz="1500" b="1" dirty="0"/>
              <a:t>Success Criteria evidence (S-7, S-9</a:t>
            </a:r>
            <a:r>
              <a:rPr lang="en-US" sz="1500" b="1" dirty="0" smtClean="0"/>
              <a:t>)</a:t>
            </a:r>
          </a:p>
          <a:p>
            <a:pPr lvl="1"/>
            <a:r>
              <a:rPr lang="en-US" sz="1500" dirty="0"/>
              <a:t>(7) SCNS is compliant with applicable NASA and GSFC requirements, standards, processes, and procedures </a:t>
            </a:r>
            <a:endParaRPr lang="en-US" sz="1500" b="1" dirty="0"/>
          </a:p>
          <a:p>
            <a:pPr lvl="1"/>
            <a:r>
              <a:rPr lang="en-US" sz="1500" dirty="0" smtClean="0"/>
              <a:t>(</a:t>
            </a:r>
            <a:r>
              <a:rPr lang="en-US" sz="1500" dirty="0"/>
              <a:t>9) </a:t>
            </a:r>
            <a:r>
              <a:rPr lang="en-US" sz="1400" dirty="0" smtClean="0"/>
              <a:t>Program </a:t>
            </a:r>
            <a:r>
              <a:rPr lang="en-US" sz="1400" dirty="0"/>
              <a:t>resources are sufficient to proceed to </a:t>
            </a:r>
            <a:r>
              <a:rPr lang="en-US" sz="1400" dirty="0" smtClean="0"/>
              <a:t>the design phase</a:t>
            </a:r>
          </a:p>
        </p:txBody>
      </p:sp>
      <p:sp>
        <p:nvSpPr>
          <p:cNvPr id="3" name="Title 2"/>
          <p:cNvSpPr>
            <a:spLocks noGrp="1"/>
          </p:cNvSpPr>
          <p:nvPr>
            <p:ph type="title"/>
          </p:nvPr>
        </p:nvSpPr>
        <p:spPr/>
        <p:txBody>
          <a:bodyPr/>
          <a:lstStyle/>
          <a:p>
            <a:r>
              <a:rPr lang="en-US" dirty="0" smtClean="0"/>
              <a:t>Logistics and CM Plan Summary</a:t>
            </a:r>
            <a:endParaRPr lang="en-US" dirty="0"/>
          </a:p>
        </p:txBody>
      </p:sp>
    </p:spTree>
    <p:extLst>
      <p:ext uri="{BB962C8B-B14F-4D97-AF65-F5344CB8AC3E}">
        <p14:creationId xmlns:p14="http://schemas.microsoft.com/office/powerpoint/2010/main" val="40661973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Environmental Health &amp; Safety</a:t>
            </a:r>
            <a:endParaRPr lang="en-US" dirty="0"/>
          </a:p>
        </p:txBody>
      </p:sp>
      <p:sp>
        <p:nvSpPr>
          <p:cNvPr id="3" name="Text Placeholder 2"/>
          <p:cNvSpPr>
            <a:spLocks noGrp="1"/>
          </p:cNvSpPr>
          <p:nvPr>
            <p:ph type="body" sz="quarter" idx="11"/>
          </p:nvPr>
        </p:nvSpPr>
        <p:spPr/>
        <p:txBody>
          <a:bodyPr/>
          <a:lstStyle/>
          <a:p>
            <a:r>
              <a:rPr lang="en-US" dirty="0" smtClean="0"/>
              <a:t>Chris Quinn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690072632"/>
              </p:ext>
            </p:extLst>
          </p:nvPr>
        </p:nvGraphicFramePr>
        <p:xfrm>
          <a:off x="6469380" y="4914900"/>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Performance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10</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7060433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r>
              <a:rPr lang="en-US" dirty="0" smtClean="0"/>
              <a:t>The AS2 system design shall meet all applicable safety requirements of NASA Procedural Requirements (NPR) 8715.3, NASA General Safety Program Requirements</a:t>
            </a:r>
          </a:p>
          <a:p>
            <a:r>
              <a:rPr lang="en-US" dirty="0" smtClean="0"/>
              <a:t>Comprehensive analysis of entire lifecycle of project ensures personnel safety and systems safety</a:t>
            </a:r>
          </a:p>
          <a:p>
            <a:r>
              <a:rPr lang="en-US" dirty="0" smtClean="0"/>
              <a:t>Hazard and aspect analysis completed to comply with safety standards and ensure mission success throughout the entire lifecycle of AS2 project</a:t>
            </a:r>
            <a:endParaRPr lang="en-US" dirty="0"/>
          </a:p>
        </p:txBody>
      </p:sp>
      <p:sp>
        <p:nvSpPr>
          <p:cNvPr id="3" name="Title 2"/>
          <p:cNvSpPr>
            <a:spLocks noGrp="1"/>
          </p:cNvSpPr>
          <p:nvPr>
            <p:ph type="title"/>
          </p:nvPr>
        </p:nvSpPr>
        <p:spPr/>
        <p:txBody>
          <a:bodyPr/>
          <a:lstStyle/>
          <a:p>
            <a:r>
              <a:rPr lang="en-US" smtClean="0"/>
              <a:t>Environmental Health &amp; Safety (EHS) Purpose</a:t>
            </a:r>
            <a:endParaRPr lang="en-US" dirty="0"/>
          </a:p>
        </p:txBody>
      </p:sp>
    </p:spTree>
    <p:extLst>
      <p:ext uri="{BB962C8B-B14F-4D97-AF65-F5344CB8AC3E}">
        <p14:creationId xmlns:p14="http://schemas.microsoft.com/office/powerpoint/2010/main" val="331772237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Integrated approach including system/subsystem engineers and SCNS and WFF ESH Personnel</a:t>
            </a:r>
          </a:p>
          <a:p>
            <a:r>
              <a:rPr lang="en-US" dirty="0" smtClean="0"/>
              <a:t>System design reviewed utilizing checklists and brainstorming to identify potential hazards</a:t>
            </a:r>
          </a:p>
          <a:p>
            <a:r>
              <a:rPr lang="en-US" dirty="0" smtClean="0"/>
              <a:t>Hazard assessment will be documented on a preliminary hazard assessment/operational hazard assessment and action items will be tracked on a verification tracking log to completion</a:t>
            </a:r>
          </a:p>
          <a:p>
            <a:r>
              <a:rPr lang="en-US" dirty="0" smtClean="0"/>
              <a:t>Will assess all identified hazards for risks to personnel and systems and determined the likelihood and severity based SCNS Risk Management Plan</a:t>
            </a:r>
          </a:p>
          <a:p>
            <a:r>
              <a:rPr lang="en-US" dirty="0" smtClean="0"/>
              <a:t>Will select and evaluate current controls and mitigations for all identified hazards based on the hierarchy of controls</a:t>
            </a:r>
          </a:p>
          <a:p>
            <a:r>
              <a:rPr lang="en-US" dirty="0" smtClean="0"/>
              <a:t>Will select controls and mitigations to reduce the risk of all hazards as low as possible</a:t>
            </a:r>
          </a:p>
          <a:p>
            <a:pPr lvl="1"/>
            <a:r>
              <a:rPr lang="en-US" dirty="0" smtClean="0"/>
              <a:t>No high residual risks for hazards identified after mitigation</a:t>
            </a:r>
            <a:endParaRPr lang="en-US" dirty="0"/>
          </a:p>
        </p:txBody>
      </p:sp>
      <p:sp>
        <p:nvSpPr>
          <p:cNvPr id="3" name="Title 2"/>
          <p:cNvSpPr>
            <a:spLocks noGrp="1"/>
          </p:cNvSpPr>
          <p:nvPr>
            <p:ph type="title"/>
          </p:nvPr>
        </p:nvSpPr>
        <p:spPr/>
        <p:txBody>
          <a:bodyPr/>
          <a:lstStyle/>
          <a:p>
            <a:r>
              <a:rPr lang="en-US" smtClean="0"/>
              <a:t>AS2 Safety Process</a:t>
            </a:r>
            <a:endParaRPr lang="en-US" dirty="0"/>
          </a:p>
        </p:txBody>
      </p:sp>
    </p:spTree>
    <p:extLst>
      <p:ext uri="{BB962C8B-B14F-4D97-AF65-F5344CB8AC3E}">
        <p14:creationId xmlns:p14="http://schemas.microsoft.com/office/powerpoint/2010/main" val="39136606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5877" y="999534"/>
            <a:ext cx="8229600" cy="4983163"/>
          </a:xfrm>
        </p:spPr>
        <p:txBody>
          <a:bodyPr/>
          <a:lstStyle/>
          <a:p>
            <a:r>
              <a:rPr lang="en-US" dirty="0" smtClean="0"/>
              <a:t>Consider </a:t>
            </a:r>
            <a:r>
              <a:rPr lang="en-US" dirty="0"/>
              <a:t>the entire lifecycle of the system in the </a:t>
            </a:r>
            <a:r>
              <a:rPr lang="en-US" dirty="0" smtClean="0"/>
              <a:t>analysis</a:t>
            </a:r>
            <a:endParaRPr lang="en-US" dirty="0"/>
          </a:p>
          <a:p>
            <a:r>
              <a:rPr lang="en-US" dirty="0"/>
              <a:t>Remember SHELL – D</a:t>
            </a:r>
          </a:p>
          <a:p>
            <a:endParaRPr lang="en-US" dirty="0" smtClean="0"/>
          </a:p>
          <a:p>
            <a:endParaRPr lang="en-US" dirty="0"/>
          </a:p>
          <a:p>
            <a:endParaRPr lang="en-US" dirty="0" smtClean="0"/>
          </a:p>
          <a:p>
            <a:endParaRPr lang="en-US" dirty="0"/>
          </a:p>
          <a:p>
            <a:endParaRPr lang="en-US" dirty="0" smtClean="0"/>
          </a:p>
          <a:p>
            <a:endParaRPr lang="en-US" dirty="0"/>
          </a:p>
          <a:p>
            <a:r>
              <a:rPr lang="en-US" dirty="0" smtClean="0"/>
              <a:t>Evaluate </a:t>
            </a:r>
            <a:r>
              <a:rPr lang="en-US" dirty="0"/>
              <a:t>personnel safety as well as systems safety (including software safety</a:t>
            </a:r>
            <a:r>
              <a:rPr lang="en-US" dirty="0" smtClean="0"/>
              <a:t>)</a:t>
            </a:r>
            <a:endParaRPr lang="en-US" dirty="0"/>
          </a:p>
          <a:p>
            <a:r>
              <a:rPr lang="en-US" dirty="0"/>
              <a:t>Utilize lessons learned and mishap </a:t>
            </a:r>
            <a:r>
              <a:rPr lang="en-US" dirty="0" smtClean="0"/>
              <a:t>data</a:t>
            </a:r>
            <a:endParaRPr lang="en-US" dirty="0"/>
          </a:p>
          <a:p>
            <a:r>
              <a:rPr lang="en-US" dirty="0"/>
              <a:t>Incorporate personnel who have experience in these systems and their pre-existing systems – excellent resource for improvements</a:t>
            </a:r>
          </a:p>
        </p:txBody>
      </p:sp>
      <p:sp>
        <p:nvSpPr>
          <p:cNvPr id="3" name="Title 2"/>
          <p:cNvSpPr>
            <a:spLocks noGrp="1"/>
          </p:cNvSpPr>
          <p:nvPr>
            <p:ph type="title"/>
          </p:nvPr>
        </p:nvSpPr>
        <p:spPr/>
        <p:txBody>
          <a:bodyPr/>
          <a:lstStyle/>
          <a:p>
            <a:r>
              <a:rPr lang="en-US" dirty="0"/>
              <a:t>Assessment Considerations</a:t>
            </a:r>
          </a:p>
        </p:txBody>
      </p:sp>
      <p:sp>
        <p:nvSpPr>
          <p:cNvPr id="4" name="TextBox 4"/>
          <p:cNvSpPr txBox="1">
            <a:spLocks noChangeArrowheads="1"/>
          </p:cNvSpPr>
          <p:nvPr/>
        </p:nvSpPr>
        <p:spPr bwMode="auto">
          <a:xfrm>
            <a:off x="1152111" y="2112579"/>
            <a:ext cx="4953000" cy="1471172"/>
          </a:xfrm>
          <a:prstGeom prst="rect">
            <a:avLst/>
          </a:prstGeom>
          <a:noFill/>
          <a:ln w="9525">
            <a:noFill/>
            <a:miter lim="800000"/>
            <a:headEnd/>
            <a:tailEnd/>
          </a:ln>
        </p:spPr>
        <p:txBody>
          <a:bodyPr>
            <a:spAutoFit/>
          </a:bodyPr>
          <a:lstStyle/>
          <a:p>
            <a:r>
              <a:rPr lang="en-US" b="1" dirty="0">
                <a:solidFill>
                  <a:srgbClr val="FF0000"/>
                </a:solidFill>
                <a:latin typeface="Arial" pitchFamily="34" charset="0"/>
                <a:cs typeface="Arial" pitchFamily="34" charset="0"/>
              </a:rPr>
              <a:t>S</a:t>
            </a:r>
            <a:r>
              <a:rPr lang="en-US" b="1" dirty="0">
                <a:latin typeface="Arial" pitchFamily="34" charset="0"/>
                <a:cs typeface="Arial" pitchFamily="34" charset="0"/>
              </a:rPr>
              <a:t>oftware </a:t>
            </a:r>
          </a:p>
          <a:p>
            <a:r>
              <a:rPr lang="en-US" b="1" dirty="0">
                <a:solidFill>
                  <a:srgbClr val="FF0000"/>
                </a:solidFill>
                <a:latin typeface="Arial" pitchFamily="34" charset="0"/>
                <a:cs typeface="Arial" pitchFamily="34" charset="0"/>
              </a:rPr>
              <a:t>H</a:t>
            </a:r>
            <a:r>
              <a:rPr lang="en-US" b="1" dirty="0">
                <a:latin typeface="Arial" pitchFamily="34" charset="0"/>
                <a:cs typeface="Arial" pitchFamily="34" charset="0"/>
              </a:rPr>
              <a:t>ardware </a:t>
            </a:r>
          </a:p>
          <a:p>
            <a:r>
              <a:rPr lang="en-US" b="1" dirty="0">
                <a:solidFill>
                  <a:srgbClr val="FF0000"/>
                </a:solidFill>
                <a:latin typeface="Arial" pitchFamily="34" charset="0"/>
                <a:cs typeface="Arial" pitchFamily="34" charset="0"/>
              </a:rPr>
              <a:t>E</a:t>
            </a:r>
            <a:r>
              <a:rPr lang="en-US" b="1" dirty="0">
                <a:latin typeface="Arial" pitchFamily="34" charset="0"/>
                <a:cs typeface="Arial" pitchFamily="34" charset="0"/>
              </a:rPr>
              <a:t>nvironment</a:t>
            </a:r>
          </a:p>
          <a:p>
            <a:r>
              <a:rPr lang="en-US" b="1" dirty="0" err="1">
                <a:solidFill>
                  <a:srgbClr val="FF0000"/>
                </a:solidFill>
                <a:latin typeface="Arial" pitchFamily="34" charset="0"/>
                <a:cs typeface="Arial" pitchFamily="34" charset="0"/>
              </a:rPr>
              <a:t>L</a:t>
            </a:r>
            <a:r>
              <a:rPr lang="en-US" b="1" dirty="0" err="1">
                <a:latin typeface="Arial" pitchFamily="34" charset="0"/>
                <a:cs typeface="Arial" pitchFamily="34" charset="0"/>
              </a:rPr>
              <a:t>iveware</a:t>
            </a:r>
            <a:r>
              <a:rPr lang="en-US" b="1" dirty="0">
                <a:latin typeface="Arial" pitchFamily="34" charset="0"/>
                <a:cs typeface="Arial" pitchFamily="34" charset="0"/>
              </a:rPr>
              <a:t> individuals</a:t>
            </a:r>
          </a:p>
          <a:p>
            <a:r>
              <a:rPr lang="en-US" b="1" dirty="0" err="1">
                <a:solidFill>
                  <a:srgbClr val="FF0000"/>
                </a:solidFill>
                <a:latin typeface="Arial" pitchFamily="34" charset="0"/>
                <a:cs typeface="Arial" pitchFamily="34" charset="0"/>
              </a:rPr>
              <a:t>L</a:t>
            </a:r>
            <a:r>
              <a:rPr lang="en-US" b="1" dirty="0" err="1">
                <a:latin typeface="Arial" pitchFamily="34" charset="0"/>
                <a:cs typeface="Arial" pitchFamily="34" charset="0"/>
              </a:rPr>
              <a:t>iveware</a:t>
            </a:r>
            <a:r>
              <a:rPr lang="en-US" b="1" dirty="0">
                <a:latin typeface="Arial" pitchFamily="34" charset="0"/>
                <a:cs typeface="Arial" pitchFamily="34" charset="0"/>
              </a:rPr>
              <a:t> team </a:t>
            </a:r>
          </a:p>
          <a:p>
            <a:r>
              <a:rPr lang="en-US" b="1" dirty="0">
                <a:solidFill>
                  <a:srgbClr val="FF0000"/>
                </a:solidFill>
                <a:latin typeface="Arial" pitchFamily="34" charset="0"/>
                <a:cs typeface="Arial" pitchFamily="34" charset="0"/>
              </a:rPr>
              <a:t>D</a:t>
            </a:r>
            <a:r>
              <a:rPr lang="en-US" b="1" dirty="0">
                <a:latin typeface="Arial" pitchFamily="34" charset="0"/>
                <a:cs typeface="Arial" pitchFamily="34" charset="0"/>
              </a:rPr>
              <a:t>ocuments </a:t>
            </a:r>
          </a:p>
        </p:txBody>
      </p:sp>
    </p:spTree>
    <p:extLst>
      <p:ext uri="{BB962C8B-B14F-4D97-AF65-F5344CB8AC3E}">
        <p14:creationId xmlns:p14="http://schemas.microsoft.com/office/powerpoint/2010/main" val="3304682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The AS2 design team meet and completed an initial Preliminary Hazard Assessment (PHA) for the project</a:t>
            </a:r>
          </a:p>
          <a:p>
            <a:pPr lvl="1"/>
            <a:r>
              <a:rPr lang="en-US" dirty="0" smtClean="0"/>
              <a:t>Initial PHA focused on safety aspects of the design of the AS2 and the impact of the design on operations to identify key safety requirements</a:t>
            </a:r>
          </a:p>
          <a:p>
            <a:pPr lvl="1"/>
            <a:r>
              <a:rPr lang="en-US" dirty="0" smtClean="0"/>
              <a:t>Team conducted PHA was a cross functional team that included project managers, engineers, UAF Risk Manager, UAF NEN Station personnel, SCNS Safety and Mission Assurance (SMA) and NASA SMA personnel</a:t>
            </a:r>
          </a:p>
          <a:p>
            <a:pPr lvl="1"/>
            <a:r>
              <a:rPr lang="en-US" dirty="0" smtClean="0"/>
              <a:t>There were 46 total environmental and safety considerations identified during the initial PHA which are being actively managed by the design team to ensure adequate and effective control</a:t>
            </a:r>
          </a:p>
          <a:p>
            <a:pPr lvl="1"/>
            <a:r>
              <a:rPr lang="en-US" dirty="0" smtClean="0"/>
              <a:t>Items identified in the PHA will be tracked through the project life cycle and progress towards their evaluation and control presented at future design gates </a:t>
            </a:r>
          </a:p>
          <a:p>
            <a:r>
              <a:rPr lang="en-US" b="1" dirty="0" smtClean="0"/>
              <a:t>The AS2 team also developed questions and met with personnel from the UAF to identify UAF specific requirements</a:t>
            </a:r>
            <a:endParaRPr lang="en-US" dirty="0" smtClean="0"/>
          </a:p>
          <a:p>
            <a:endParaRPr lang="en-US" dirty="0"/>
          </a:p>
        </p:txBody>
      </p:sp>
      <p:sp>
        <p:nvSpPr>
          <p:cNvPr id="3" name="Title 2"/>
          <p:cNvSpPr>
            <a:spLocks noGrp="1"/>
          </p:cNvSpPr>
          <p:nvPr>
            <p:ph type="title"/>
          </p:nvPr>
        </p:nvSpPr>
        <p:spPr/>
        <p:txBody>
          <a:bodyPr/>
          <a:lstStyle/>
          <a:p>
            <a:r>
              <a:rPr lang="en-US" smtClean="0"/>
              <a:t>AS2 Actions Prior to SRR</a:t>
            </a:r>
            <a:endParaRPr lang="en-US" dirty="0"/>
          </a:p>
        </p:txBody>
      </p:sp>
    </p:spTree>
    <p:extLst>
      <p:ext uri="{BB962C8B-B14F-4D97-AF65-F5344CB8AC3E}">
        <p14:creationId xmlns:p14="http://schemas.microsoft.com/office/powerpoint/2010/main" val="1222232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ASF </a:t>
            </a:r>
            <a:r>
              <a:rPr lang="en-US" dirty="0"/>
              <a:t>Site Overview</a:t>
            </a:r>
            <a:r>
              <a:rPr lang="en-US" dirty="0" smtClean="0"/>
              <a:t> (2/3) </a:t>
            </a:r>
            <a:endParaRPr lang="en-US" dirty="0"/>
          </a:p>
        </p:txBody>
      </p:sp>
      <p:grpSp>
        <p:nvGrpSpPr>
          <p:cNvPr id="25" name="Group 24"/>
          <p:cNvGrpSpPr/>
          <p:nvPr/>
        </p:nvGrpSpPr>
        <p:grpSpPr>
          <a:xfrm>
            <a:off x="152400" y="1596482"/>
            <a:ext cx="8839200" cy="4191000"/>
            <a:chOff x="152400" y="1295400"/>
            <a:chExt cx="8839200" cy="419100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52400" y="1752600"/>
              <a:ext cx="8839200" cy="3579511"/>
            </a:xfrm>
            <a:prstGeom prst="rect">
              <a:avLst/>
            </a:prstGeom>
          </p:spPr>
        </p:pic>
        <p:grpSp>
          <p:nvGrpSpPr>
            <p:cNvPr id="7" name="Group 6"/>
            <p:cNvGrpSpPr/>
            <p:nvPr/>
          </p:nvGrpSpPr>
          <p:grpSpPr>
            <a:xfrm>
              <a:off x="493329" y="1295400"/>
              <a:ext cx="1211263" cy="1261872"/>
              <a:chOff x="3168332" y="1563186"/>
              <a:chExt cx="1211263" cy="1261872"/>
            </a:xfrm>
          </p:grpSpPr>
          <p:sp>
            <p:nvSpPr>
              <p:cNvPr id="8" name="Rectangle 7"/>
              <p:cNvSpPr/>
              <p:nvPr/>
            </p:nvSpPr>
            <p:spPr>
              <a:xfrm>
                <a:off x="3168332" y="1563186"/>
                <a:ext cx="1211263" cy="1261872"/>
              </a:xfrm>
              <a:prstGeom prst="rect">
                <a:avLst/>
              </a:prstGeom>
              <a:solidFill>
                <a:schemeClr val="bg2">
                  <a:lumMod val="7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18288" rtlCol="0" anchor="t"/>
              <a:lstStyle/>
              <a:p>
                <a:pPr algn="ctr"/>
                <a:r>
                  <a:rPr lang="en-US" sz="1400" dirty="0" smtClean="0">
                    <a:solidFill>
                      <a:schemeClr val="bg2">
                        <a:lumMod val="25000"/>
                      </a:schemeClr>
                    </a:solidFill>
                    <a:latin typeface="Arial Black" panose="020B0A04020102020204" pitchFamily="34" charset="0"/>
                  </a:rPr>
                  <a:t>AS1</a:t>
                </a:r>
                <a:endParaRPr lang="en-US" dirty="0">
                  <a:solidFill>
                    <a:schemeClr val="bg2">
                      <a:lumMod val="25000"/>
                    </a:schemeClr>
                  </a:solidFill>
                  <a:latin typeface="Arial Black" panose="020B0A04020102020204" pitchFamily="34" charset="0"/>
                </a:endParaRPr>
              </a:p>
            </p:txBody>
          </p:sp>
          <p:pic>
            <p:nvPicPr>
              <p:cNvPr id="9" name="Picture 8"/>
              <p:cNvPicPr>
                <a:picLocks noChangeAspect="1"/>
              </p:cNvPicPr>
              <p:nvPr/>
            </p:nvPicPr>
            <p:blipFill rotWithShape="1">
              <a:blip r:embed="rId3"/>
              <a:srcRect t="7183" b="3841"/>
              <a:stretch/>
            </p:blipFill>
            <p:spPr>
              <a:xfrm>
                <a:off x="3443921" y="1599762"/>
                <a:ext cx="886801" cy="1188720"/>
              </a:xfrm>
              <a:prstGeom prst="rect">
                <a:avLst/>
              </a:prstGeom>
            </p:spPr>
          </p:pic>
        </p:grpSp>
        <p:grpSp>
          <p:nvGrpSpPr>
            <p:cNvPr id="10" name="Group 9"/>
            <p:cNvGrpSpPr/>
            <p:nvPr/>
          </p:nvGrpSpPr>
          <p:grpSpPr>
            <a:xfrm>
              <a:off x="1905000" y="1481328"/>
              <a:ext cx="1211263" cy="1261872"/>
              <a:chOff x="3168332" y="4244837"/>
              <a:chExt cx="1211263" cy="1261872"/>
            </a:xfrm>
          </p:grpSpPr>
          <p:sp>
            <p:nvSpPr>
              <p:cNvPr id="11" name="Rectangle 10"/>
              <p:cNvSpPr/>
              <p:nvPr/>
            </p:nvSpPr>
            <p:spPr>
              <a:xfrm>
                <a:off x="3168332" y="4244837"/>
                <a:ext cx="1211263" cy="1261872"/>
              </a:xfrm>
              <a:prstGeom prst="rect">
                <a:avLst/>
              </a:prstGeom>
              <a:solidFill>
                <a:schemeClr val="bg2">
                  <a:lumMod val="7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18288" rtlCol="0" anchor="t"/>
              <a:lstStyle/>
              <a:p>
                <a:pPr algn="ctr"/>
                <a:r>
                  <a:rPr lang="en-US" sz="1200" dirty="0" smtClean="0">
                    <a:solidFill>
                      <a:schemeClr val="bg2">
                        <a:lumMod val="25000"/>
                      </a:schemeClr>
                    </a:solidFill>
                    <a:latin typeface="Arial Black" panose="020B0A04020102020204" pitchFamily="34" charset="0"/>
                  </a:rPr>
                  <a:t>AS3</a:t>
                </a:r>
                <a:endParaRPr lang="en-US" dirty="0">
                  <a:solidFill>
                    <a:schemeClr val="bg2">
                      <a:lumMod val="25000"/>
                    </a:schemeClr>
                  </a:solidFill>
                  <a:latin typeface="Arial Black" panose="020B0A04020102020204" pitchFamily="34" charset="0"/>
                </a:endParaRPr>
              </a:p>
            </p:txBody>
          </p:sp>
          <p:pic>
            <p:nvPicPr>
              <p:cNvPr id="12" name="Picture 8"/>
              <p:cNvPicPr>
                <a:picLocks noChangeAspect="1" noChangeArrowheads="1"/>
              </p:cNvPicPr>
              <p:nvPr/>
            </p:nvPicPr>
            <p:blipFill rotWithShape="1">
              <a:blip r:embed="rId4">
                <a:extLst>
                  <a:ext uri="{28A0092B-C50C-407E-A947-70E740481C1C}">
                    <a14:useLocalDpi xmlns:a14="http://schemas.microsoft.com/office/drawing/2010/main" val="0"/>
                  </a:ext>
                </a:extLst>
              </a:blip>
              <a:srcRect l="2811" t="1676" r="5294" b="17825"/>
              <a:stretch/>
            </p:blipFill>
            <p:spPr bwMode="auto">
              <a:xfrm>
                <a:off x="3443921" y="4281413"/>
                <a:ext cx="898435" cy="11887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cxnSp>
          <p:nvCxnSpPr>
            <p:cNvPr id="13" name="Straight Connector 12"/>
            <p:cNvCxnSpPr>
              <a:stCxn id="8" idx="2"/>
              <a:endCxn id="14" idx="0"/>
            </p:cNvCxnSpPr>
            <p:nvPr/>
          </p:nvCxnSpPr>
          <p:spPr>
            <a:xfrm flipH="1">
              <a:off x="1041946" y="2557272"/>
              <a:ext cx="57015" cy="117652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904786" y="3733800"/>
              <a:ext cx="274320" cy="274320"/>
            </a:xfrm>
            <a:prstGeom prst="ellipse">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2612286" y="3659343"/>
              <a:ext cx="274320" cy="274320"/>
            </a:xfrm>
            <a:prstGeom prst="ellipse">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6" name="Straight Connector 15"/>
            <p:cNvCxnSpPr>
              <a:stCxn id="11" idx="2"/>
              <a:endCxn id="15" idx="0"/>
            </p:cNvCxnSpPr>
            <p:nvPr/>
          </p:nvCxnSpPr>
          <p:spPr>
            <a:xfrm>
              <a:off x="2510632" y="2743200"/>
              <a:ext cx="238814" cy="91614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4297680" y="2928920"/>
              <a:ext cx="274320" cy="274320"/>
            </a:xfrm>
            <a:prstGeom prst="ellipse">
              <a:avLst/>
            </a:prstGeom>
            <a:noFill/>
            <a:ln>
              <a:solidFill>
                <a:srgbClr val="FFC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18" name="Straight Connector 17"/>
            <p:cNvCxnSpPr>
              <a:stCxn id="17" idx="4"/>
              <a:endCxn id="23" idx="0"/>
            </p:cNvCxnSpPr>
            <p:nvPr/>
          </p:nvCxnSpPr>
          <p:spPr>
            <a:xfrm flipH="1">
              <a:off x="3949436" y="3203240"/>
              <a:ext cx="485404" cy="10212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162800" y="1741311"/>
              <a:ext cx="1828800" cy="1200329"/>
            </a:xfrm>
            <a:prstGeom prst="rect">
              <a:avLst/>
            </a:prstGeom>
            <a:noFill/>
          </p:spPr>
          <p:txBody>
            <a:bodyPr wrap="square" rtlCol="0">
              <a:spAutoFit/>
            </a:bodyPr>
            <a:lstStyle/>
            <a:p>
              <a:pPr algn="ctr"/>
              <a:r>
                <a:rPr lang="en-US" sz="2400" b="1" dirty="0" smtClean="0">
                  <a:solidFill>
                    <a:schemeClr val="bg1"/>
                  </a:solidFill>
                </a:rPr>
                <a:t>Alaska Satellite Facility</a:t>
              </a:r>
              <a:endParaRPr lang="en-US" sz="2400" b="1" dirty="0">
                <a:solidFill>
                  <a:schemeClr val="bg1"/>
                </a:solidFill>
              </a:endParaRPr>
            </a:p>
          </p:txBody>
        </p:sp>
        <p:grpSp>
          <p:nvGrpSpPr>
            <p:cNvPr id="20" name="Group 19"/>
            <p:cNvGrpSpPr/>
            <p:nvPr/>
          </p:nvGrpSpPr>
          <p:grpSpPr>
            <a:xfrm>
              <a:off x="3343804" y="4224528"/>
              <a:ext cx="2980796" cy="1261872"/>
              <a:chOff x="3343804" y="4364934"/>
              <a:chExt cx="2980796" cy="1261872"/>
            </a:xfrm>
          </p:grpSpPr>
          <p:sp>
            <p:nvSpPr>
              <p:cNvPr id="21" name="Rectangle 20"/>
              <p:cNvSpPr/>
              <p:nvPr/>
            </p:nvSpPr>
            <p:spPr>
              <a:xfrm>
                <a:off x="4539314" y="4671447"/>
                <a:ext cx="1785286" cy="648846"/>
              </a:xfrm>
              <a:prstGeom prst="rect">
                <a:avLst/>
              </a:prstGeom>
              <a:solidFill>
                <a:schemeClr val="bg2">
                  <a:lumMod val="90000"/>
                  <a:alpha val="86000"/>
                </a:schemeClr>
              </a:solidFill>
              <a:ln w="9525">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b="1" u="sng" dirty="0" err="1">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Elvey</a:t>
                </a:r>
                <a:r>
                  <a:rPr lang="en-US" sz="1000" b="1" u="sng"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 </a:t>
                </a:r>
                <a:r>
                  <a:rPr lang="en-US" sz="1000" b="1" u="sng" dirty="0" smtClea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Building</a:t>
                </a:r>
              </a:p>
              <a:p>
                <a:endParaRPr lang="en-US" sz="500" b="1" u="sng" dirty="0" smtClea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a:p>
                <a:r>
                  <a:rPr lang="en-US" sz="1000" dirty="0" smtClea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ASF </a:t>
                </a:r>
                <a:r>
                  <a:rPr lang="en-US" sz="100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Control </a:t>
                </a:r>
                <a:r>
                  <a:rPr lang="en-US" sz="1000" dirty="0" smtClean="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rPr>
                  <a:t>Center and staff</a:t>
                </a:r>
                <a:endParaRPr lang="en-US" sz="1000" dirty="0">
                  <a:solidFill>
                    <a:schemeClr val="bg2">
                      <a:lumMod val="25000"/>
                    </a:schemeClr>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p:cNvGrpSpPr/>
              <p:nvPr/>
            </p:nvGrpSpPr>
            <p:grpSpPr>
              <a:xfrm>
                <a:off x="3343804" y="4364934"/>
                <a:ext cx="1211263" cy="1261872"/>
                <a:chOff x="3168332" y="2905669"/>
                <a:chExt cx="1211263" cy="1261872"/>
              </a:xfrm>
            </p:grpSpPr>
            <p:sp>
              <p:nvSpPr>
                <p:cNvPr id="23" name="Rectangle 22"/>
                <p:cNvSpPr/>
                <p:nvPr/>
              </p:nvSpPr>
              <p:spPr>
                <a:xfrm>
                  <a:off x="3168332" y="2905669"/>
                  <a:ext cx="1211263" cy="1261872"/>
                </a:xfrm>
                <a:prstGeom prst="rect">
                  <a:avLst/>
                </a:prstGeom>
                <a:solidFill>
                  <a:schemeClr val="bg2">
                    <a:lumMod val="75000"/>
                  </a:schemeClr>
                </a:solidFill>
                <a:ln w="952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vert="vert270" lIns="18288" rtlCol="0" anchor="t"/>
                <a:lstStyle/>
                <a:p>
                  <a:pPr algn="ctr"/>
                  <a:r>
                    <a:rPr lang="en-US" sz="1200" dirty="0" smtClean="0">
                      <a:solidFill>
                        <a:schemeClr val="bg2">
                          <a:lumMod val="25000"/>
                        </a:schemeClr>
                      </a:solidFill>
                      <a:latin typeface="Arial Black" panose="020B0A04020102020204" pitchFamily="34" charset="0"/>
                    </a:rPr>
                    <a:t>New AS2 Site</a:t>
                  </a:r>
                  <a:endParaRPr lang="en-US" sz="1400" dirty="0">
                    <a:solidFill>
                      <a:schemeClr val="bg2">
                        <a:lumMod val="25000"/>
                      </a:schemeClr>
                    </a:solidFill>
                    <a:latin typeface="Arial Black" panose="020B0A04020102020204" pitchFamily="34" charset="0"/>
                  </a:endParaRPr>
                </a:p>
              </p:txBody>
            </p:sp>
            <p:pic>
              <p:nvPicPr>
                <p:cNvPr id="24" name="Picture 23"/>
                <p:cNvPicPr>
                  <a:picLocks noChangeAspect="1"/>
                </p:cNvPicPr>
                <p:nvPr/>
              </p:nvPicPr>
              <p:blipFill rotWithShape="1">
                <a:blip r:embed="rId5"/>
                <a:srcRect l="10040" t="7645" b="7271"/>
                <a:stretch/>
              </p:blipFill>
              <p:spPr>
                <a:xfrm>
                  <a:off x="3443921" y="2942245"/>
                  <a:ext cx="892644" cy="1188720"/>
                </a:xfrm>
                <a:prstGeom prst="rect">
                  <a:avLst/>
                </a:prstGeom>
              </p:spPr>
            </p:pic>
          </p:grpSp>
        </p:grpSp>
      </p:grpSp>
    </p:spTree>
    <p:extLst>
      <p:ext uri="{BB962C8B-B14F-4D97-AF65-F5344CB8AC3E}">
        <p14:creationId xmlns:p14="http://schemas.microsoft.com/office/powerpoint/2010/main" val="365244463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Preliminary Hazard </a:t>
            </a:r>
            <a:r>
              <a:rPr lang="en-US" dirty="0" smtClean="0"/>
              <a:t>Assessment (Sample*)</a:t>
            </a:r>
            <a:endParaRPr lang="en-US" dirty="0"/>
          </a:p>
        </p:txBody>
      </p:sp>
      <p:pic>
        <p:nvPicPr>
          <p:cNvPr id="8" name="Content Placeholder 7"/>
          <p:cNvPicPr>
            <a:picLocks noGrp="1" noChangeAspect="1"/>
          </p:cNvPicPr>
          <p:nvPr>
            <p:ph idx="1"/>
          </p:nvPr>
        </p:nvPicPr>
        <p:blipFill rotWithShape="1">
          <a:blip r:embed="rId2"/>
          <a:srcRect l="1121" t="16809" r="37341" b="7122"/>
          <a:stretch/>
        </p:blipFill>
        <p:spPr bwMode="auto">
          <a:xfrm>
            <a:off x="708740" y="982649"/>
            <a:ext cx="7726520" cy="5372431"/>
          </a:xfrm>
          <a:prstGeom prst="rect">
            <a:avLst/>
          </a:prstGeom>
          <a:ln>
            <a:noFill/>
          </a:ln>
          <a:extLst>
            <a:ext uri="{53640926-AAD7-44d8-BBD7-CCE9431645EC}">
              <a14:shadowObscured xmlns:a14="http://schemas.microsoft.com/office/drawing/2010/main" xmlns=""/>
            </a:ext>
          </a:extLst>
        </p:spPr>
      </p:pic>
      <p:sp>
        <p:nvSpPr>
          <p:cNvPr id="2" name="TextBox 1"/>
          <p:cNvSpPr txBox="1"/>
          <p:nvPr/>
        </p:nvSpPr>
        <p:spPr>
          <a:xfrm>
            <a:off x="0" y="6596390"/>
            <a:ext cx="7075170" cy="246221"/>
          </a:xfrm>
          <a:prstGeom prst="rect">
            <a:avLst/>
          </a:prstGeom>
          <a:noFill/>
        </p:spPr>
        <p:txBody>
          <a:bodyPr wrap="square" rtlCol="0">
            <a:spAutoFit/>
          </a:bodyPr>
          <a:lstStyle/>
          <a:p>
            <a:r>
              <a:rPr lang="en-US" sz="1000" dirty="0" smtClean="0"/>
              <a:t>* Full Preliminary Hazard Assessment available up on request.</a:t>
            </a:r>
            <a:endParaRPr lang="en-US" sz="1000" dirty="0"/>
          </a:p>
        </p:txBody>
      </p:sp>
    </p:spTree>
    <p:extLst>
      <p:ext uri="{BB962C8B-B14F-4D97-AF65-F5344CB8AC3E}">
        <p14:creationId xmlns:p14="http://schemas.microsoft.com/office/powerpoint/2010/main" val="15194226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dirty="0" smtClean="0"/>
              <a:t>Support requirement building and SOW development</a:t>
            </a:r>
          </a:p>
          <a:p>
            <a:r>
              <a:rPr lang="en-US" dirty="0" smtClean="0"/>
              <a:t>Integrated team to participate in preliminary hazard assessment of the design</a:t>
            </a:r>
          </a:p>
          <a:p>
            <a:r>
              <a:rPr lang="en-US" dirty="0" smtClean="0"/>
              <a:t>Continue to support project in evaluation of vendor plans and designs to evaluate controls for identified hazards and assess for any new hazards</a:t>
            </a:r>
          </a:p>
          <a:p>
            <a:r>
              <a:rPr lang="en-US" dirty="0" smtClean="0"/>
              <a:t>Provide safety support during installation of system including communication and oversight of contractors</a:t>
            </a:r>
          </a:p>
          <a:p>
            <a:r>
              <a:rPr lang="en-US" dirty="0" smtClean="0"/>
              <a:t>Coordinate with Managers and Training coordinators to deliver required ESH training for operation, maintenance, and service of the system</a:t>
            </a:r>
          </a:p>
          <a:p>
            <a:endParaRPr lang="en-US" dirty="0" smtClean="0"/>
          </a:p>
          <a:p>
            <a:endParaRPr lang="en-US" dirty="0"/>
          </a:p>
        </p:txBody>
      </p:sp>
      <p:sp>
        <p:nvSpPr>
          <p:cNvPr id="3" name="Title 2"/>
          <p:cNvSpPr>
            <a:spLocks noGrp="1"/>
          </p:cNvSpPr>
          <p:nvPr>
            <p:ph type="title"/>
          </p:nvPr>
        </p:nvSpPr>
        <p:spPr/>
        <p:txBody>
          <a:bodyPr/>
          <a:lstStyle/>
          <a:p>
            <a:r>
              <a:rPr lang="en-US" smtClean="0"/>
              <a:t>ESH Involvement AS2 Project Lifecycle</a:t>
            </a:r>
            <a:endParaRPr lang="en-US" dirty="0"/>
          </a:p>
        </p:txBody>
      </p:sp>
      <p:grpSp>
        <p:nvGrpSpPr>
          <p:cNvPr id="5" name="Group 4"/>
          <p:cNvGrpSpPr/>
          <p:nvPr/>
        </p:nvGrpSpPr>
        <p:grpSpPr>
          <a:xfrm>
            <a:off x="6225257" y="5143500"/>
            <a:ext cx="2454005" cy="1295400"/>
            <a:chOff x="6477000" y="4895910"/>
            <a:chExt cx="2454005" cy="1295400"/>
          </a:xfrm>
        </p:grpSpPr>
        <p:pic>
          <p:nvPicPr>
            <p:cNvPr id="6" name="Picture 2" descr="C:\Users\lin302743\AppData\Local\Microsoft\Windows\Temporary Internet Files\Content.IE5\NRR8E2KP\3575000735_6ba08467d9_z[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6600" y="5229082"/>
              <a:ext cx="1041610" cy="70797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6477000" y="4895910"/>
              <a:ext cx="2454005" cy="400110"/>
            </a:xfrm>
            <a:prstGeom prst="rect">
              <a:avLst/>
            </a:prstGeom>
            <a:noFill/>
            <a:ln>
              <a:noFill/>
            </a:ln>
          </p:spPr>
          <p:txBody>
            <a:bodyPr wrap="none" lIns="91440" tIns="45720" rIns="91440" bIns="45720">
              <a:spAutoFit/>
            </a:bodyPr>
            <a:lstStyle/>
            <a:p>
              <a:pPr algn="ctr"/>
              <a:r>
                <a:rPr lang="en-US" sz="2000" b="1" cap="none" spc="0" dirty="0" smtClean="0">
                  <a:ln w="17780" cmpd="sng">
                    <a:solidFill>
                      <a:schemeClr val="tx1"/>
                    </a:solidFill>
                    <a:prstDash val="solid"/>
                    <a:miter lim="800000"/>
                  </a:ln>
                  <a:solidFill>
                    <a:srgbClr val="FFC000"/>
                  </a:solidFill>
                  <a:effectLst>
                    <a:outerShdw blurRad="50800" algn="tl" rotWithShape="0">
                      <a:srgbClr val="000000"/>
                    </a:outerShdw>
                  </a:effectLst>
                </a:rPr>
                <a:t>SAFETY BEGINS WITH</a:t>
              </a:r>
              <a:endParaRPr lang="en-US" sz="2000" b="1" cap="none" spc="0" dirty="0">
                <a:ln w="17780" cmpd="sng">
                  <a:solidFill>
                    <a:schemeClr val="tx1"/>
                  </a:solidFill>
                  <a:prstDash val="solid"/>
                  <a:miter lim="800000"/>
                </a:ln>
                <a:solidFill>
                  <a:srgbClr val="FFC000"/>
                </a:solidFill>
                <a:effectLst>
                  <a:outerShdw blurRad="50800" algn="tl" rotWithShape="0">
                    <a:srgbClr val="000000"/>
                  </a:outerShdw>
                </a:effectLst>
              </a:endParaRPr>
            </a:p>
          </p:txBody>
        </p:sp>
        <p:sp>
          <p:nvSpPr>
            <p:cNvPr id="8" name="Rectangle 7"/>
            <p:cNvSpPr/>
            <p:nvPr/>
          </p:nvSpPr>
          <p:spPr>
            <a:xfrm>
              <a:off x="6960755" y="5791200"/>
              <a:ext cx="1293303" cy="400110"/>
            </a:xfrm>
            <a:prstGeom prst="rect">
              <a:avLst/>
            </a:prstGeom>
            <a:noFill/>
            <a:ln>
              <a:noFill/>
            </a:ln>
          </p:spPr>
          <p:txBody>
            <a:bodyPr wrap="none" lIns="91440" tIns="45720" rIns="91440" bIns="45720">
              <a:spAutoFit/>
            </a:bodyPr>
            <a:lstStyle/>
            <a:p>
              <a:pPr algn="ctr"/>
              <a:r>
                <a:rPr lang="en-US" sz="2000" b="1" cap="none" spc="0" dirty="0" smtClean="0">
                  <a:ln w="17780" cmpd="sng">
                    <a:solidFill>
                      <a:schemeClr val="tx1"/>
                    </a:solidFill>
                    <a:prstDash val="solid"/>
                    <a:miter lim="800000"/>
                  </a:ln>
                  <a:solidFill>
                    <a:srgbClr val="FFC000"/>
                  </a:solidFill>
                  <a:effectLst>
                    <a:outerShdw blurRad="50800" algn="tl" rotWithShape="0">
                      <a:srgbClr val="000000"/>
                    </a:outerShdw>
                  </a:effectLst>
                </a:rPr>
                <a:t>Teamwork</a:t>
              </a:r>
              <a:endParaRPr lang="en-US" sz="2000" b="1" cap="none" spc="0" dirty="0">
                <a:ln w="17780" cmpd="sng">
                  <a:solidFill>
                    <a:schemeClr val="tx1"/>
                  </a:solidFill>
                  <a:prstDash val="solid"/>
                  <a:miter lim="800000"/>
                </a:ln>
                <a:solidFill>
                  <a:srgbClr val="FFC000"/>
                </a:solidFill>
                <a:effectLst>
                  <a:outerShdw blurRad="50800" algn="tl" rotWithShape="0">
                    <a:srgbClr val="000000"/>
                  </a:outerShdw>
                </a:effectLst>
              </a:endParaRPr>
            </a:p>
          </p:txBody>
        </p:sp>
      </p:grpSp>
    </p:spTree>
    <p:extLst>
      <p:ext uri="{BB962C8B-B14F-4D97-AF65-F5344CB8AC3E}">
        <p14:creationId xmlns:p14="http://schemas.microsoft.com/office/powerpoint/2010/main" val="358913149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500" b="1" dirty="0" smtClean="0"/>
              <a:t>SRR </a:t>
            </a:r>
            <a:r>
              <a:rPr lang="en-US" sz="1500" b="1" dirty="0"/>
              <a:t>Entrance Criteria satisfied (</a:t>
            </a:r>
            <a:r>
              <a:rPr lang="en-US" sz="1500" b="1" dirty="0" smtClean="0"/>
              <a:t>E-6i, E-6s)</a:t>
            </a:r>
            <a:endParaRPr lang="en-US" sz="1500" b="1" dirty="0"/>
          </a:p>
          <a:p>
            <a:pPr lvl="1"/>
            <a:r>
              <a:rPr lang="en-US" sz="1500" dirty="0" smtClean="0"/>
              <a:t>(6i) SCNS safety policy complies with NPR 8715.3 and the NEN CRB evaluates changes to the baseline to ensure we have made adequate risk informed decisions so that these changes do not impact the safety or reliability of the mission</a:t>
            </a:r>
          </a:p>
          <a:p>
            <a:pPr lvl="1"/>
            <a:r>
              <a:rPr lang="en-US" sz="1500" dirty="0" smtClean="0"/>
              <a:t>(</a:t>
            </a:r>
            <a:r>
              <a:rPr lang="en-US" sz="1500" dirty="0"/>
              <a:t>6s) SCNS and Code 300 share SMA responsibilities for the NEN </a:t>
            </a:r>
          </a:p>
          <a:p>
            <a:r>
              <a:rPr lang="en-US" sz="1500" b="1" dirty="0"/>
              <a:t>SRR Success Criteria evidence ( S-9)</a:t>
            </a:r>
          </a:p>
          <a:p>
            <a:pPr lvl="1"/>
            <a:r>
              <a:rPr lang="en-US" sz="1500" dirty="0"/>
              <a:t>(7) SCNS is compliant with applicable NASA and GSFC requirements, standards, processes, and procedures </a:t>
            </a:r>
          </a:p>
          <a:p>
            <a:pPr lvl="1"/>
            <a:r>
              <a:rPr lang="en-US" sz="1500" dirty="0"/>
              <a:t>(9) The </a:t>
            </a:r>
            <a:r>
              <a:rPr lang="en-US" sz="1500" dirty="0" smtClean="0"/>
              <a:t>AS2 replacement project </a:t>
            </a:r>
            <a:r>
              <a:rPr lang="en-US" sz="1500" dirty="0"/>
              <a:t>will collaborate with NASA GSFC Code 300 to ensure compliance with policies, processes, requirements, and standards levied by the agency, GSFC, and the NEN project</a:t>
            </a:r>
          </a:p>
          <a:p>
            <a:endParaRPr lang="en-US" sz="1500" b="1" dirty="0"/>
          </a:p>
        </p:txBody>
      </p:sp>
      <p:sp>
        <p:nvSpPr>
          <p:cNvPr id="3" name="Title 2"/>
          <p:cNvSpPr>
            <a:spLocks noGrp="1"/>
          </p:cNvSpPr>
          <p:nvPr>
            <p:ph type="title"/>
          </p:nvPr>
        </p:nvSpPr>
        <p:spPr/>
        <p:txBody>
          <a:bodyPr/>
          <a:lstStyle/>
          <a:p>
            <a:r>
              <a:rPr lang="en-US" dirty="0" smtClean="0"/>
              <a:t>Environmental Health &amp; Safety Summary</a:t>
            </a:r>
            <a:endParaRPr lang="en-US" dirty="0"/>
          </a:p>
        </p:txBody>
      </p:sp>
    </p:spTree>
    <p:extLst>
      <p:ext uri="{BB962C8B-B14F-4D97-AF65-F5344CB8AC3E}">
        <p14:creationId xmlns:p14="http://schemas.microsoft.com/office/powerpoint/2010/main" val="15309453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Risk Management</a:t>
            </a:r>
            <a:endParaRPr lang="en-US" dirty="0"/>
          </a:p>
        </p:txBody>
      </p:sp>
      <p:sp>
        <p:nvSpPr>
          <p:cNvPr id="3" name="Text Placeholder 2"/>
          <p:cNvSpPr>
            <a:spLocks noGrp="1"/>
          </p:cNvSpPr>
          <p:nvPr>
            <p:ph type="body" sz="quarter" idx="11"/>
          </p:nvPr>
        </p:nvSpPr>
        <p:spPr/>
        <p:txBody>
          <a:bodyPr/>
          <a:lstStyle/>
          <a:p>
            <a:r>
              <a:rPr lang="en-US" dirty="0"/>
              <a:t>Brenda </a:t>
            </a:r>
            <a:r>
              <a:rPr lang="en-US" dirty="0" err="1"/>
              <a:t>Knudtson</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26089929"/>
              </p:ext>
            </p:extLst>
          </p:nvPr>
        </p:nvGraphicFramePr>
        <p:xfrm>
          <a:off x="6469380" y="4949190"/>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Performance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t>
                      </a:r>
                      <a:r>
                        <a:rPr lang="en-US" sz="700" b="0" dirty="0" err="1" smtClean="0">
                          <a:latin typeface="Segoe UI" pitchFamily="34" charset="0"/>
                          <a:ea typeface="Segoe UI" pitchFamily="34" charset="0"/>
                          <a:cs typeface="Segoe UI" pitchFamily="34" charset="0"/>
                        </a:rPr>
                        <a:t>Analsysis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11</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Risk</a:t>
                      </a:r>
                      <a:r>
                        <a:rPr lang="en-US" sz="700" b="1" baseline="0" dirty="0" smtClean="0">
                          <a:latin typeface="Segoe UI" pitchFamily="34" charset="0"/>
                          <a:ea typeface="Segoe UI" pitchFamily="34" charset="0"/>
                          <a:cs typeface="Segoe UI" pitchFamily="34" charset="0"/>
                        </a:rPr>
                        <a:t> Management</a:t>
                      </a:r>
                      <a:endParaRPr lang="en-US" sz="700" b="1"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3558269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b="1" dirty="0" smtClean="0"/>
              <a:t>The </a:t>
            </a:r>
            <a:r>
              <a:rPr lang="en-US" b="1" dirty="0" err="1" smtClean="0"/>
              <a:t>AS2</a:t>
            </a:r>
            <a:r>
              <a:rPr lang="en-US" b="1" dirty="0" smtClean="0"/>
              <a:t> project has identified preliminary risk sources that will be reassessed periodically to determine if any risks should be identified.  Any risks identified will be reported to the NEN Project on a monthly basis</a:t>
            </a:r>
          </a:p>
          <a:p>
            <a:pPr lvl="1"/>
            <a:r>
              <a:rPr lang="en-US" dirty="0" smtClean="0"/>
              <a:t>As a project under the NEN, the </a:t>
            </a:r>
            <a:r>
              <a:rPr lang="en-US" dirty="0" err="1" smtClean="0"/>
              <a:t>AS2</a:t>
            </a:r>
            <a:r>
              <a:rPr lang="en-US" dirty="0" smtClean="0"/>
              <a:t> project will adhere to the </a:t>
            </a:r>
            <a:r>
              <a:rPr lang="en-US" dirty="0"/>
              <a:t>NEN Risk Management </a:t>
            </a:r>
            <a:r>
              <a:rPr lang="en-US" dirty="0" smtClean="0"/>
              <a:t>Plan, </a:t>
            </a:r>
            <a:r>
              <a:rPr lang="en-US" dirty="0"/>
              <a:t>453-PLAN-0003</a:t>
            </a:r>
            <a:endParaRPr lang="en-US" dirty="0" smtClean="0"/>
          </a:p>
          <a:p>
            <a:r>
              <a:rPr lang="en-US" b="1" dirty="0" smtClean="0"/>
              <a:t>The following bullets outline the proposed </a:t>
            </a:r>
            <a:r>
              <a:rPr lang="en-US" b="1" dirty="0" err="1" smtClean="0"/>
              <a:t>AS2</a:t>
            </a:r>
            <a:r>
              <a:rPr lang="en-US" b="1" dirty="0" smtClean="0"/>
              <a:t> risk process, which is in compliance with the NEN Risk Management Plan</a:t>
            </a:r>
          </a:p>
          <a:p>
            <a:pPr lvl="1"/>
            <a:r>
              <a:rPr lang="en-US" dirty="0" smtClean="0"/>
              <a:t>Any members of the project can act as a risk identifier</a:t>
            </a:r>
          </a:p>
          <a:p>
            <a:pPr lvl="1"/>
            <a:r>
              <a:rPr lang="en-US" dirty="0" smtClean="0"/>
              <a:t>As the project develops, potential risk sources will be monitored to see if any risks are identified</a:t>
            </a:r>
          </a:p>
          <a:p>
            <a:pPr lvl="1"/>
            <a:r>
              <a:rPr lang="en-US" dirty="0" smtClean="0"/>
              <a:t>Any identified preliminary risks will be provided to the NEN Risk Management Board and evaluated at the NEN Project Monthly Status Review (MSR)</a:t>
            </a:r>
          </a:p>
          <a:p>
            <a:pPr lvl="1"/>
            <a:r>
              <a:rPr lang="en-US" dirty="0" smtClean="0"/>
              <a:t>Any assigned risk owners will be ultimately responsible for executing their risk handling plans, providing tracking status, and communication of all tasks in the plan</a:t>
            </a:r>
          </a:p>
        </p:txBody>
      </p:sp>
      <p:sp>
        <p:nvSpPr>
          <p:cNvPr id="4" name="Title 3"/>
          <p:cNvSpPr>
            <a:spLocks noGrp="1"/>
          </p:cNvSpPr>
          <p:nvPr>
            <p:ph type="title"/>
          </p:nvPr>
        </p:nvSpPr>
        <p:spPr/>
        <p:txBody>
          <a:bodyPr/>
          <a:lstStyle/>
          <a:p>
            <a:r>
              <a:rPr lang="en-US" smtClean="0"/>
              <a:t>Risk Management Process</a:t>
            </a:r>
            <a:endParaRPr lang="en-US"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4396" y="5181600"/>
            <a:ext cx="1547093" cy="15240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47499206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Held risk identification brainstorming exercise on March 2, 2015</a:t>
            </a:r>
          </a:p>
          <a:p>
            <a:pPr lvl="1"/>
            <a:r>
              <a:rPr lang="en-US" dirty="0" smtClean="0"/>
              <a:t>Used Risk Breakdown Structure</a:t>
            </a:r>
          </a:p>
          <a:p>
            <a:pPr lvl="1"/>
            <a:r>
              <a:rPr lang="en-US" dirty="0" smtClean="0"/>
              <a:t>The team met 11/13/15 to status “Areas to be Assessed for Risks”</a:t>
            </a:r>
          </a:p>
          <a:p>
            <a:pPr lvl="1"/>
            <a:r>
              <a:rPr lang="en-US" dirty="0" smtClean="0"/>
              <a:t>Following potential risk sources are being watched to determine if risks should be written:</a:t>
            </a:r>
          </a:p>
          <a:p>
            <a:endParaRPr lang="en-US" dirty="0"/>
          </a:p>
        </p:txBody>
      </p:sp>
      <p:sp>
        <p:nvSpPr>
          <p:cNvPr id="3" name="Title 2"/>
          <p:cNvSpPr>
            <a:spLocks noGrp="1"/>
          </p:cNvSpPr>
          <p:nvPr>
            <p:ph type="title"/>
          </p:nvPr>
        </p:nvSpPr>
        <p:spPr/>
        <p:txBody>
          <a:bodyPr/>
          <a:lstStyle/>
          <a:p>
            <a:r>
              <a:rPr lang="en-US" dirty="0" smtClean="0"/>
              <a:t>AS2 Risk Sources</a:t>
            </a:r>
            <a:endParaRPr lang="en-US" dirty="0"/>
          </a:p>
        </p:txBody>
      </p:sp>
      <p:graphicFrame>
        <p:nvGraphicFramePr>
          <p:cNvPr id="4" name="Table 3"/>
          <p:cNvGraphicFramePr>
            <a:graphicFrameLocks noGrp="1"/>
          </p:cNvGraphicFramePr>
          <p:nvPr>
            <p:extLst/>
          </p:nvPr>
        </p:nvGraphicFramePr>
        <p:xfrm>
          <a:off x="214687" y="2624158"/>
          <a:ext cx="8686800" cy="4071620"/>
        </p:xfrm>
        <a:graphic>
          <a:graphicData uri="http://schemas.openxmlformats.org/drawingml/2006/table">
            <a:tbl>
              <a:tblPr firstRow="1" bandRow="1">
                <a:tableStyleId>{5C22544A-7EE6-4342-B048-85BDC9FD1C3A}</a:tableStyleId>
              </a:tblPr>
              <a:tblGrid>
                <a:gridCol w="1097280"/>
                <a:gridCol w="3108960"/>
                <a:gridCol w="4480560"/>
              </a:tblGrid>
              <a:tr h="370840">
                <a:tc>
                  <a:txBody>
                    <a:bodyPr/>
                    <a:lstStyle/>
                    <a:p>
                      <a:pPr algn="ctr"/>
                      <a:r>
                        <a:rPr lang="en-US" sz="1400" dirty="0" smtClean="0"/>
                        <a:t>Risk</a:t>
                      </a:r>
                      <a:r>
                        <a:rPr lang="en-US" sz="1400" baseline="0" dirty="0" smtClean="0"/>
                        <a:t> Source</a:t>
                      </a:r>
                      <a:endParaRPr lang="en-US" sz="14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Areas to be</a:t>
                      </a:r>
                      <a:r>
                        <a:rPr lang="en-US" sz="1400" baseline="0" dirty="0" smtClean="0"/>
                        <a:t> Assessed for Risks</a:t>
                      </a:r>
                      <a:endParaRPr lang="en-US" sz="1400" b="1" i="0" u="none" strike="noStrike" dirty="0" smtClean="0">
                        <a:solidFill>
                          <a:srgbClr val="000000"/>
                        </a:solidFill>
                        <a:effectLst/>
                        <a:latin typeface="+mn-lt"/>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lt1"/>
                          </a:solidFill>
                          <a:latin typeface="+mn-lt"/>
                          <a:ea typeface="+mn-ea"/>
                          <a:cs typeface="+mn-cs"/>
                        </a:rPr>
                        <a:t>Status</a:t>
                      </a:r>
                    </a:p>
                  </a:txBody>
                  <a:tcPr/>
                </a:tc>
              </a:tr>
              <a:tr h="370840">
                <a:tc>
                  <a:txBody>
                    <a:bodyPr/>
                    <a:lstStyle/>
                    <a:p>
                      <a:pPr algn="l" fontAlgn="b"/>
                      <a:r>
                        <a:rPr lang="en-US" sz="1200" u="none" strike="noStrike" dirty="0">
                          <a:effectLst/>
                        </a:rPr>
                        <a:t>Quality</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u="none" strike="noStrike" dirty="0" smtClean="0">
                          <a:effectLst/>
                        </a:rPr>
                        <a:t>Reliability</a:t>
                      </a:r>
                      <a:r>
                        <a:rPr lang="en-US" sz="1200" u="none" strike="noStrike" baseline="0" dirty="0" smtClean="0">
                          <a:effectLst/>
                        </a:rPr>
                        <a:t> </a:t>
                      </a:r>
                      <a:r>
                        <a:rPr lang="en-US" sz="1200" u="none" strike="noStrike" dirty="0" smtClean="0">
                          <a:effectLst/>
                        </a:rPr>
                        <a:t>Maintainability</a:t>
                      </a:r>
                      <a:r>
                        <a:rPr lang="en-US" sz="1200" u="none" strike="noStrike" baseline="0" dirty="0" smtClean="0">
                          <a:effectLst/>
                        </a:rPr>
                        <a:t> &amp; </a:t>
                      </a:r>
                      <a:r>
                        <a:rPr lang="en-US" sz="1200" u="none" strike="noStrike" dirty="0" smtClean="0">
                          <a:effectLst/>
                        </a:rPr>
                        <a:t>Availability</a:t>
                      </a:r>
                      <a:r>
                        <a:rPr lang="en-US" sz="1200" u="none" strike="noStrike" baseline="0" dirty="0" smtClean="0">
                          <a:effectLst/>
                        </a:rPr>
                        <a:t> Results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b="0" i="0" u="none" strike="noStrike" dirty="0" smtClean="0">
                          <a:solidFill>
                            <a:srgbClr val="000000"/>
                          </a:solidFill>
                          <a:effectLst/>
                          <a:latin typeface="Calibri"/>
                        </a:rPr>
                        <a:t>Preliminary assessment</a:t>
                      </a:r>
                      <a:r>
                        <a:rPr lang="en-US" sz="1200" b="0" i="0" u="none" strike="noStrike" baseline="0" dirty="0" smtClean="0">
                          <a:solidFill>
                            <a:srgbClr val="000000"/>
                          </a:solidFill>
                          <a:effectLst/>
                          <a:latin typeface="Calibri"/>
                        </a:rPr>
                        <a:t> was completed (results are included in the SRR) and will be updated whenever equipment is identified and procured.  No risks identified currently.</a:t>
                      </a:r>
                      <a:endParaRPr lang="en-US" sz="1200" b="0" i="0" u="none" strike="noStrike" dirty="0">
                        <a:solidFill>
                          <a:srgbClr val="000000"/>
                        </a:solidFill>
                        <a:effectLst/>
                        <a:latin typeface="Calibri"/>
                      </a:endParaRPr>
                    </a:p>
                  </a:txBody>
                  <a:tcPr marL="7620" marR="7620" marT="7620" marB="0"/>
                </a:tc>
              </a:tr>
              <a:tr h="370840">
                <a:tc>
                  <a:txBody>
                    <a:bodyPr/>
                    <a:lstStyle/>
                    <a:p>
                      <a:pPr algn="l" fontAlgn="b"/>
                      <a:r>
                        <a:rPr lang="en-US" sz="1200" u="none" strike="noStrike" dirty="0" smtClean="0">
                          <a:effectLst/>
                        </a:rPr>
                        <a:t>Specs/</a:t>
                      </a:r>
                      <a:r>
                        <a:rPr lang="en-US" sz="1200" u="none" strike="noStrike" dirty="0" err="1" smtClean="0">
                          <a:effectLst/>
                        </a:rPr>
                        <a:t>Regs</a:t>
                      </a:r>
                      <a:r>
                        <a:rPr lang="en-US" sz="1200" u="none" strike="noStrike" dirty="0" smtClean="0">
                          <a:effectLst/>
                        </a:rPr>
                        <a:t>/</a:t>
                      </a:r>
                    </a:p>
                    <a:p>
                      <a:pPr algn="l" fontAlgn="b"/>
                      <a:r>
                        <a:rPr lang="en-US" sz="1200" u="none" strike="noStrike" dirty="0" smtClean="0">
                          <a:effectLst/>
                        </a:rPr>
                        <a:t>Standards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u="none" strike="noStrike" dirty="0" smtClean="0">
                          <a:effectLst/>
                        </a:rPr>
                        <a:t>Radio Frequency Emissions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b="0" i="0" u="none" strike="noStrike" dirty="0" smtClean="0">
                          <a:solidFill>
                            <a:srgbClr val="000000"/>
                          </a:solidFill>
                          <a:effectLst/>
                          <a:latin typeface="Calibri"/>
                        </a:rPr>
                        <a:t>Analysis</a:t>
                      </a:r>
                      <a:r>
                        <a:rPr lang="en-US" sz="1200" b="0" i="0" u="none" strike="noStrike" baseline="0" dirty="0" smtClean="0">
                          <a:solidFill>
                            <a:srgbClr val="000000"/>
                          </a:solidFill>
                          <a:effectLst/>
                          <a:latin typeface="Calibri"/>
                        </a:rPr>
                        <a:t> completed.  No risks were identified as a result from the analysis.  The safety assessment to be performed after the antenna SAT.</a:t>
                      </a:r>
                      <a:endParaRPr lang="en-US" sz="1200" b="0" i="0" u="none" strike="noStrike" dirty="0">
                        <a:solidFill>
                          <a:srgbClr val="000000"/>
                        </a:solidFill>
                        <a:effectLst/>
                        <a:latin typeface="Calibri"/>
                      </a:endParaRPr>
                    </a:p>
                  </a:txBody>
                  <a:tcPr marL="7620" marR="7620" marT="7620" marB="0"/>
                </a:tc>
              </a:tr>
              <a:tr h="370840">
                <a:tc>
                  <a:txBody>
                    <a:bodyPr/>
                    <a:lstStyle/>
                    <a:p>
                      <a:pPr algn="l" fontAlgn="b"/>
                      <a:r>
                        <a:rPr lang="en-US" sz="1200" u="none" strike="noStrike" dirty="0">
                          <a:effectLst/>
                        </a:rPr>
                        <a:t>Facilities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u="none" strike="noStrike" dirty="0" smtClean="0">
                          <a:effectLst/>
                        </a:rPr>
                        <a:t>Building Structural Analysis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b="0" i="0" u="none" strike="noStrike" dirty="0" smtClean="0">
                          <a:solidFill>
                            <a:srgbClr val="000000"/>
                          </a:solidFill>
                          <a:effectLst/>
                          <a:latin typeface="Calibri"/>
                        </a:rPr>
                        <a:t>Currently underway</a:t>
                      </a:r>
                      <a:r>
                        <a:rPr lang="en-US" sz="1200" b="0" i="0" u="none" strike="noStrike" baseline="0" dirty="0" smtClean="0">
                          <a:solidFill>
                            <a:srgbClr val="000000"/>
                          </a:solidFill>
                          <a:effectLst/>
                          <a:latin typeface="Calibri"/>
                        </a:rPr>
                        <a:t> and scheduled to be finalized in 3 weeks.</a:t>
                      </a:r>
                      <a:endParaRPr lang="en-US" sz="1200" b="0" i="0" u="none" strike="noStrike" dirty="0">
                        <a:solidFill>
                          <a:srgbClr val="000000"/>
                        </a:solidFill>
                        <a:effectLst/>
                        <a:latin typeface="Calibri"/>
                      </a:endParaRPr>
                    </a:p>
                  </a:txBody>
                  <a:tcPr marL="7620" marR="7620" marT="7620" marB="0"/>
                </a:tc>
              </a:tr>
              <a:tr h="370840">
                <a:tc>
                  <a:txBody>
                    <a:bodyPr/>
                    <a:lstStyle/>
                    <a:p>
                      <a:pPr algn="l" fontAlgn="b"/>
                      <a:r>
                        <a:rPr lang="en-US" sz="1200" u="none" strike="noStrike" dirty="0">
                          <a:effectLst/>
                        </a:rPr>
                        <a:t>Environment</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u="none" strike="noStrike" dirty="0">
                          <a:effectLst/>
                        </a:rPr>
                        <a:t>Weather </a:t>
                      </a:r>
                      <a:r>
                        <a:rPr lang="en-US" sz="1200" u="none" strike="noStrike" dirty="0" smtClean="0">
                          <a:effectLst/>
                        </a:rPr>
                        <a:t>is currently not a risk</a:t>
                      </a:r>
                      <a:r>
                        <a:rPr lang="en-US" sz="1200" u="none" strike="noStrike" baseline="0" dirty="0" smtClean="0">
                          <a:effectLst/>
                        </a:rPr>
                        <a:t> </a:t>
                      </a:r>
                      <a:r>
                        <a:rPr lang="en-US" sz="1200" u="none" strike="noStrike" dirty="0" smtClean="0">
                          <a:effectLst/>
                        </a:rPr>
                        <a:t>yet.  Schedule</a:t>
                      </a:r>
                      <a:r>
                        <a:rPr lang="en-US" sz="1200" u="none" strike="noStrike" baseline="0" dirty="0" smtClean="0">
                          <a:effectLst/>
                        </a:rPr>
                        <a:t> slips into colder w</a:t>
                      </a:r>
                      <a:r>
                        <a:rPr lang="en-US" sz="1200" u="none" strike="noStrike" dirty="0" smtClean="0">
                          <a:effectLst/>
                        </a:rPr>
                        <a:t>eather</a:t>
                      </a:r>
                      <a:r>
                        <a:rPr lang="en-US" sz="1200" u="none" strike="noStrike" baseline="0" dirty="0" smtClean="0">
                          <a:effectLst/>
                        </a:rPr>
                        <a:t> could affect the following:</a:t>
                      </a:r>
                    </a:p>
                    <a:p>
                      <a:pPr marL="285750" indent="-285750" algn="l" fontAlgn="b">
                        <a:buFontTx/>
                        <a:buChar char="-"/>
                      </a:pPr>
                      <a:r>
                        <a:rPr lang="en-US" sz="1200" u="none" strike="noStrike" dirty="0" smtClean="0">
                          <a:effectLst/>
                        </a:rPr>
                        <a:t>Road restrictions or lifts -&gt; could result</a:t>
                      </a:r>
                      <a:r>
                        <a:rPr lang="en-US" sz="1200" u="none" strike="noStrike" baseline="0" dirty="0" smtClean="0">
                          <a:effectLst/>
                        </a:rPr>
                        <a:t> in </a:t>
                      </a:r>
                      <a:r>
                        <a:rPr lang="en-US" sz="1200" u="none" strike="noStrike" dirty="0" smtClean="0">
                          <a:effectLst/>
                        </a:rPr>
                        <a:t>2 </a:t>
                      </a:r>
                      <a:r>
                        <a:rPr lang="en-US" sz="1200" u="none" strike="noStrike" dirty="0">
                          <a:effectLst/>
                        </a:rPr>
                        <a:t>to 8 week impact on </a:t>
                      </a:r>
                      <a:r>
                        <a:rPr lang="en-US" sz="1200" u="none" strike="noStrike" dirty="0" smtClean="0">
                          <a:effectLst/>
                        </a:rPr>
                        <a:t>schedule</a:t>
                      </a:r>
                    </a:p>
                    <a:p>
                      <a:pPr marL="285750" indent="-285750" algn="l" fontAlgn="b">
                        <a:buFontTx/>
                        <a:buChar char="-"/>
                      </a:pPr>
                      <a:r>
                        <a:rPr lang="en-US" sz="1200" u="none" strike="noStrike" dirty="0" smtClean="0">
                          <a:effectLst/>
                        </a:rPr>
                        <a:t>Additional </a:t>
                      </a:r>
                      <a:r>
                        <a:rPr lang="en-US" sz="1200" u="none" strike="noStrike" dirty="0">
                          <a:effectLst/>
                        </a:rPr>
                        <a:t>heat and lighting supplied </a:t>
                      </a:r>
                      <a:r>
                        <a:rPr lang="en-US" sz="1200" u="none" strike="noStrike" dirty="0" smtClean="0">
                          <a:effectLst/>
                        </a:rPr>
                        <a:t>-&gt; </a:t>
                      </a:r>
                      <a:r>
                        <a:rPr lang="en-US" sz="1200" u="none" strike="noStrike" baseline="0" dirty="0" smtClean="0">
                          <a:effectLst/>
                        </a:rPr>
                        <a:t>could </a:t>
                      </a:r>
                      <a:r>
                        <a:rPr lang="en-US" sz="1200" u="none" strike="noStrike" dirty="0" smtClean="0">
                          <a:effectLst/>
                        </a:rPr>
                        <a:t>impact cost</a:t>
                      </a:r>
                    </a:p>
                    <a:p>
                      <a:pPr marL="285750" indent="-285750" algn="l" fontAlgn="b">
                        <a:buFontTx/>
                        <a:buChar char="-"/>
                      </a:pPr>
                      <a:r>
                        <a:rPr lang="en-US" sz="1200" u="none" strike="noStrike" dirty="0" smtClean="0">
                          <a:effectLst/>
                        </a:rPr>
                        <a:t>Concrete </a:t>
                      </a:r>
                      <a:r>
                        <a:rPr lang="en-US" sz="1200" u="none" strike="noStrike" dirty="0">
                          <a:effectLst/>
                        </a:rPr>
                        <a:t>pour </a:t>
                      </a:r>
                      <a:r>
                        <a:rPr lang="en-US" sz="1200" u="none" strike="noStrike" dirty="0" smtClean="0">
                          <a:effectLst/>
                        </a:rPr>
                        <a:t>-&gt; could impact </a:t>
                      </a:r>
                      <a:r>
                        <a:rPr lang="en-US" sz="1200" u="none" strike="noStrike" dirty="0">
                          <a:effectLst/>
                        </a:rPr>
                        <a:t>cost</a:t>
                      </a:r>
                      <a:endParaRPr lang="en-US" sz="1200" b="0" i="0" u="none" strike="noStrike" dirty="0">
                        <a:solidFill>
                          <a:srgbClr val="000000"/>
                        </a:solidFill>
                        <a:effectLst/>
                        <a:latin typeface="Calibri"/>
                      </a:endParaRPr>
                    </a:p>
                  </a:txBody>
                  <a:tcPr marL="7620" marR="7620" marT="7620" marB="0"/>
                </a:tc>
                <a:tc>
                  <a:txBody>
                    <a:bodyPr/>
                    <a:lstStyle/>
                    <a:p>
                      <a:pPr marL="0" indent="0" algn="l" fontAlgn="b">
                        <a:buFontTx/>
                        <a:buNone/>
                      </a:pPr>
                      <a:r>
                        <a:rPr lang="en-US" sz="1200" b="0" i="0" u="none" strike="noStrike" dirty="0" smtClean="0">
                          <a:solidFill>
                            <a:srgbClr val="000000"/>
                          </a:solidFill>
                          <a:effectLst/>
                          <a:latin typeface="Calibri"/>
                        </a:rPr>
                        <a:t>Currently no schedule</a:t>
                      </a:r>
                      <a:r>
                        <a:rPr lang="en-US" sz="1200" b="0" i="0" u="none" strike="noStrike" baseline="0" dirty="0" smtClean="0">
                          <a:solidFill>
                            <a:srgbClr val="000000"/>
                          </a:solidFill>
                          <a:effectLst/>
                          <a:latin typeface="Calibri"/>
                        </a:rPr>
                        <a:t> slips.</a:t>
                      </a:r>
                      <a:endParaRPr lang="en-US" sz="1200" b="0" i="0" u="none" strike="noStrike" dirty="0">
                        <a:solidFill>
                          <a:srgbClr val="000000"/>
                        </a:solidFill>
                        <a:effectLst/>
                        <a:latin typeface="Calibri"/>
                      </a:endParaRPr>
                    </a:p>
                  </a:txBody>
                  <a:tcPr marL="7620" marR="7620" marT="7620" marB="0"/>
                </a:tc>
              </a:tr>
              <a:tr h="370840">
                <a:tc>
                  <a:txBody>
                    <a:bodyPr/>
                    <a:lstStyle/>
                    <a:p>
                      <a:pPr algn="l" fontAlgn="b"/>
                      <a:r>
                        <a:rPr lang="en-US" sz="1200" u="none" strike="noStrike" dirty="0">
                          <a:effectLst/>
                        </a:rPr>
                        <a:t>Facilities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u="none" strike="noStrike" dirty="0">
                          <a:effectLst/>
                        </a:rPr>
                        <a:t>Site assessment including antenna pad, power (including grounding), cooling, other </a:t>
                      </a:r>
                      <a:r>
                        <a:rPr lang="en-US" sz="1200" u="none" strike="noStrike" dirty="0" smtClean="0">
                          <a:effectLst/>
                        </a:rPr>
                        <a:t>facilities requirements</a:t>
                      </a:r>
                      <a:endParaRPr lang="en-US" sz="1200" b="0" i="0" u="none" strike="noStrike" dirty="0">
                        <a:solidFill>
                          <a:srgbClr val="000000"/>
                        </a:solidFill>
                        <a:effectLst/>
                        <a:latin typeface="Calibri"/>
                      </a:endParaRPr>
                    </a:p>
                  </a:txBody>
                  <a:tcPr marL="7620" marR="7620" marT="7620" marB="0"/>
                </a:tc>
                <a:tc>
                  <a:txBody>
                    <a:bodyPr/>
                    <a:lstStyle/>
                    <a:p>
                      <a:pPr marL="285750" indent="-285750" algn="l" defTabSz="914400" rtl="0" eaLnBrk="1" fontAlgn="b" latinLnBrk="0" hangingPunct="1">
                        <a:buFontTx/>
                        <a:buChar char="-"/>
                      </a:pPr>
                      <a:r>
                        <a:rPr lang="en-US" sz="1200" b="0" i="0" u="none" strike="noStrike" kern="1200" dirty="0" smtClean="0">
                          <a:solidFill>
                            <a:srgbClr val="000000"/>
                          </a:solidFill>
                          <a:effectLst/>
                          <a:latin typeface="Calibri"/>
                          <a:ea typeface="+mn-ea"/>
                          <a:cs typeface="+mn-cs"/>
                        </a:rPr>
                        <a:t>Design Alaska is currently performing and assessment on the pad.</a:t>
                      </a:r>
                    </a:p>
                    <a:p>
                      <a:pPr marL="285750" indent="-285750" algn="l" fontAlgn="b">
                        <a:buFontTx/>
                        <a:buChar char="-"/>
                      </a:pPr>
                      <a:r>
                        <a:rPr lang="en-US" sz="1200" b="0" i="0" u="none" strike="noStrike" dirty="0" smtClean="0">
                          <a:solidFill>
                            <a:srgbClr val="000000"/>
                          </a:solidFill>
                          <a:effectLst/>
                          <a:latin typeface="Calibri"/>
                        </a:rPr>
                        <a:t>Antenna vendor</a:t>
                      </a:r>
                      <a:r>
                        <a:rPr lang="en-US" sz="1200" b="0" i="0" u="none" strike="noStrike" baseline="0" dirty="0" smtClean="0">
                          <a:solidFill>
                            <a:srgbClr val="000000"/>
                          </a:solidFill>
                          <a:effectLst/>
                          <a:latin typeface="Calibri"/>
                        </a:rPr>
                        <a:t> will also perform an assessment on the pad.</a:t>
                      </a:r>
                    </a:p>
                    <a:p>
                      <a:pPr marL="285750" indent="-285750" algn="l" fontAlgn="b">
                        <a:buFontTx/>
                        <a:buChar char="-"/>
                      </a:pPr>
                      <a:r>
                        <a:rPr lang="en-US" sz="1200" b="0" i="0" u="none" strike="noStrike" baseline="0" dirty="0" smtClean="0">
                          <a:solidFill>
                            <a:srgbClr val="000000"/>
                          </a:solidFill>
                          <a:effectLst/>
                          <a:latin typeface="Calibri"/>
                        </a:rPr>
                        <a:t>Site survey will assess facility requirements.</a:t>
                      </a:r>
                      <a:endParaRPr lang="en-US" sz="1200" b="0" i="0" u="none" strike="noStrike" dirty="0">
                        <a:solidFill>
                          <a:srgbClr val="000000"/>
                        </a:solidFill>
                        <a:effectLst/>
                        <a:latin typeface="Calibri"/>
                      </a:endParaRPr>
                    </a:p>
                  </a:txBody>
                  <a:tcPr marL="7620" marR="7620" marT="7620" marB="0"/>
                </a:tc>
              </a:tr>
              <a:tr h="370840">
                <a:tc>
                  <a:txBody>
                    <a:bodyPr/>
                    <a:lstStyle/>
                    <a:p>
                      <a:pPr algn="l" fontAlgn="b"/>
                      <a:r>
                        <a:rPr lang="en-US" sz="1200" u="none" strike="noStrike" dirty="0">
                          <a:effectLst/>
                        </a:rPr>
                        <a:t>Unit changes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u="none" strike="noStrike" dirty="0">
                          <a:effectLst/>
                        </a:rPr>
                        <a:t>Any components </a:t>
                      </a:r>
                      <a:r>
                        <a:rPr lang="en-US" sz="1200" u="none" strike="noStrike" dirty="0" smtClean="0">
                          <a:effectLst/>
                        </a:rPr>
                        <a:t>with significant </a:t>
                      </a:r>
                      <a:r>
                        <a:rPr lang="en-US" sz="1200" u="none" strike="noStrike" dirty="0">
                          <a:effectLst/>
                        </a:rPr>
                        <a:t>changes such as Cortex </a:t>
                      </a:r>
                      <a:r>
                        <a:rPr lang="en-US" sz="1200" u="none" strike="noStrike" dirty="0" smtClean="0">
                          <a:effectLst/>
                        </a:rPr>
                        <a:t>Receiver (changes </a:t>
                      </a:r>
                      <a:r>
                        <a:rPr lang="en-US" sz="1200" u="none" strike="noStrike" dirty="0">
                          <a:effectLst/>
                        </a:rPr>
                        <a:t>every 2-3 </a:t>
                      </a:r>
                      <a:r>
                        <a:rPr lang="en-US" sz="1200" u="none" strike="noStrike" dirty="0" smtClean="0">
                          <a:effectLst/>
                        </a:rPr>
                        <a:t>years)</a:t>
                      </a:r>
                      <a:endParaRPr lang="en-US" sz="1200" b="0" i="0" u="none" strike="noStrike" dirty="0">
                        <a:solidFill>
                          <a:srgbClr val="000000"/>
                        </a:solidFill>
                        <a:effectLst/>
                        <a:latin typeface="Calibri"/>
                      </a:endParaRPr>
                    </a:p>
                  </a:txBody>
                  <a:tcPr marL="7620" marR="7620" marT="7620" marB="0"/>
                </a:tc>
                <a:tc>
                  <a:txBody>
                    <a:bodyPr/>
                    <a:lstStyle/>
                    <a:p>
                      <a:pPr algn="l" fontAlgn="b"/>
                      <a:r>
                        <a:rPr lang="en-US" sz="1200" b="0" i="0" u="none" strike="noStrike" dirty="0" smtClean="0">
                          <a:solidFill>
                            <a:srgbClr val="000000"/>
                          </a:solidFill>
                          <a:effectLst/>
                          <a:latin typeface="Calibri"/>
                        </a:rPr>
                        <a:t>As design</a:t>
                      </a:r>
                      <a:r>
                        <a:rPr lang="en-US" sz="1200" b="0" i="0" u="none" strike="noStrike" baseline="0" dirty="0" smtClean="0">
                          <a:solidFill>
                            <a:srgbClr val="000000"/>
                          </a:solidFill>
                          <a:effectLst/>
                          <a:latin typeface="Calibri"/>
                        </a:rPr>
                        <a:t> progresses, the configuration changes of the individual units will be managed.  The team will evaluate any differences from the legacy design.</a:t>
                      </a:r>
                      <a:endParaRPr lang="en-US" sz="1200" b="0" i="0" u="none" strike="noStrike" dirty="0">
                        <a:solidFill>
                          <a:srgbClr val="000000"/>
                        </a:solidFill>
                        <a:effectLst/>
                        <a:latin typeface="Calibri"/>
                      </a:endParaRPr>
                    </a:p>
                  </a:txBody>
                  <a:tcPr marL="7620" marR="7620" marT="7620" marB="0"/>
                </a:tc>
              </a:tr>
            </a:tbl>
          </a:graphicData>
        </a:graphic>
      </p:graphicFrame>
    </p:spTree>
    <p:extLst>
      <p:ext uri="{BB962C8B-B14F-4D97-AF65-F5344CB8AC3E}">
        <p14:creationId xmlns:p14="http://schemas.microsoft.com/office/powerpoint/2010/main" val="59378076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Active RM process follows CRM from project inception to closure</a:t>
            </a:r>
          </a:p>
          <a:p>
            <a:pPr lvl="1"/>
            <a:r>
              <a:rPr lang="en-US" dirty="0" smtClean="0"/>
              <a:t>All risks are reviewed quarterly at a minimum</a:t>
            </a:r>
          </a:p>
          <a:p>
            <a:pPr lvl="1"/>
            <a:r>
              <a:rPr lang="en-US" dirty="0" smtClean="0"/>
              <a:t>Executive control through monthly RMB</a:t>
            </a:r>
          </a:p>
          <a:p>
            <a:r>
              <a:rPr lang="en-US" b="1" dirty="0" smtClean="0"/>
              <a:t>AS2 risk identification exercise has been completed  </a:t>
            </a:r>
          </a:p>
          <a:p>
            <a:pPr lvl="1"/>
            <a:r>
              <a:rPr lang="en-US" dirty="0" smtClean="0"/>
              <a:t>Any resulting risks will be analyzed and handling plans developed</a:t>
            </a:r>
          </a:p>
          <a:p>
            <a:pPr lvl="1"/>
            <a:r>
              <a:rPr lang="en-US" dirty="0" smtClean="0"/>
              <a:t>Risk status will be actively tracked, controlled, and communicated  </a:t>
            </a:r>
          </a:p>
          <a:p>
            <a:r>
              <a:rPr lang="en-US" b="1" dirty="0" smtClean="0"/>
              <a:t>No risks are currently identified for the </a:t>
            </a:r>
            <a:r>
              <a:rPr lang="en-US" b="1" dirty="0" err="1" smtClean="0"/>
              <a:t>AS2</a:t>
            </a:r>
            <a:r>
              <a:rPr lang="en-US" b="1" dirty="0" smtClean="0"/>
              <a:t> Project</a:t>
            </a:r>
          </a:p>
          <a:p>
            <a:r>
              <a:rPr lang="en-US" b="1" dirty="0" smtClean="0"/>
              <a:t>Brenda </a:t>
            </a:r>
            <a:r>
              <a:rPr lang="en-US" b="1" dirty="0" err="1" smtClean="0"/>
              <a:t>Knudtson</a:t>
            </a:r>
            <a:r>
              <a:rPr lang="en-US" b="1" dirty="0" smtClean="0"/>
              <a:t>, Risk Manager:  301.823.2589</a:t>
            </a:r>
          </a:p>
          <a:p>
            <a:endParaRPr lang="en-US" dirty="0"/>
          </a:p>
        </p:txBody>
      </p:sp>
      <p:sp>
        <p:nvSpPr>
          <p:cNvPr id="3" name="Title 2"/>
          <p:cNvSpPr>
            <a:spLocks noGrp="1"/>
          </p:cNvSpPr>
          <p:nvPr>
            <p:ph type="title"/>
          </p:nvPr>
        </p:nvSpPr>
        <p:spPr/>
        <p:txBody>
          <a:bodyPr/>
          <a:lstStyle/>
          <a:p>
            <a:r>
              <a:rPr lang="en-US" smtClean="0"/>
              <a:t>AS2 Risk Process Summary</a:t>
            </a:r>
            <a:endParaRPr lang="en-US" dirty="0"/>
          </a:p>
        </p:txBody>
      </p:sp>
      <p:sp>
        <p:nvSpPr>
          <p:cNvPr id="5" name="Rectangle 4"/>
          <p:cNvSpPr/>
          <p:nvPr/>
        </p:nvSpPr>
        <p:spPr>
          <a:xfrm>
            <a:off x="647473" y="5802765"/>
            <a:ext cx="7826829" cy="5116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rgbClr val="FFFFCC"/>
                </a:solidFill>
              </a:rPr>
              <a:t>Any team member may identify risks</a:t>
            </a:r>
            <a:endParaRPr lang="en-US" sz="2400" dirty="0">
              <a:solidFill>
                <a:srgbClr val="FFFFCC"/>
              </a:solidFill>
            </a:endParaRPr>
          </a:p>
        </p:txBody>
      </p:sp>
    </p:spTree>
    <p:extLst>
      <p:ext uri="{BB962C8B-B14F-4D97-AF65-F5344CB8AC3E}">
        <p14:creationId xmlns:p14="http://schemas.microsoft.com/office/powerpoint/2010/main" val="4082253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SRR Entrance Criteria satisfied (E-6d, E-6e)</a:t>
            </a:r>
          </a:p>
          <a:p>
            <a:pPr lvl="1"/>
            <a:r>
              <a:rPr lang="en-US" dirty="0"/>
              <a:t>(6d) The </a:t>
            </a:r>
            <a:r>
              <a:rPr lang="en-US" dirty="0" smtClean="0"/>
              <a:t>AS2 replacement project </a:t>
            </a:r>
            <a:r>
              <a:rPr lang="en-US" dirty="0"/>
              <a:t>will adhere to the </a:t>
            </a:r>
            <a:r>
              <a:rPr lang="en-US" dirty="0" smtClean="0"/>
              <a:t>NEN </a:t>
            </a:r>
            <a:r>
              <a:rPr lang="en-US" dirty="0"/>
              <a:t>Risk Management Plan:  453-PLAN-0003</a:t>
            </a:r>
          </a:p>
          <a:p>
            <a:pPr lvl="1"/>
            <a:r>
              <a:rPr lang="en-US" dirty="0" smtClean="0"/>
              <a:t>(</a:t>
            </a:r>
            <a:r>
              <a:rPr lang="en-US" dirty="0"/>
              <a:t>6e) </a:t>
            </a:r>
            <a:r>
              <a:rPr lang="en-US" dirty="0" smtClean="0"/>
              <a:t>To date no risks have been identified</a:t>
            </a:r>
            <a:endParaRPr lang="en-US" dirty="0"/>
          </a:p>
          <a:p>
            <a:r>
              <a:rPr lang="en-US" b="1" dirty="0"/>
              <a:t>SRR Success Criteria evidence (S-6, S-9)</a:t>
            </a:r>
          </a:p>
          <a:p>
            <a:pPr lvl="1"/>
            <a:r>
              <a:rPr lang="en-US" dirty="0"/>
              <a:t>(6) To date no risks have been identified</a:t>
            </a:r>
          </a:p>
          <a:p>
            <a:pPr lvl="1"/>
            <a:r>
              <a:rPr lang="en-US" dirty="0"/>
              <a:t>(9) To date no risks have been identified</a:t>
            </a:r>
          </a:p>
        </p:txBody>
      </p:sp>
      <p:sp>
        <p:nvSpPr>
          <p:cNvPr id="3" name="Title 2"/>
          <p:cNvSpPr>
            <a:spLocks noGrp="1"/>
          </p:cNvSpPr>
          <p:nvPr>
            <p:ph type="title"/>
          </p:nvPr>
        </p:nvSpPr>
        <p:spPr/>
        <p:txBody>
          <a:bodyPr/>
          <a:lstStyle/>
          <a:p>
            <a:r>
              <a:rPr lang="en-US" dirty="0" smtClean="0"/>
              <a:t>Risk Management Summary</a:t>
            </a:r>
            <a:endParaRPr lang="en-US" dirty="0"/>
          </a:p>
        </p:txBody>
      </p:sp>
    </p:spTree>
    <p:extLst>
      <p:ext uri="{BB962C8B-B14F-4D97-AF65-F5344CB8AC3E}">
        <p14:creationId xmlns:p14="http://schemas.microsoft.com/office/powerpoint/2010/main" val="37038406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Conclusion</a:t>
            </a:r>
            <a:endParaRPr lang="en-US" dirty="0"/>
          </a:p>
        </p:txBody>
      </p:sp>
      <p:sp>
        <p:nvSpPr>
          <p:cNvPr id="3" name="Text Placeholder 2"/>
          <p:cNvSpPr>
            <a:spLocks noGrp="1"/>
          </p:cNvSpPr>
          <p:nvPr>
            <p:ph type="body" sz="quarter" idx="11"/>
          </p:nvPr>
        </p:nvSpPr>
        <p:spPr/>
        <p:txBody>
          <a:bodyPr/>
          <a:lstStyle/>
          <a:p>
            <a:r>
              <a:rPr lang="en-US" dirty="0" smtClean="0"/>
              <a:t>Ryan Turner</a:t>
            </a:r>
            <a:endParaRPr lang="en-US" dirty="0"/>
          </a:p>
        </p:txBody>
      </p:sp>
      <p:graphicFrame>
        <p:nvGraphicFramePr>
          <p:cNvPr id="5" name="Table 4"/>
          <p:cNvGraphicFramePr>
            <a:graphicFrameLocks noGrp="1"/>
          </p:cNvGraphicFramePr>
          <p:nvPr>
            <p:extLst/>
          </p:nvPr>
        </p:nvGraphicFramePr>
        <p:xfrm>
          <a:off x="6503670" y="4994910"/>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12</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r>
                        <a:rPr lang="en-US" sz="700" b="1"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85000"/>
                      </a:schemeClr>
                    </a:solidFill>
                  </a:tcPr>
                </a:tc>
              </a:tr>
            </a:tbl>
          </a:graphicData>
        </a:graphic>
      </p:graphicFrame>
    </p:spTree>
    <p:extLst>
      <p:ext uri="{BB962C8B-B14F-4D97-AF65-F5344CB8AC3E}">
        <p14:creationId xmlns:p14="http://schemas.microsoft.com/office/powerpoint/2010/main" val="209266174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912594"/>
            <a:ext cx="8229600" cy="4983163"/>
          </a:xfrm>
        </p:spPr>
        <p:txBody>
          <a:bodyPr/>
          <a:lstStyle/>
          <a:p>
            <a:r>
              <a:rPr lang="en-US" b="1" dirty="0" smtClean="0"/>
              <a:t>The AS2 Replacement Project thanks the board for their participation in the SRR</a:t>
            </a:r>
          </a:p>
          <a:p>
            <a:r>
              <a:rPr lang="en-US" b="1" dirty="0" smtClean="0"/>
              <a:t>Review material </a:t>
            </a:r>
            <a:r>
              <a:rPr lang="en-US" b="1" dirty="0"/>
              <a:t>presented </a:t>
            </a:r>
            <a:r>
              <a:rPr lang="en-US" b="1" dirty="0" smtClean="0"/>
              <a:t>and accompanying documentation demonstrates that the project has satisfied review criteria</a:t>
            </a:r>
            <a:endParaRPr lang="en-US" b="1" dirty="0"/>
          </a:p>
        </p:txBody>
      </p:sp>
      <p:sp>
        <p:nvSpPr>
          <p:cNvPr id="4" name="Title 3"/>
          <p:cNvSpPr>
            <a:spLocks noGrp="1"/>
          </p:cNvSpPr>
          <p:nvPr>
            <p:ph type="title"/>
          </p:nvPr>
        </p:nvSpPr>
        <p:spPr/>
        <p:txBody>
          <a:bodyPr/>
          <a:lstStyle/>
          <a:p>
            <a:r>
              <a:rPr lang="en-US" dirty="0" smtClean="0"/>
              <a:t>AS2 Replacement SRR Criteria Satisfied by Each Section</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76421437"/>
              </p:ext>
            </p:extLst>
          </p:nvPr>
        </p:nvGraphicFramePr>
        <p:xfrm>
          <a:off x="228600" y="1891429"/>
          <a:ext cx="8069580" cy="4907280"/>
        </p:xfrm>
        <a:graphic>
          <a:graphicData uri="http://schemas.openxmlformats.org/drawingml/2006/table">
            <a:tbl>
              <a:tblPr bandRow="1">
                <a:tableStyleId>{5940675A-B579-460E-94D1-54222C63F5DA}</a:tableStyleId>
              </a:tblPr>
              <a:tblGrid>
                <a:gridCol w="822960"/>
                <a:gridCol w="1440180"/>
                <a:gridCol w="4297680"/>
                <a:gridCol w="777240"/>
                <a:gridCol w="731520"/>
              </a:tblGrid>
              <a:tr h="231648">
                <a:tc rowSpan="2">
                  <a:txBody>
                    <a:bodyPr/>
                    <a:lstStyle/>
                    <a:p>
                      <a:pPr algn="ctr"/>
                      <a:r>
                        <a:rPr lang="en-US" sz="1100" b="1" dirty="0" smtClean="0">
                          <a:latin typeface="Segoe UI" pitchFamily="34" charset="0"/>
                          <a:ea typeface="Segoe UI" pitchFamily="34" charset="0"/>
                          <a:cs typeface="Segoe UI" pitchFamily="34" charset="0"/>
                        </a:rPr>
                        <a:t>Section #</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rowSpan="2">
                  <a:txBody>
                    <a:bodyPr/>
                    <a:lstStyle/>
                    <a:p>
                      <a:r>
                        <a:rPr lang="en-US" sz="1100" b="1" dirty="0" smtClean="0">
                          <a:latin typeface="Segoe UI" pitchFamily="34" charset="0"/>
                          <a:ea typeface="Segoe UI" pitchFamily="34" charset="0"/>
                          <a:cs typeface="Segoe UI" pitchFamily="34" charset="0"/>
                        </a:rPr>
                        <a:t>Title</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rowSpan="2">
                  <a:txBody>
                    <a:bodyPr/>
                    <a:lstStyle/>
                    <a:p>
                      <a:r>
                        <a:rPr lang="en-US" sz="1100" b="1" dirty="0" smtClean="0">
                          <a:latin typeface="Segoe UI" pitchFamily="34" charset="0"/>
                          <a:ea typeface="Segoe UI" pitchFamily="34" charset="0"/>
                          <a:cs typeface="Segoe UI" pitchFamily="34" charset="0"/>
                        </a:rPr>
                        <a:t>Description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gridSpan="2">
                  <a:txBody>
                    <a:bodyPr/>
                    <a:lstStyle/>
                    <a:p>
                      <a:pPr algn="ctr"/>
                      <a:r>
                        <a:rPr lang="en-US" sz="1100" b="1" dirty="0" smtClean="0">
                          <a:latin typeface="Segoe UI" pitchFamily="34" charset="0"/>
                          <a:ea typeface="Segoe UI" pitchFamily="34" charset="0"/>
                          <a:cs typeface="Segoe UI" pitchFamily="34" charset="0"/>
                        </a:rPr>
                        <a:t>Criteria Met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hMerge="1">
                  <a:txBody>
                    <a:bodyPr/>
                    <a:lstStyle/>
                    <a:p>
                      <a:endParaRPr lang="en-US" sz="1400" b="1"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r>
              <a:tr h="231648">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r>
                        <a:rPr lang="en-US" sz="1100" b="1" dirty="0" smtClean="0">
                          <a:latin typeface="Segoe UI" pitchFamily="34" charset="0"/>
                          <a:ea typeface="Segoe UI" pitchFamily="34" charset="0"/>
                          <a:cs typeface="Segoe UI" pitchFamily="34" charset="0"/>
                        </a:rPr>
                        <a:t>Entrance</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c>
                  <a:txBody>
                    <a:bodyPr/>
                    <a:lstStyle/>
                    <a:p>
                      <a:r>
                        <a:rPr lang="en-US" sz="1100" b="1" dirty="0" smtClean="0">
                          <a:latin typeface="Segoe UI" pitchFamily="34" charset="0"/>
                          <a:ea typeface="Segoe UI" pitchFamily="34" charset="0"/>
                          <a:cs typeface="Segoe UI" pitchFamily="34" charset="0"/>
                        </a:rPr>
                        <a:t>Success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5">
                        <a:lumMod val="20000"/>
                        <a:lumOff val="80000"/>
                      </a:schemeClr>
                    </a:solidFill>
                  </a:tcPr>
                </a:tc>
              </a:tr>
              <a:tr h="0">
                <a:tc>
                  <a:txBody>
                    <a:bodyPr/>
                    <a:lstStyle/>
                    <a:p>
                      <a:pPr algn="ctr"/>
                      <a:r>
                        <a:rPr lang="en-US" sz="105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05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050" b="0" dirty="0" smtClean="0">
                          <a:latin typeface="Segoe UI" pitchFamily="34" charset="0"/>
                          <a:ea typeface="Segoe UI" pitchFamily="34" charset="0"/>
                          <a:cs typeface="Segoe UI" pitchFamily="34" charset="0"/>
                        </a:rPr>
                        <a:t>Present Board</a:t>
                      </a:r>
                      <a:r>
                        <a:rPr lang="en-US" sz="1050" b="0" baseline="0" dirty="0" smtClean="0">
                          <a:latin typeface="Segoe UI" pitchFamily="34" charset="0"/>
                          <a:ea typeface="Segoe UI" pitchFamily="34" charset="0"/>
                          <a:cs typeface="Segoe UI" pitchFamily="34" charset="0"/>
                        </a:rPr>
                        <a:t> Members, purpose and scope, success criteria, project background and assumptions</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365760">
                <a:tc>
                  <a:txBody>
                    <a:bodyPr/>
                    <a:lstStyle/>
                    <a:p>
                      <a:pPr algn="ctr"/>
                      <a:r>
                        <a:rPr lang="en-US" sz="105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105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1050" b="0" dirty="0" smtClean="0">
                          <a:latin typeface="Segoe UI" pitchFamily="34" charset="0"/>
                          <a:ea typeface="Segoe UI" pitchFamily="34" charset="0"/>
                          <a:cs typeface="Segoe UI" pitchFamily="34" charset="0"/>
                        </a:rPr>
                        <a:t>Present</a:t>
                      </a:r>
                      <a:r>
                        <a:rPr lang="en-US" sz="1050" b="0" baseline="0" dirty="0" smtClean="0">
                          <a:latin typeface="Segoe UI" pitchFamily="34" charset="0"/>
                          <a:ea typeface="Segoe UI" pitchFamily="34" charset="0"/>
                          <a:cs typeface="Segoe UI" pitchFamily="34" charset="0"/>
                        </a:rPr>
                        <a:t> project team, technology readiness assessment, document tree, project management process, facilities, schedule and WBS</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50" b="0" kern="1200" dirty="0" smtClean="0">
                          <a:solidFill>
                            <a:schemeClr val="tx1"/>
                          </a:solidFill>
                          <a:latin typeface="+mn-lt"/>
                          <a:ea typeface="Segoe UI" pitchFamily="34" charset="0"/>
                          <a:cs typeface="Segoe UI" pitchFamily="34" charset="0"/>
                        </a:rPr>
                        <a:t>4,</a:t>
                      </a:r>
                      <a:r>
                        <a:rPr lang="en-US" sz="1050" b="0" kern="1200" baseline="0" dirty="0" smtClean="0">
                          <a:solidFill>
                            <a:schemeClr val="tx1"/>
                          </a:solidFill>
                          <a:latin typeface="+mn-lt"/>
                          <a:ea typeface="Segoe UI" pitchFamily="34" charset="0"/>
                          <a:cs typeface="Segoe UI" pitchFamily="34" charset="0"/>
                        </a:rPr>
                        <a:t> </a:t>
                      </a:r>
                      <a:r>
                        <a:rPr lang="en-US" sz="1050" b="0" kern="1200" dirty="0" smtClean="0">
                          <a:solidFill>
                            <a:schemeClr val="tx1"/>
                          </a:solidFill>
                          <a:latin typeface="+mn-lt"/>
                          <a:ea typeface="Segoe UI" pitchFamily="34" charset="0"/>
                          <a:cs typeface="Segoe UI" pitchFamily="34" charset="0"/>
                        </a:rPr>
                        <a:t>5b, 6g, 6l, 6m, 6u</a:t>
                      </a:r>
                      <a:endParaRPr lang="en-US" sz="1050" b="0" kern="1200" dirty="0">
                        <a:solidFill>
                          <a:schemeClr val="tx1"/>
                        </a:solidFill>
                        <a:latin typeface="+mn-lt"/>
                        <a:ea typeface="Segoe UI" pitchFamily="34" charset="0"/>
                        <a:cs typeface="Segoe UI" pitchFamily="34" charset="0"/>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050" b="0" dirty="0" smtClean="0">
                          <a:solidFill>
                            <a:schemeClr val="tx1"/>
                          </a:solidFill>
                          <a:latin typeface="+mn-lt"/>
                          <a:ea typeface="Segoe UI" pitchFamily="34" charset="0"/>
                          <a:cs typeface="Segoe UI" pitchFamily="34" charset="0"/>
                        </a:rPr>
                        <a:t>9</a:t>
                      </a:r>
                      <a:endParaRPr lang="en-US" sz="1050" b="0" kern="1200" dirty="0">
                        <a:solidFill>
                          <a:schemeClr val="tx1"/>
                        </a:solidFill>
                        <a:latin typeface="+mn-lt"/>
                        <a:ea typeface="Segoe UI" pitchFamily="34" charset="0"/>
                        <a:cs typeface="Segoe UI" pitchFamily="34" charset="0"/>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365760">
                <a:tc>
                  <a:txBody>
                    <a:bodyPr/>
                    <a:lstStyle/>
                    <a:p>
                      <a:pPr algn="ctr"/>
                      <a:r>
                        <a:rPr lang="en-US" sz="1050" b="0" dirty="0" smtClean="0">
                          <a:latin typeface="Segoe UI" pitchFamily="34" charset="0"/>
                          <a:ea typeface="Segoe UI" pitchFamily="34" charset="0"/>
                          <a:cs typeface="Segoe UI" pitchFamily="34" charset="0"/>
                        </a:rPr>
                        <a:t>3</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Provide</a:t>
                      </a:r>
                      <a:r>
                        <a:rPr lang="en-US" sz="1050" b="0" strike="sngStrike" baseline="0" dirty="0" smtClean="0">
                          <a:solidFill>
                            <a:srgbClr val="FF0000"/>
                          </a:solidFill>
                          <a:latin typeface="Segoe UI" pitchFamily="34" charset="0"/>
                          <a:ea typeface="Segoe UI" pitchFamily="34" charset="0"/>
                          <a:cs typeface="Segoe UI" pitchFamily="34" charset="0"/>
                        </a:rPr>
                        <a:t>,</a:t>
                      </a:r>
                      <a:r>
                        <a:rPr lang="en-US" sz="1050" b="0" baseline="0" dirty="0" smtClean="0">
                          <a:latin typeface="Segoe UI" pitchFamily="34" charset="0"/>
                          <a:ea typeface="Segoe UI" pitchFamily="34" charset="0"/>
                          <a:cs typeface="Segoe UI" pitchFamily="34" charset="0"/>
                        </a:rPr>
                        <a:t> high level block diagram, notional architecture, and software development approach</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mn-lt"/>
                          <a:ea typeface="Segoe UI" pitchFamily="34" charset="0"/>
                          <a:cs typeface="Segoe UI" pitchFamily="34" charset="0"/>
                        </a:rPr>
                        <a:t>6b, 6t, 6v</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solidFill>
                            <a:schemeClr val="tx1"/>
                          </a:solidFill>
                          <a:latin typeface="+mn-lt"/>
                          <a:ea typeface="Segoe UI" pitchFamily="34" charset="0"/>
                          <a:cs typeface="Segoe UI" pitchFamily="34" charset="0"/>
                        </a:rPr>
                        <a:t>4, 9</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38328">
                <a:tc>
                  <a:txBody>
                    <a:bodyPr/>
                    <a:lstStyle/>
                    <a:p>
                      <a:pPr algn="ctr"/>
                      <a:r>
                        <a:rPr lang="en-US" sz="105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Operations</a:t>
                      </a:r>
                      <a:r>
                        <a:rPr lang="en-US" sz="1050" b="0" baseline="0" dirty="0" smtClean="0">
                          <a:latin typeface="Segoe UI" pitchFamily="34" charset="0"/>
                          <a:ea typeface="Segoe UI" pitchFamily="34" charset="0"/>
                          <a:cs typeface="Segoe UI" pitchFamily="34" charset="0"/>
                        </a:rPr>
                        <a:t> Concept</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Describe</a:t>
                      </a:r>
                      <a:r>
                        <a:rPr lang="en-US" sz="1050" b="0" baseline="0" dirty="0" smtClean="0">
                          <a:latin typeface="Segoe UI" pitchFamily="34" charset="0"/>
                          <a:ea typeface="Segoe UI" pitchFamily="34" charset="0"/>
                          <a:cs typeface="Segoe UI" pitchFamily="34" charset="0"/>
                        </a:rPr>
                        <a:t> AS2 operations concept</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mn-lt"/>
                          <a:ea typeface="Segoe UI" pitchFamily="34" charset="0"/>
                          <a:cs typeface="Segoe UI" pitchFamily="34" charset="0"/>
                        </a:rPr>
                        <a:t>6b, 6t, 6v</a:t>
                      </a:r>
                      <a:endParaRPr lang="en-US" sz="1050" b="0" dirty="0">
                        <a:latin typeface="+mn-lt"/>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solidFill>
                            <a:schemeClr val="tx1"/>
                          </a:solidFill>
                          <a:latin typeface="+mn-lt"/>
                          <a:ea typeface="Segoe UI" pitchFamily="34" charset="0"/>
                          <a:cs typeface="Segoe UI" pitchFamily="34" charset="0"/>
                        </a:rPr>
                        <a:t>9</a:t>
                      </a:r>
                      <a:endParaRPr lang="en-US" sz="1050" b="0" dirty="0">
                        <a:solidFill>
                          <a:schemeClr val="tx1"/>
                        </a:solidFill>
                        <a:latin typeface="+mn-lt"/>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65760">
                <a:tc>
                  <a:txBody>
                    <a:bodyPr/>
                    <a:lstStyle/>
                    <a:p>
                      <a:pPr algn="ctr"/>
                      <a:r>
                        <a:rPr lang="en-US" sz="1050" b="0" dirty="0" smtClean="0">
                          <a:latin typeface="Segoe UI" pitchFamily="34" charset="0"/>
                          <a:ea typeface="Segoe UI" pitchFamily="34" charset="0"/>
                          <a:cs typeface="Segoe UI" pitchFamily="34" charset="0"/>
                        </a:rPr>
                        <a:t>5</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Present</a:t>
                      </a:r>
                      <a:r>
                        <a:rPr lang="en-US" sz="1050" b="0" baseline="0" dirty="0" smtClean="0">
                          <a:latin typeface="Segoe UI" pitchFamily="34" charset="0"/>
                          <a:ea typeface="Segoe UI" pitchFamily="34" charset="0"/>
                          <a:cs typeface="Segoe UI" pitchFamily="34" charset="0"/>
                        </a:rPr>
                        <a:t> requirements management process and summary of requirements contained in the AS2 SRD</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050" b="0" kern="1200" dirty="0" smtClean="0">
                          <a:solidFill>
                            <a:schemeClr val="tx1"/>
                          </a:solidFill>
                          <a:latin typeface="+mn-lt"/>
                          <a:ea typeface="Segoe UI" pitchFamily="34" charset="0"/>
                          <a:cs typeface="Segoe UI" pitchFamily="34" charset="0"/>
                        </a:rPr>
                        <a:t>5a, 6c, 6j</a:t>
                      </a:r>
                      <a:endParaRPr lang="en-US" sz="1050" b="0" kern="1200" dirty="0">
                        <a:solidFill>
                          <a:schemeClr val="tx1"/>
                        </a:solidFill>
                        <a:latin typeface="+mn-lt"/>
                        <a:ea typeface="Segoe UI" pitchFamily="34" charset="0"/>
                        <a:cs typeface="Segoe UI" pitchFamily="34" charset="0"/>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algn="l" defTabSz="914400" rtl="0" eaLnBrk="1" latinLnBrk="0" hangingPunct="1"/>
                      <a:r>
                        <a:rPr lang="en-US" sz="1050" b="0" kern="1200" dirty="0" smtClean="0">
                          <a:solidFill>
                            <a:schemeClr val="tx1"/>
                          </a:solidFill>
                          <a:latin typeface="+mn-lt"/>
                          <a:ea typeface="Segoe UI" pitchFamily="34" charset="0"/>
                          <a:cs typeface="Segoe UI" pitchFamily="34" charset="0"/>
                        </a:rPr>
                        <a:t>1, 2, 3, 4, 8, 9</a:t>
                      </a:r>
                      <a:endParaRPr lang="en-US" sz="1050" b="0" kern="1200" dirty="0">
                        <a:solidFill>
                          <a:schemeClr val="tx1"/>
                        </a:solidFill>
                        <a:latin typeface="+mn-lt"/>
                        <a:ea typeface="Segoe UI" pitchFamily="34" charset="0"/>
                        <a:cs typeface="Segoe UI" pitchFamily="34" charset="0"/>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38328">
                <a:tc>
                  <a:txBody>
                    <a:bodyPr/>
                    <a:lstStyle/>
                    <a:p>
                      <a:pPr algn="ctr"/>
                      <a:r>
                        <a:rPr lang="en-US" sz="1050" b="0" dirty="0" smtClean="0">
                          <a:latin typeface="Segoe UI" pitchFamily="34" charset="0"/>
                          <a:ea typeface="Segoe UI" pitchFamily="34" charset="0"/>
                          <a:cs typeface="Segoe UI" pitchFamily="34" charset="0"/>
                        </a:rPr>
                        <a:t>6</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solidFill>
                            <a:schemeClr val="bg2">
                              <a:lumMod val="10000"/>
                            </a:schemeClr>
                          </a:solidFill>
                          <a:latin typeface="Segoe UI" pitchFamily="34" charset="0"/>
                          <a:ea typeface="Segoe UI" pitchFamily="34" charset="0"/>
                          <a:cs typeface="Segoe UI" pitchFamily="34" charset="0"/>
                        </a:rPr>
                        <a:t>Describe verification and validation methods and present a sample of the 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6c, 6h </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5, 9</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402336">
                <a:tc>
                  <a:txBody>
                    <a:bodyPr/>
                    <a:lstStyle/>
                    <a:p>
                      <a:pPr algn="ctr"/>
                      <a:r>
                        <a:rPr lang="en-US" sz="1050" b="0" dirty="0" smtClean="0">
                          <a:latin typeface="Segoe UI" pitchFamily="34" charset="0"/>
                          <a:ea typeface="Segoe UI" pitchFamily="34" charset="0"/>
                          <a:cs typeface="Segoe UI" pitchFamily="34" charset="0"/>
                        </a:rPr>
                        <a:t>7</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Segoe UI" pitchFamily="34" charset="0"/>
                          <a:ea typeface="Segoe UI" pitchFamily="34" charset="0"/>
                          <a:cs typeface="Segoe UI" pitchFamily="34" charset="0"/>
                        </a:rPr>
                        <a:t>Describe</a:t>
                      </a:r>
                      <a:r>
                        <a:rPr lang="en-US" sz="1050" b="0" baseline="0" dirty="0" smtClean="0">
                          <a:latin typeface="Segoe UI" pitchFamily="34" charset="0"/>
                          <a:ea typeface="Segoe UI" pitchFamily="34" charset="0"/>
                          <a:cs typeface="Segoe UI" pitchFamily="34" charset="0"/>
                        </a:rPr>
                        <a:t> anticipated performance based on initial analyses, e.g., RF performance, RF compatibility, structural variability </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solidFill>
                            <a:schemeClr val="tx1"/>
                          </a:solidFill>
                          <a:latin typeface="+mn-lt"/>
                          <a:ea typeface="Segoe UI" pitchFamily="34" charset="0"/>
                          <a:cs typeface="Segoe UI" pitchFamily="34" charset="0"/>
                        </a:rPr>
                        <a:t>6k</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50" b="0" dirty="0" smtClean="0">
                          <a:latin typeface="+mn-lt"/>
                          <a:ea typeface="Segoe UI" pitchFamily="34" charset="0"/>
                          <a:cs typeface="Segoe UI" pitchFamily="34" charset="0"/>
                        </a:rPr>
                        <a:t>1, 9</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65760">
                <a:tc>
                  <a:txBody>
                    <a:bodyPr/>
                    <a:lstStyle/>
                    <a:p>
                      <a:pPr algn="ctr"/>
                      <a:r>
                        <a:rPr lang="en-US" sz="1050" b="0" dirty="0" smtClean="0">
                          <a:latin typeface="Segoe UI" pitchFamily="34" charset="0"/>
                          <a:ea typeface="Segoe UI" pitchFamily="34" charset="0"/>
                          <a:cs typeface="Segoe UI" pitchFamily="34" charset="0"/>
                        </a:rPr>
                        <a:t>8</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RMA Analysis</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Describe results of initial RMA</a:t>
                      </a:r>
                      <a:r>
                        <a:rPr lang="en-US" sz="1050" b="0" baseline="0" dirty="0" smtClean="0">
                          <a:latin typeface="Segoe UI" pitchFamily="34" charset="0"/>
                          <a:ea typeface="Segoe UI" pitchFamily="34" charset="0"/>
                          <a:cs typeface="Segoe UI" pitchFamily="34" charset="0"/>
                        </a:rPr>
                        <a:t> analysis</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solidFill>
                            <a:schemeClr val="tx1"/>
                          </a:solidFill>
                          <a:latin typeface="+mn-lt"/>
                          <a:ea typeface="Segoe UI" pitchFamily="34" charset="0"/>
                          <a:cs typeface="Segoe UI" pitchFamily="34" charset="0"/>
                        </a:rPr>
                        <a:t>6k</a:t>
                      </a:r>
                      <a:endParaRPr lang="en-US" sz="1050" b="0" dirty="0">
                        <a:latin typeface="+mn-lt"/>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mn-lt"/>
                          <a:ea typeface="Segoe UI" pitchFamily="34" charset="0"/>
                          <a:cs typeface="Segoe UI" pitchFamily="34" charset="0"/>
                        </a:rPr>
                        <a:t>1, 9</a:t>
                      </a:r>
                      <a:endParaRPr lang="en-US" sz="1050" b="0" dirty="0">
                        <a:latin typeface="+mn-lt"/>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38328">
                <a:tc>
                  <a:txBody>
                    <a:bodyPr/>
                    <a:lstStyle/>
                    <a:p>
                      <a:pPr algn="ctr"/>
                      <a:r>
                        <a:rPr lang="en-US" sz="1050" b="0" dirty="0" smtClean="0">
                          <a:latin typeface="Segoe UI" pitchFamily="34" charset="0"/>
                          <a:ea typeface="Segoe UI" pitchFamily="34" charset="0"/>
                          <a:cs typeface="Segoe UI" pitchFamily="34" charset="0"/>
                        </a:rPr>
                        <a:t>9</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Describe logistics, </a:t>
                      </a:r>
                      <a:r>
                        <a:rPr lang="en-US" sz="1050" b="0" baseline="0" dirty="0" smtClean="0">
                          <a:latin typeface="Segoe UI" pitchFamily="34" charset="0"/>
                          <a:ea typeface="Segoe UI" pitchFamily="34" charset="0"/>
                          <a:cs typeface="Segoe UI" pitchFamily="34" charset="0"/>
                        </a:rPr>
                        <a:t>sparing and CM plans</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6f,</a:t>
                      </a:r>
                      <a:r>
                        <a:rPr lang="en-US" sz="1050" baseline="0" dirty="0" smtClean="0">
                          <a:latin typeface="+mn-lt"/>
                        </a:rPr>
                        <a:t> 6p</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7, 9</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402336">
                <a:tc>
                  <a:txBody>
                    <a:bodyPr/>
                    <a:lstStyle/>
                    <a:p>
                      <a:pPr algn="ctr"/>
                      <a:r>
                        <a:rPr lang="en-US" sz="1050" b="0" dirty="0" smtClean="0">
                          <a:latin typeface="Segoe UI" pitchFamily="34" charset="0"/>
                          <a:ea typeface="Segoe UI" pitchFamily="34" charset="0"/>
                          <a:cs typeface="Segoe UI" pitchFamily="34" charset="0"/>
                        </a:rPr>
                        <a:t>10</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Describe</a:t>
                      </a:r>
                      <a:r>
                        <a:rPr lang="en-US" sz="1050" b="0" baseline="0" dirty="0" smtClean="0">
                          <a:latin typeface="Segoe UI" pitchFamily="34" charset="0"/>
                          <a:ea typeface="Segoe UI" pitchFamily="34" charset="0"/>
                          <a:cs typeface="Segoe UI" pitchFamily="34" charset="0"/>
                        </a:rPr>
                        <a:t> results of initial hazard analysis and EHS management plan</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aseline="0" dirty="0" smtClean="0">
                          <a:latin typeface="+mn-lt"/>
                        </a:rPr>
                        <a:t>6i, </a:t>
                      </a:r>
                      <a:r>
                        <a:rPr lang="en-US" sz="1050" dirty="0" smtClean="0">
                          <a:latin typeface="+mn-lt"/>
                        </a:rPr>
                        <a:t>6s</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7, 9</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38328">
                <a:tc>
                  <a:txBody>
                    <a:bodyPr/>
                    <a:lstStyle/>
                    <a:p>
                      <a:pPr algn="ctr"/>
                      <a:r>
                        <a:rPr lang="en-US" sz="1050" b="0" dirty="0" smtClean="0">
                          <a:latin typeface="Segoe UI" pitchFamily="34" charset="0"/>
                          <a:ea typeface="Segoe UI" pitchFamily="34" charset="0"/>
                          <a:cs typeface="Segoe UI" pitchFamily="34" charset="0"/>
                        </a:rPr>
                        <a:t>11</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Risk</a:t>
                      </a:r>
                      <a:r>
                        <a:rPr lang="en-US" sz="1050" b="0" baseline="0" dirty="0" smtClean="0">
                          <a:latin typeface="Segoe UI" pitchFamily="34" charset="0"/>
                          <a:ea typeface="Segoe UI" pitchFamily="34" charset="0"/>
                          <a:cs typeface="Segoe UI" pitchFamily="34" charset="0"/>
                        </a:rPr>
                        <a:t> Management</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Present risk management plan</a:t>
                      </a:r>
                      <a:r>
                        <a:rPr lang="en-US" sz="1050" b="0" baseline="0" dirty="0" smtClean="0">
                          <a:latin typeface="Segoe UI" pitchFamily="34" charset="0"/>
                          <a:ea typeface="Segoe UI" pitchFamily="34" charset="0"/>
                          <a:cs typeface="Segoe UI" pitchFamily="34" charset="0"/>
                        </a:rPr>
                        <a:t> and status of risks identified</a:t>
                      </a:r>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6d, 6e</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dirty="0" smtClean="0">
                          <a:latin typeface="+mn-lt"/>
                        </a:rPr>
                        <a:t>6,</a:t>
                      </a:r>
                      <a:r>
                        <a:rPr lang="en-US" sz="1050" baseline="0" dirty="0" smtClean="0">
                          <a:latin typeface="+mn-lt"/>
                        </a:rPr>
                        <a:t> 9</a:t>
                      </a:r>
                      <a:endParaRPr lang="en-US" sz="1050" dirty="0">
                        <a:latin typeface="+mn-lt"/>
                      </a:endParaRPr>
                    </a:p>
                  </a:txBody>
                  <a:tcP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338328">
                <a:tc>
                  <a:txBody>
                    <a:bodyPr/>
                    <a:lstStyle/>
                    <a:p>
                      <a:pPr algn="ctr"/>
                      <a:r>
                        <a:rPr lang="en-US" sz="1050" b="0" dirty="0" smtClean="0">
                          <a:latin typeface="Segoe UI" pitchFamily="34" charset="0"/>
                          <a:ea typeface="Segoe UI" pitchFamily="34" charset="0"/>
                          <a:cs typeface="Segoe UI" pitchFamily="34" charset="0"/>
                        </a:rPr>
                        <a:t>12</a:t>
                      </a:r>
                      <a:endParaRPr lang="en-US" sz="105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105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endParaRPr lang="en-US" sz="105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endParaRPr lang="en-US" sz="1050" b="0" dirty="0" smtClean="0">
                        <a:latin typeface="+mn-lt"/>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endParaRPr lang="en-US" sz="1050" b="0" dirty="0" smtClean="0">
                        <a:latin typeface="+mn-lt"/>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9694554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457200" y="1188720"/>
            <a:ext cx="8327786" cy="4983163"/>
          </a:xfrm>
        </p:spPr>
        <p:txBody>
          <a:bodyPr/>
          <a:lstStyle/>
          <a:p>
            <a:r>
              <a:rPr lang="en-US" b="1" dirty="0"/>
              <a:t>The timeline below provides the current and planned ASF mission set based on the SCMM:</a:t>
            </a:r>
          </a:p>
          <a:p>
            <a:pPr lvl="1"/>
            <a:r>
              <a:rPr lang="en-US" dirty="0"/>
              <a:t>Past missions Included: ERS-1, </a:t>
            </a:r>
            <a:r>
              <a:rPr lang="en-US" dirty="0" smtClean="0"/>
              <a:t>JERS-1</a:t>
            </a:r>
            <a:r>
              <a:rPr lang="en-US" dirty="0"/>
              <a:t>, CHAMP, ERS-2, FAST, RADARSAT, </a:t>
            </a:r>
            <a:r>
              <a:rPr lang="en-US" dirty="0" smtClean="0"/>
              <a:t>TRACE, and SAC-D</a:t>
            </a:r>
            <a:endParaRPr lang="en-US" dirty="0"/>
          </a:p>
        </p:txBody>
      </p:sp>
      <p:sp>
        <p:nvSpPr>
          <p:cNvPr id="2" name="Title 1"/>
          <p:cNvSpPr>
            <a:spLocks noGrp="1"/>
          </p:cNvSpPr>
          <p:nvPr>
            <p:ph type="title"/>
          </p:nvPr>
        </p:nvSpPr>
        <p:spPr/>
        <p:txBody>
          <a:bodyPr/>
          <a:lstStyle/>
          <a:p>
            <a:r>
              <a:rPr lang="en-US" dirty="0"/>
              <a:t>ASF Site Overview (3/3) </a:t>
            </a:r>
          </a:p>
        </p:txBody>
      </p:sp>
      <p:grpSp>
        <p:nvGrpSpPr>
          <p:cNvPr id="18" name="Group 17"/>
          <p:cNvGrpSpPr/>
          <p:nvPr/>
        </p:nvGrpSpPr>
        <p:grpSpPr>
          <a:xfrm>
            <a:off x="105507" y="2072864"/>
            <a:ext cx="8932987" cy="4645080"/>
            <a:chOff x="105507" y="2072864"/>
            <a:chExt cx="8932987" cy="4645080"/>
          </a:xfrm>
        </p:grpSpPr>
        <p:sp>
          <p:nvSpPr>
            <p:cNvPr id="13" name="Rectangle 12"/>
            <p:cNvSpPr/>
            <p:nvPr/>
          </p:nvSpPr>
          <p:spPr>
            <a:xfrm>
              <a:off x="105507" y="3218309"/>
              <a:ext cx="8805672" cy="9006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05507" y="5062380"/>
              <a:ext cx="8805672" cy="900669"/>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rotWithShape="1">
            <a:blip r:embed="rId2">
              <a:clrChange>
                <a:clrFrom>
                  <a:srgbClr val="FFFFFF"/>
                </a:clrFrom>
                <a:clrTo>
                  <a:srgbClr val="FFFFFF">
                    <a:alpha val="0"/>
                  </a:srgbClr>
                </a:clrTo>
              </a:clrChange>
            </a:blip>
            <a:srcRect l="1321" t="3160"/>
            <a:stretch/>
          </p:blipFill>
          <p:spPr>
            <a:xfrm>
              <a:off x="105509" y="2253498"/>
              <a:ext cx="8932985" cy="4464446"/>
            </a:xfrm>
            <a:prstGeom prst="rect">
              <a:avLst/>
            </a:prstGeom>
          </p:spPr>
        </p:pic>
        <p:sp>
          <p:nvSpPr>
            <p:cNvPr id="5" name="Rounded Rectangle 4"/>
            <p:cNvSpPr/>
            <p:nvPr/>
          </p:nvSpPr>
          <p:spPr>
            <a:xfrm>
              <a:off x="1108032"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2016</a:t>
              </a:r>
              <a:endParaRPr lang="en-US" sz="1100" b="1" dirty="0">
                <a:solidFill>
                  <a:schemeClr val="tx1"/>
                </a:solidFill>
              </a:endParaRPr>
            </a:p>
          </p:txBody>
        </p:sp>
        <p:sp>
          <p:nvSpPr>
            <p:cNvPr id="6" name="Rounded Rectangle 5"/>
            <p:cNvSpPr/>
            <p:nvPr/>
          </p:nvSpPr>
          <p:spPr>
            <a:xfrm>
              <a:off x="6694257"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2021</a:t>
              </a:r>
              <a:endParaRPr lang="en-US" sz="1100" b="1" dirty="0">
                <a:solidFill>
                  <a:schemeClr val="tx1"/>
                </a:solidFill>
              </a:endParaRPr>
            </a:p>
          </p:txBody>
        </p:sp>
        <p:sp>
          <p:nvSpPr>
            <p:cNvPr id="7" name="Rounded Rectangle 6"/>
            <p:cNvSpPr/>
            <p:nvPr/>
          </p:nvSpPr>
          <p:spPr>
            <a:xfrm>
              <a:off x="2225277"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2017</a:t>
              </a:r>
              <a:endParaRPr lang="en-US" sz="1100" b="1" dirty="0">
                <a:solidFill>
                  <a:schemeClr val="tx1"/>
                </a:solidFill>
              </a:endParaRPr>
            </a:p>
          </p:txBody>
        </p:sp>
        <p:sp>
          <p:nvSpPr>
            <p:cNvPr id="8" name="Rounded Rectangle 7"/>
            <p:cNvSpPr/>
            <p:nvPr/>
          </p:nvSpPr>
          <p:spPr>
            <a:xfrm>
              <a:off x="3342522"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2018</a:t>
              </a:r>
              <a:endParaRPr lang="en-US" sz="1100" b="1" dirty="0">
                <a:solidFill>
                  <a:schemeClr val="tx1"/>
                </a:solidFill>
              </a:endParaRPr>
            </a:p>
          </p:txBody>
        </p:sp>
        <p:sp>
          <p:nvSpPr>
            <p:cNvPr id="9" name="Rounded Rectangle 8"/>
            <p:cNvSpPr/>
            <p:nvPr/>
          </p:nvSpPr>
          <p:spPr>
            <a:xfrm>
              <a:off x="4459767"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2019</a:t>
              </a:r>
              <a:endParaRPr lang="en-US" sz="1100" b="1" dirty="0">
                <a:solidFill>
                  <a:schemeClr val="tx1"/>
                </a:solidFill>
              </a:endParaRPr>
            </a:p>
          </p:txBody>
        </p:sp>
        <p:sp>
          <p:nvSpPr>
            <p:cNvPr id="10" name="Rounded Rectangle 9"/>
            <p:cNvSpPr/>
            <p:nvPr/>
          </p:nvSpPr>
          <p:spPr>
            <a:xfrm>
              <a:off x="5577012"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2020</a:t>
              </a:r>
              <a:endParaRPr lang="en-US" sz="1100" b="1" dirty="0">
                <a:solidFill>
                  <a:schemeClr val="tx1"/>
                </a:solidFill>
              </a:endParaRPr>
            </a:p>
          </p:txBody>
        </p:sp>
        <p:sp>
          <p:nvSpPr>
            <p:cNvPr id="11" name="Rounded Rectangle 10"/>
            <p:cNvSpPr/>
            <p:nvPr/>
          </p:nvSpPr>
          <p:spPr>
            <a:xfrm>
              <a:off x="7811503" y="2072864"/>
              <a:ext cx="1078992" cy="164592"/>
            </a:xfrm>
            <a:prstGeom prst="roundRect">
              <a:avLst/>
            </a:prstGeom>
            <a:solidFill>
              <a:schemeClr val="bg2"/>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rPr>
                <a:t>FY 2022</a:t>
              </a:r>
              <a:endParaRPr lang="en-US" sz="1100" b="1" dirty="0">
                <a:solidFill>
                  <a:schemeClr val="tx1"/>
                </a:solidFill>
              </a:endParaRPr>
            </a:p>
          </p:txBody>
        </p:sp>
      </p:grpSp>
    </p:spTree>
    <p:extLst>
      <p:ext uri="{BB962C8B-B14F-4D97-AF65-F5344CB8AC3E}">
        <p14:creationId xmlns:p14="http://schemas.microsoft.com/office/powerpoint/2010/main" val="71263624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The Review Chair agreed that the Entrance Criteria defined in NPR 7123.1B was met going into the SRR. As </a:t>
            </a:r>
            <a:r>
              <a:rPr lang="en-US" b="1" dirty="0"/>
              <a:t>demonstrated today, </a:t>
            </a:r>
            <a:r>
              <a:rPr lang="en-US" b="1" dirty="0" smtClean="0"/>
              <a:t>we believe the </a:t>
            </a:r>
            <a:r>
              <a:rPr lang="en-US" b="1" dirty="0"/>
              <a:t>AS2 Replacement Project </a:t>
            </a:r>
            <a:r>
              <a:rPr lang="en-US" b="1" dirty="0" smtClean="0"/>
              <a:t>has </a:t>
            </a:r>
            <a:r>
              <a:rPr lang="en-US" b="1" dirty="0"/>
              <a:t>met the success criteria defined in </a:t>
            </a:r>
            <a:r>
              <a:rPr lang="en-US" b="1" dirty="0" smtClean="0"/>
              <a:t>NPR 7123.1B:</a:t>
            </a:r>
          </a:p>
          <a:p>
            <a:endParaRPr lang="en-US" b="1"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457200" lvl="1" indent="0">
              <a:buNone/>
            </a:pPr>
            <a:endParaRPr lang="en-US" dirty="0" smtClean="0"/>
          </a:p>
          <a:p>
            <a:endParaRPr lang="en-US" dirty="0" smtClean="0"/>
          </a:p>
          <a:p>
            <a:pPr marL="0" indent="0">
              <a:buNone/>
            </a:pPr>
            <a:endParaRPr lang="en-US" dirty="0" smtClean="0"/>
          </a:p>
          <a:p>
            <a:endParaRPr lang="en-US" dirty="0"/>
          </a:p>
        </p:txBody>
      </p:sp>
      <p:sp>
        <p:nvSpPr>
          <p:cNvPr id="2" name="Title 1"/>
          <p:cNvSpPr>
            <a:spLocks noGrp="1"/>
          </p:cNvSpPr>
          <p:nvPr>
            <p:ph type="title"/>
          </p:nvPr>
        </p:nvSpPr>
        <p:spPr/>
        <p:txBody>
          <a:bodyPr/>
          <a:lstStyle/>
          <a:p>
            <a:r>
              <a:rPr lang="en-US" dirty="0"/>
              <a:t>SRR Success </a:t>
            </a:r>
            <a:r>
              <a:rPr lang="en-US" dirty="0" smtClean="0"/>
              <a:t>Criteria</a:t>
            </a:r>
            <a:endParaRPr lang="en-US" dirty="0"/>
          </a:p>
        </p:txBody>
      </p:sp>
      <p:graphicFrame>
        <p:nvGraphicFramePr>
          <p:cNvPr id="3" name="Table 2"/>
          <p:cNvGraphicFramePr>
            <a:graphicFrameLocks noGrp="1"/>
          </p:cNvGraphicFramePr>
          <p:nvPr>
            <p:extLst/>
          </p:nvPr>
        </p:nvGraphicFramePr>
        <p:xfrm>
          <a:off x="173736" y="2030047"/>
          <a:ext cx="8808498" cy="4043093"/>
        </p:xfrm>
        <a:graphic>
          <a:graphicData uri="http://schemas.openxmlformats.org/drawingml/2006/table">
            <a:tbl>
              <a:tblPr firstRow="1" bandRow="1">
                <a:tableStyleId>{3B4B98B0-60AC-42C2-AFA5-B58CD77FA1E5}</a:tableStyleId>
              </a:tblPr>
              <a:tblGrid>
                <a:gridCol w="208280"/>
                <a:gridCol w="7527544"/>
                <a:gridCol w="1072674"/>
              </a:tblGrid>
              <a:tr h="267383">
                <a:tc>
                  <a:txBody>
                    <a:bodyPr/>
                    <a:lstStyle/>
                    <a:p>
                      <a:pPr algn="ctr"/>
                      <a:r>
                        <a:rPr lang="en-US" sz="1200" dirty="0" smtClean="0"/>
                        <a:t>#</a:t>
                      </a:r>
                      <a:endParaRPr lang="en-US" sz="1200" dirty="0"/>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sz="1200" dirty="0" smtClean="0"/>
                        <a:t>Success Criteria</a:t>
                      </a:r>
                      <a:endParaRPr lang="en-US" sz="12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sz="1200" dirty="0" smtClean="0"/>
                        <a:t>Evidence</a:t>
                      </a:r>
                      <a:endParaRPr lang="en-US" sz="12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65760">
                <a:tc>
                  <a:txBody>
                    <a:bodyPr/>
                    <a:lstStyle/>
                    <a:p>
                      <a:pPr marL="0" algn="ctr" defTabSz="914400" rtl="0" eaLnBrk="1" latinLnBrk="0" hangingPunct="1"/>
                      <a:r>
                        <a:rPr lang="en-US" sz="1200" kern="1200" dirty="0" smtClean="0">
                          <a:solidFill>
                            <a:schemeClr val="tx1"/>
                          </a:solidFill>
                          <a:latin typeface="+mn-lt"/>
                          <a:ea typeface="+mn-ea"/>
                          <a:cs typeface="+mn-cs"/>
                        </a:rPr>
                        <a:t>1</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functional and performance requirements defined for the system are responsive to the parent requirements and represent achievable capabilities.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2000" kern="1200" baseline="0" dirty="0" smtClean="0">
                        <a:solidFill>
                          <a:srgbClr val="009999"/>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415973">
                <a:tc>
                  <a:txBody>
                    <a:bodyPr/>
                    <a:lstStyle/>
                    <a:p>
                      <a:pPr marL="0" algn="ctr" defTabSz="914400" rtl="0" eaLnBrk="1" latinLnBrk="0" hangingPunct="1"/>
                      <a:r>
                        <a:rPr lang="en-US" sz="1200" kern="1200" dirty="0" smtClean="0">
                          <a:solidFill>
                            <a:schemeClr val="tx1"/>
                          </a:solidFill>
                          <a:latin typeface="+mn-lt"/>
                          <a:ea typeface="+mn-ea"/>
                          <a:cs typeface="+mn-cs"/>
                        </a:rPr>
                        <a:t>2</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smtClean="0">
                          <a:solidFill>
                            <a:schemeClr val="tx1"/>
                          </a:solidFill>
                          <a:latin typeface="+mn-lt"/>
                          <a:ea typeface="+mn-ea"/>
                          <a:cs typeface="+mn-cs"/>
                        </a:rPr>
                        <a:t>The maturity of the requirements definition and associated plans is sufficient to begin Phase B</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b="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457200">
                <a:tc>
                  <a:txBody>
                    <a:bodyPr/>
                    <a:lstStyle/>
                    <a:p>
                      <a:pPr marL="0" algn="ctr" defTabSz="914400" rtl="0" eaLnBrk="1" latinLnBrk="0" hangingPunct="1"/>
                      <a:r>
                        <a:rPr lang="en-US" sz="1200" kern="1200" dirty="0" smtClean="0">
                          <a:solidFill>
                            <a:schemeClr val="tx1"/>
                          </a:solidFill>
                          <a:latin typeface="+mn-lt"/>
                          <a:ea typeface="+mn-ea"/>
                          <a:cs typeface="+mn-cs"/>
                        </a:rPr>
                        <a:t>3</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The project utilizes a sound process for the allocation and control of requirements throughout all levels, and a plan has been defined to complete the requirements definition at lower levels within schedule constraints.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65760">
                <a:tc>
                  <a:txBody>
                    <a:bodyPr/>
                    <a:lstStyle/>
                    <a:p>
                      <a:pPr marL="0" algn="ctr" defTabSz="914400" rtl="0" eaLnBrk="1" latinLnBrk="0" hangingPunct="1"/>
                      <a:r>
                        <a:rPr lang="en-US" sz="1200" kern="1200" dirty="0" smtClean="0">
                          <a:solidFill>
                            <a:schemeClr val="tx1"/>
                          </a:solidFill>
                          <a:latin typeface="+mn-lt"/>
                          <a:ea typeface="+mn-ea"/>
                          <a:cs typeface="+mn-cs"/>
                        </a:rPr>
                        <a:t>4</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Interfaces with external entities and between major internal elements have been identified.</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65760">
                <a:tc>
                  <a:txBody>
                    <a:bodyPr/>
                    <a:lstStyle/>
                    <a:p>
                      <a:pPr marL="0" algn="ctr" defTabSz="914400" rtl="0" eaLnBrk="1" latinLnBrk="0" hangingPunct="1"/>
                      <a:r>
                        <a:rPr lang="en-US" sz="1200" kern="1200" dirty="0" smtClean="0">
                          <a:solidFill>
                            <a:schemeClr val="tx1"/>
                          </a:solidFill>
                          <a:latin typeface="+mn-lt"/>
                          <a:ea typeface="+mn-ea"/>
                          <a:cs typeface="+mn-cs"/>
                        </a:rPr>
                        <a:t>5</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Preliminary approaches have been determined for how requirements will be verified and validated. </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65760">
                <a:tc>
                  <a:txBody>
                    <a:bodyPr/>
                    <a:lstStyle/>
                    <a:p>
                      <a:pPr marL="0" algn="ctr" defTabSz="914400" rtl="0" eaLnBrk="1" latinLnBrk="0" hangingPunct="1"/>
                      <a:r>
                        <a:rPr lang="en-US" sz="1200" kern="1200" dirty="0" smtClean="0">
                          <a:solidFill>
                            <a:schemeClr val="tx1"/>
                          </a:solidFill>
                          <a:latin typeface="+mn-lt"/>
                          <a:ea typeface="+mn-ea"/>
                          <a:cs typeface="+mn-cs"/>
                        </a:rPr>
                        <a:t>6</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1" indent="0" algn="l" defTabSz="914400" rtl="0" eaLnBrk="1" fontAlgn="auto" latinLnBrk="0" hangingPunct="1">
                        <a:lnSpc>
                          <a:spcPct val="100000"/>
                        </a:lnSpc>
                        <a:spcBef>
                          <a:spcPts val="0"/>
                        </a:spcBef>
                        <a:spcAft>
                          <a:spcPts val="0"/>
                        </a:spcAft>
                        <a:buClrTx/>
                        <a:buSzTx/>
                        <a:buFont typeface="+mj-lt"/>
                        <a:buNone/>
                        <a:tabLst/>
                        <a:defRPr/>
                      </a:pPr>
                      <a:r>
                        <a:rPr lang="en-US" sz="1200" kern="1200" dirty="0" smtClean="0">
                          <a:solidFill>
                            <a:schemeClr val="tx1"/>
                          </a:solidFill>
                          <a:latin typeface="+mn-lt"/>
                          <a:ea typeface="+mn-ea"/>
                          <a:cs typeface="+mn-cs"/>
                        </a:rPr>
                        <a:t>Major risks have been identified and technically assessed, and viable mitigation strategies have been defined.</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1" indent="0" algn="ctr" defTabSz="914400" rtl="0" eaLnBrk="1" fontAlgn="auto" latinLnBrk="0" hangingPunct="1">
                        <a:lnSpc>
                          <a:spcPct val="100000"/>
                        </a:lnSpc>
                        <a:spcBef>
                          <a:spcPts val="0"/>
                        </a:spcBef>
                        <a:spcAft>
                          <a:spcPts val="0"/>
                        </a:spcAft>
                        <a:buClrTx/>
                        <a:buSzTx/>
                        <a:buFont typeface="+mj-lt"/>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457200">
                <a:tc>
                  <a:txBody>
                    <a:bodyPr/>
                    <a:lstStyle/>
                    <a:p>
                      <a:pPr marL="0" algn="ctr" defTabSz="914400" rtl="0" eaLnBrk="1" latinLnBrk="0" hangingPunct="1"/>
                      <a:r>
                        <a:rPr lang="en-US" sz="1200" kern="1200" dirty="0" smtClean="0">
                          <a:solidFill>
                            <a:schemeClr val="tx1"/>
                          </a:solidFill>
                          <a:latin typeface="+mn-lt"/>
                          <a:ea typeface="+mn-ea"/>
                          <a:cs typeface="+mn-cs"/>
                        </a:rPr>
                        <a:t>7</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lgn="l" defTabSz="914400" rtl="0" eaLnBrk="1" latinLnBrk="0" hangingPunct="1">
                        <a:buFont typeface="+mj-lt"/>
                        <a:buNone/>
                      </a:pPr>
                      <a:r>
                        <a:rPr lang="en-US" sz="1200" kern="1200" dirty="0" smtClean="0">
                          <a:solidFill>
                            <a:schemeClr val="tx1"/>
                          </a:solidFill>
                          <a:latin typeface="+mn-lt"/>
                          <a:ea typeface="+mn-ea"/>
                          <a:cs typeface="+mn-cs"/>
                        </a:rPr>
                        <a:t>The program/project has demonstrated compliance with applicable NASA and implementing Center requirements, standards, processes, and procedures.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lgn="ctr" defTabSz="914400" rtl="0" eaLnBrk="1" latinLnBrk="0" hangingPunct="1">
                        <a:buFont typeface="+mj-lt"/>
                        <a:buNone/>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65760">
                <a:tc>
                  <a:txBody>
                    <a:bodyPr/>
                    <a:lstStyle/>
                    <a:p>
                      <a:pPr marL="0" algn="ctr" defTabSz="914400" rtl="0" eaLnBrk="1" latinLnBrk="0" hangingPunct="1"/>
                      <a:r>
                        <a:rPr lang="en-US" sz="1200" kern="1200" dirty="0" smtClean="0">
                          <a:solidFill>
                            <a:schemeClr val="tx1"/>
                          </a:solidFill>
                          <a:latin typeface="+mn-lt"/>
                          <a:ea typeface="+mn-ea"/>
                          <a:cs typeface="+mn-cs"/>
                        </a:rPr>
                        <a:t>8</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TBD and TBR items are clearly identified with acceptable plans and schedule for their disposition.</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65760">
                <a:tc>
                  <a:txBody>
                    <a:bodyPr/>
                    <a:lstStyle/>
                    <a:p>
                      <a:pPr marL="0" algn="ctr" defTabSz="914400" rtl="0" eaLnBrk="1" latinLnBrk="0" hangingPunct="1"/>
                      <a:r>
                        <a:rPr lang="en-US" sz="1200" kern="1200" dirty="0" smtClean="0">
                          <a:solidFill>
                            <a:schemeClr val="tx1"/>
                          </a:solidFill>
                          <a:latin typeface="+mn-lt"/>
                          <a:ea typeface="+mn-ea"/>
                          <a:cs typeface="+mn-cs"/>
                        </a:rPr>
                        <a:t>9</a:t>
                      </a:r>
                      <a:endParaRPr lang="en-US" sz="12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Software components meet the exit criteria defined in NASA-HDBK-2203, NASA Software Engineering Handbook.</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kern="1200" baseline="0" dirty="0" smtClean="0">
                          <a:solidFill>
                            <a:srgbClr val="009999"/>
                          </a:solidFill>
                          <a:latin typeface="+mn-lt"/>
                          <a:ea typeface="+mn-ea"/>
                          <a:cs typeface="+mn-cs"/>
                          <a:sym typeface="Wingdings" panose="05000000000000000000" pitchFamily="2" charset="2"/>
                        </a:rPr>
                        <a:t></a:t>
                      </a:r>
                      <a:endParaRPr lang="en-US" sz="1800" kern="1200" dirty="0" smtClean="0">
                        <a:solidFill>
                          <a:schemeClr val="tx1"/>
                        </a:solidFill>
                        <a:latin typeface="+mn-lt"/>
                        <a:ea typeface="+mn-ea"/>
                        <a:cs typeface="+mn-cs"/>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bl>
          </a:graphicData>
        </a:graphic>
      </p:graphicFrame>
      <p:sp>
        <p:nvSpPr>
          <p:cNvPr id="5" name="Rounded Rectangle 4"/>
          <p:cNvSpPr/>
          <p:nvPr/>
        </p:nvSpPr>
        <p:spPr>
          <a:xfrm>
            <a:off x="577214" y="6219560"/>
            <a:ext cx="7989571" cy="478420"/>
          </a:xfrm>
          <a:prstGeom prst="roundRect">
            <a:avLst>
              <a:gd name="adj" fmla="val 740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 the SRR board members grant us authorization to proceed past SRR?</a:t>
            </a:r>
            <a:endParaRPr lang="en-US" b="1" dirty="0">
              <a:solidFill>
                <a:srgbClr val="FF0000"/>
              </a:solidFill>
            </a:endParaRPr>
          </a:p>
        </p:txBody>
      </p:sp>
    </p:spTree>
    <p:extLst>
      <p:ext uri="{BB962C8B-B14F-4D97-AF65-F5344CB8AC3E}">
        <p14:creationId xmlns:p14="http://schemas.microsoft.com/office/powerpoint/2010/main" val="59633069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Board Discussion</a:t>
            </a:r>
            <a:endParaRPr lang="en-US" dirty="0"/>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2888016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6" name="Rectangle 5"/>
          <p:cNvSpPr/>
          <p:nvPr/>
        </p:nvSpPr>
        <p:spPr>
          <a:xfrm>
            <a:off x="0" y="5750004"/>
            <a:ext cx="5510213" cy="1107996"/>
          </a:xfrm>
          <a:prstGeom prst="rect">
            <a:avLst/>
          </a:prstGeom>
          <a:noFill/>
          <a:ln>
            <a:noFill/>
          </a:ln>
        </p:spPr>
        <p:txBody>
          <a:bodyPr wrap="square" lIns="91440" tIns="45720" rIns="91440" bIns="45720">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r>
              <a:rPr lang="en-US" sz="6600" b="1" cap="all" dirty="0" err="1"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RFA</a:t>
            </a:r>
            <a:r>
              <a:rPr lang="en-US" sz="6600" b="1"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 Review</a:t>
            </a:r>
            <a:endParaRPr lang="en-US" sz="66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endParaRPr>
          </a:p>
        </p:txBody>
      </p:sp>
      <p:pic>
        <p:nvPicPr>
          <p:cNvPr id="7" name="Picture 6" descr="meatball copy.png"/>
          <p:cNvPicPr>
            <a:picLocks noChangeAspect="1"/>
          </p:cNvPicPr>
          <p:nvPr/>
        </p:nvPicPr>
        <p:blipFill>
          <a:blip r:embed="rId3"/>
          <a:srcRect/>
          <a:stretch>
            <a:fillRect/>
          </a:stretch>
        </p:blipFill>
        <p:spPr bwMode="auto">
          <a:xfrm>
            <a:off x="8169276" y="14288"/>
            <a:ext cx="974514" cy="812800"/>
          </a:xfrm>
          <a:prstGeom prst="rect">
            <a:avLst/>
          </a:prstGeom>
          <a:noFill/>
          <a:ln w="9525">
            <a:noFill/>
            <a:miter lim="800000"/>
            <a:headEnd/>
            <a:tailEnd/>
          </a:ln>
        </p:spPr>
      </p:pic>
    </p:spTree>
    <p:extLst>
      <p:ext uri="{BB962C8B-B14F-4D97-AF65-F5344CB8AC3E}">
        <p14:creationId xmlns:p14="http://schemas.microsoft.com/office/powerpoint/2010/main" val="426250625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884488"/>
            <a:ext cx="7772400" cy="1089025"/>
          </a:xfrm>
        </p:spPr>
        <p:txBody>
          <a:bodyPr/>
          <a:lstStyle/>
          <a:p>
            <a:r>
              <a:rPr lang="en-US" dirty="0" smtClean="0"/>
              <a:t>BACKUP</a:t>
            </a:r>
            <a:endParaRPr lang="en-US" dirty="0"/>
          </a:p>
        </p:txBody>
      </p:sp>
    </p:spTree>
    <p:extLst>
      <p:ext uri="{BB962C8B-B14F-4D97-AF65-F5344CB8AC3E}">
        <p14:creationId xmlns:p14="http://schemas.microsoft.com/office/powerpoint/2010/main" val="32320259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Backup: Applicable NEE SRD Requirements Figures and Tables</a:t>
            </a:r>
            <a:endParaRPr lang="en-US" dirty="0"/>
          </a:p>
        </p:txBody>
      </p:sp>
      <p:sp>
        <p:nvSpPr>
          <p:cNvPr id="3" name="Text Placeholder 2"/>
          <p:cNvSpPr>
            <a:spLocks noGrp="1"/>
          </p:cNvSpPr>
          <p:nvPr>
            <p:ph type="body" sz="quarter" idx="11"/>
          </p:nvPr>
        </p:nvSpPr>
        <p:spPr/>
        <p:txBody>
          <a:bodyPr/>
          <a:lstStyle/>
          <a:p>
            <a:r>
              <a:rPr lang="en-US" dirty="0" smtClean="0"/>
              <a:t>Not applicable</a:t>
            </a:r>
            <a:endParaRPr lang="en-US" dirty="0"/>
          </a:p>
        </p:txBody>
      </p:sp>
    </p:spTree>
    <p:extLst>
      <p:ext uri="{BB962C8B-B14F-4D97-AF65-F5344CB8AC3E}">
        <p14:creationId xmlns:p14="http://schemas.microsoft.com/office/powerpoint/2010/main" val="159506501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 SRD Tables  and Figures (1 of 4)</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r="5655"/>
          <a:stretch/>
        </p:blipFill>
        <p:spPr>
          <a:xfrm>
            <a:off x="160783" y="3438144"/>
            <a:ext cx="4088395" cy="2969583"/>
          </a:xfrm>
          <a:prstGeom prst="rect">
            <a:avLst/>
          </a:prstGeom>
          <a:ln>
            <a:solidFill>
              <a:schemeClr val="bg1">
                <a:lumMod val="50000"/>
              </a:schemeClr>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782" y="1080815"/>
            <a:ext cx="4088396" cy="1845266"/>
          </a:xfrm>
          <a:prstGeom prst="rect">
            <a:avLst/>
          </a:prstGeom>
          <a:ln>
            <a:solidFill>
              <a:schemeClr val="bg1">
                <a:lumMod val="50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2742" y="1080815"/>
            <a:ext cx="4572762" cy="3078395"/>
          </a:xfrm>
          <a:prstGeom prst="rect">
            <a:avLst/>
          </a:prstGeom>
          <a:ln>
            <a:solidFill>
              <a:schemeClr val="bg1">
                <a:lumMod val="50000"/>
              </a:schemeClr>
            </a:solidFill>
          </a:ln>
        </p:spPr>
      </p:pic>
    </p:spTree>
    <p:extLst>
      <p:ext uri="{BB962C8B-B14F-4D97-AF65-F5344CB8AC3E}">
        <p14:creationId xmlns:p14="http://schemas.microsoft.com/office/powerpoint/2010/main" val="18079480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 SRD Tables  and Figures </a:t>
            </a:r>
            <a:r>
              <a:rPr lang="en-US" dirty="0" smtClean="0"/>
              <a:t>(2 </a:t>
            </a:r>
            <a:r>
              <a:rPr lang="en-US" dirty="0"/>
              <a:t>of 4)</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957" y="1087565"/>
            <a:ext cx="4480949" cy="3338131"/>
          </a:xfrm>
          <a:prstGeom prst="rect">
            <a:avLst/>
          </a:prstGeom>
          <a:noFill/>
          <a:ln w="9525">
            <a:solidFill>
              <a:schemeClr val="bg1">
                <a:lumMod val="50000"/>
              </a:schemeClr>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4413" y="1087565"/>
            <a:ext cx="4197668" cy="1473117"/>
          </a:xfrm>
          <a:prstGeom prst="rect">
            <a:avLst/>
          </a:prstGeom>
          <a:ln>
            <a:solidFill>
              <a:schemeClr val="bg1">
                <a:lumMod val="50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4413" y="2755754"/>
            <a:ext cx="4197668" cy="3738436"/>
          </a:xfrm>
          <a:prstGeom prst="rect">
            <a:avLst/>
          </a:prstGeom>
          <a:ln>
            <a:solidFill>
              <a:schemeClr val="bg1">
                <a:lumMod val="50000"/>
              </a:schemeClr>
            </a:solidFill>
          </a:ln>
        </p:spPr>
      </p:pic>
    </p:spTree>
    <p:extLst>
      <p:ext uri="{BB962C8B-B14F-4D97-AF65-F5344CB8AC3E}">
        <p14:creationId xmlns:p14="http://schemas.microsoft.com/office/powerpoint/2010/main" val="237855658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 SRD Tables  and Figures </a:t>
            </a:r>
            <a:r>
              <a:rPr lang="en-US" dirty="0" smtClean="0"/>
              <a:t>(3 </a:t>
            </a:r>
            <a:r>
              <a:rPr lang="en-US" dirty="0"/>
              <a:t>of 4)</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973" y="1150429"/>
            <a:ext cx="4346848" cy="2129219"/>
          </a:xfrm>
          <a:prstGeom prst="rect">
            <a:avLst/>
          </a:prstGeom>
          <a:ln>
            <a:solidFill>
              <a:schemeClr val="bg1">
                <a:lumMod val="50000"/>
              </a:schemeClr>
            </a:solidFill>
          </a:ln>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8125" y="1150429"/>
            <a:ext cx="4371484" cy="2336483"/>
          </a:xfrm>
          <a:prstGeom prst="rect">
            <a:avLst/>
          </a:prstGeom>
          <a:ln>
            <a:solidFill>
              <a:schemeClr val="bg1">
                <a:lumMod val="50000"/>
              </a:schemeClr>
            </a:solidFill>
          </a:ln>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4974" y="3752469"/>
            <a:ext cx="4346848" cy="1979172"/>
          </a:xfrm>
          <a:prstGeom prst="rect">
            <a:avLst/>
          </a:prstGeom>
          <a:ln>
            <a:solidFill>
              <a:schemeClr val="bg1">
                <a:lumMod val="50000"/>
              </a:schemeClr>
            </a:solidFill>
          </a:ln>
        </p:spPr>
      </p:pic>
    </p:spTree>
    <p:extLst>
      <p:ext uri="{BB962C8B-B14F-4D97-AF65-F5344CB8AC3E}">
        <p14:creationId xmlns:p14="http://schemas.microsoft.com/office/powerpoint/2010/main" val="412535305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NEE SRD Tables  and </a:t>
            </a:r>
            <a:r>
              <a:rPr lang="en-US" dirty="0" smtClean="0"/>
              <a:t>Figures (4 of </a:t>
            </a:r>
            <a:r>
              <a:rPr lang="en-US" dirty="0"/>
              <a:t>4)</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6" y="1106944"/>
            <a:ext cx="4535424" cy="3627050"/>
          </a:xfrm>
          <a:prstGeom prst="rect">
            <a:avLst/>
          </a:prstGeom>
          <a:ln>
            <a:solidFill>
              <a:schemeClr val="bg1">
                <a:lumMod val="50000"/>
              </a:schemeClr>
            </a:solidFill>
          </a:ln>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885" y="1106945"/>
            <a:ext cx="4197991" cy="3074912"/>
          </a:xfrm>
          <a:prstGeom prst="rect">
            <a:avLst/>
          </a:prstGeom>
          <a:ln>
            <a:solidFill>
              <a:schemeClr val="bg1">
                <a:lumMod val="50000"/>
              </a:schemeClr>
            </a:solidFill>
          </a:ln>
        </p:spPr>
      </p:pic>
    </p:spTree>
    <p:extLst>
      <p:ext uri="{BB962C8B-B14F-4D97-AF65-F5344CB8AC3E}">
        <p14:creationId xmlns:p14="http://schemas.microsoft.com/office/powerpoint/2010/main" val="75651454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Backup: AS2 Network</a:t>
            </a:r>
            <a:endParaRPr lang="en-US" dirty="0"/>
          </a:p>
        </p:txBody>
      </p:sp>
      <p:sp>
        <p:nvSpPr>
          <p:cNvPr id="3" name="Text Placeholder 2"/>
          <p:cNvSpPr>
            <a:spLocks noGrp="1"/>
          </p:cNvSpPr>
          <p:nvPr>
            <p:ph type="body" sz="quarter" idx="11"/>
          </p:nvPr>
        </p:nvSpPr>
        <p:spPr/>
        <p:txBody>
          <a:bodyPr/>
          <a:lstStyle/>
          <a:p>
            <a:r>
              <a:rPr lang="en-US" dirty="0" smtClean="0"/>
              <a:t>Not applicable</a:t>
            </a:r>
            <a:endParaRPr lang="en-US" dirty="0"/>
          </a:p>
        </p:txBody>
      </p:sp>
    </p:spTree>
    <p:extLst>
      <p:ext uri="{BB962C8B-B14F-4D97-AF65-F5344CB8AC3E}">
        <p14:creationId xmlns:p14="http://schemas.microsoft.com/office/powerpoint/2010/main" val="14017096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The existing AS2 antenna was installed at ASF on top of the </a:t>
            </a:r>
            <a:r>
              <a:rPr lang="en-US" b="1" dirty="0" err="1" smtClean="0"/>
              <a:t>Elvey</a:t>
            </a:r>
            <a:r>
              <a:rPr lang="en-US" b="1" dirty="0" smtClean="0"/>
              <a:t> Building in 1991, and is the original antenna at the ASF ground site</a:t>
            </a:r>
          </a:p>
          <a:p>
            <a:pPr lvl="1"/>
            <a:r>
              <a:rPr lang="en-US" dirty="0" smtClean="0"/>
              <a:t>Primary purpose was support of planned synthetic aperture radar (SAR) satellites</a:t>
            </a:r>
          </a:p>
          <a:p>
            <a:pPr lvl="1"/>
            <a:r>
              <a:rPr lang="en-US" dirty="0" err="1" smtClean="0"/>
              <a:t>OpsCon</a:t>
            </a:r>
            <a:r>
              <a:rPr lang="en-US" dirty="0" smtClean="0"/>
              <a:t> had downlinked SAR data transferred to the then new on-site data center for processing and distribution</a:t>
            </a:r>
          </a:p>
          <a:p>
            <a:r>
              <a:rPr lang="en-US" b="1" dirty="0" smtClean="0"/>
              <a:t>Existing AS2 specifications:</a:t>
            </a:r>
          </a:p>
          <a:p>
            <a:pPr lvl="1"/>
            <a:r>
              <a:rPr lang="en-US" dirty="0" smtClean="0"/>
              <a:t>Antenna is a </a:t>
            </a:r>
            <a:r>
              <a:rPr lang="en-US" dirty="0" err="1" smtClean="0"/>
              <a:t>ViaSat</a:t>
            </a:r>
            <a:r>
              <a:rPr lang="en-US" dirty="0" smtClean="0"/>
              <a:t> 10m system</a:t>
            </a:r>
          </a:p>
          <a:p>
            <a:pPr lvl="1"/>
            <a:r>
              <a:rPr lang="en-US" dirty="0" smtClean="0"/>
              <a:t>Dual feeds for S-Band and X-Band reception</a:t>
            </a:r>
          </a:p>
          <a:p>
            <a:pPr lvl="1"/>
            <a:r>
              <a:rPr lang="en-US" dirty="0" smtClean="0"/>
              <a:t>No transmission capability </a:t>
            </a:r>
          </a:p>
          <a:p>
            <a:pPr lvl="1"/>
            <a:r>
              <a:rPr lang="en-US" dirty="0" smtClean="0"/>
              <a:t>Reflector is mounted to a Scientific Atlanta Series 3316 pedestal</a:t>
            </a:r>
          </a:p>
          <a:p>
            <a:pPr lvl="1"/>
            <a:r>
              <a:rPr lang="en-US" dirty="0" smtClean="0"/>
              <a:t>Three axis: elevation-over-azimuth with a third axis tilt stage that eliminates a keyhole</a:t>
            </a:r>
          </a:p>
          <a:p>
            <a:pPr lvl="1"/>
            <a:r>
              <a:rPr lang="en-US" dirty="0" smtClean="0"/>
              <a:t>Includes Antenna Control Unit (ACU) and back-end electronics</a:t>
            </a:r>
          </a:p>
          <a:p>
            <a:pPr marL="914400" lvl="2" indent="0">
              <a:buNone/>
            </a:pPr>
            <a:endParaRPr lang="en-US" dirty="0" smtClean="0"/>
          </a:p>
          <a:p>
            <a:endParaRPr lang="en-US" dirty="0"/>
          </a:p>
        </p:txBody>
      </p:sp>
      <p:sp>
        <p:nvSpPr>
          <p:cNvPr id="3" name="Title 2"/>
          <p:cNvSpPr>
            <a:spLocks noGrp="1"/>
          </p:cNvSpPr>
          <p:nvPr>
            <p:ph type="title"/>
          </p:nvPr>
        </p:nvSpPr>
        <p:spPr/>
        <p:txBody>
          <a:bodyPr/>
          <a:lstStyle/>
          <a:p>
            <a:r>
              <a:rPr lang="en-US" smtClean="0"/>
              <a:t>AS2 Background</a:t>
            </a:r>
            <a:endParaRPr lang="en-US" dirty="0"/>
          </a:p>
        </p:txBody>
      </p:sp>
    </p:spTree>
    <p:extLst>
      <p:ext uri="{BB962C8B-B14F-4D97-AF65-F5344CB8AC3E}">
        <p14:creationId xmlns:p14="http://schemas.microsoft.com/office/powerpoint/2010/main" val="205762467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AS2 Network</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563" y="987180"/>
            <a:ext cx="8038510" cy="554697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20406846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Backup: RMA Analysis</a:t>
            </a:r>
            <a:endParaRPr lang="en-US" dirty="0"/>
          </a:p>
        </p:txBody>
      </p:sp>
      <p:sp>
        <p:nvSpPr>
          <p:cNvPr id="3" name="Text Placeholder 2"/>
          <p:cNvSpPr>
            <a:spLocks noGrp="1"/>
          </p:cNvSpPr>
          <p:nvPr>
            <p:ph type="body" sz="quarter" idx="11"/>
          </p:nvPr>
        </p:nvSpPr>
        <p:spPr/>
        <p:txBody>
          <a:bodyPr/>
          <a:lstStyle/>
          <a:p>
            <a:r>
              <a:rPr lang="en-US" dirty="0" smtClean="0"/>
              <a:t>Not applicable</a:t>
            </a:r>
            <a:endParaRPr lang="en-US" dirty="0"/>
          </a:p>
        </p:txBody>
      </p:sp>
    </p:spTree>
    <p:extLst>
      <p:ext uri="{BB962C8B-B14F-4D97-AF65-F5344CB8AC3E}">
        <p14:creationId xmlns:p14="http://schemas.microsoft.com/office/powerpoint/2010/main" val="214924966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measure of Reliability for AS2 shall be the </a:t>
            </a:r>
            <a:r>
              <a:rPr lang="en-US" b="1" dirty="0" smtClean="0"/>
              <a:t>Mean Time Between Failure (MTBF)</a:t>
            </a:r>
            <a:r>
              <a:rPr lang="en-US" dirty="0" smtClean="0"/>
              <a:t> </a:t>
            </a:r>
          </a:p>
          <a:p>
            <a:pPr lvl="1"/>
            <a:r>
              <a:rPr lang="en-US" dirty="0" smtClean="0"/>
              <a:t>The MTBF is defined as the 20-year life cycle (200,000 hours / ~23 years)  of a fully operational system divided by the predicted number of failures</a:t>
            </a:r>
          </a:p>
          <a:p>
            <a:pPr lvl="1"/>
            <a:r>
              <a:rPr lang="en-US" dirty="0" smtClean="0"/>
              <a:t>Acceptable MTBF for AS is not specifically identified; however, MTBF contributes to the required inherent availability for the system</a:t>
            </a:r>
          </a:p>
          <a:p>
            <a:r>
              <a:rPr lang="en-US" dirty="0" smtClean="0"/>
              <a:t>The MTBF for any identified equipment group is defined as the life cycle period of the equipment divided by the predicted number of failures</a:t>
            </a:r>
          </a:p>
          <a:p>
            <a:pPr lvl="1"/>
            <a:r>
              <a:rPr lang="en-US" dirty="0" smtClean="0"/>
              <a:t>The MTBF is determined in accordance with MIL-HDBK-217, Reliability Prediction of Electronic Equipment.</a:t>
            </a:r>
          </a:p>
          <a:p>
            <a:r>
              <a:rPr lang="en-US" dirty="0" smtClean="0"/>
              <a:t>AS2 support function service elements shall be designed to be sufficiently robust to reliably provide the service during the operational period (200,000 hours / ~23 years)</a:t>
            </a:r>
          </a:p>
          <a:p>
            <a:pPr lvl="1"/>
            <a:r>
              <a:rPr lang="en-US" dirty="0" smtClean="0"/>
              <a:t>AS2 will incorporate sufficient hot redundancy and cold shelf spares to meet the service wide availability and maximum downtime requirements</a:t>
            </a:r>
          </a:p>
          <a:p>
            <a:endParaRPr lang="en-US" dirty="0"/>
          </a:p>
        </p:txBody>
      </p:sp>
      <p:sp>
        <p:nvSpPr>
          <p:cNvPr id="3" name="Title 2"/>
          <p:cNvSpPr>
            <a:spLocks noGrp="1"/>
          </p:cNvSpPr>
          <p:nvPr>
            <p:ph type="title"/>
          </p:nvPr>
        </p:nvSpPr>
        <p:spPr/>
        <p:txBody>
          <a:bodyPr/>
          <a:lstStyle/>
          <a:p>
            <a:r>
              <a:rPr lang="en-US" smtClean="0"/>
              <a:t>Reliability</a:t>
            </a:r>
            <a:endParaRPr lang="en-US" dirty="0"/>
          </a:p>
        </p:txBody>
      </p:sp>
    </p:spTree>
    <p:extLst>
      <p:ext uri="{BB962C8B-B14F-4D97-AF65-F5344CB8AC3E}">
        <p14:creationId xmlns:p14="http://schemas.microsoft.com/office/powerpoint/2010/main" val="100984707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Maintainability is characterized by the </a:t>
            </a:r>
            <a:r>
              <a:rPr lang="en-US" b="1" dirty="0" smtClean="0"/>
              <a:t>Mean Time to Repair (MTTR)</a:t>
            </a:r>
            <a:r>
              <a:rPr lang="en-US" dirty="0" smtClean="0"/>
              <a:t> and includes the corrective maintenance time but not logistics and administrative delays inherent to the maintenance process</a:t>
            </a:r>
          </a:p>
          <a:p>
            <a:pPr lvl="1"/>
            <a:r>
              <a:rPr lang="en-US" dirty="0" smtClean="0"/>
              <a:t>Logistics delays include the time required to replace units at the failure location</a:t>
            </a:r>
          </a:p>
          <a:p>
            <a:pPr lvl="1"/>
            <a:r>
              <a:rPr lang="en-US" dirty="0" smtClean="0"/>
              <a:t>Administrative delays include the time required for maintenance personnel and test equipment to arrive at the failure location</a:t>
            </a:r>
          </a:p>
          <a:p>
            <a:r>
              <a:rPr lang="en-US" dirty="0" smtClean="0"/>
              <a:t>MTTR, as the measure of maintainability is defined as the sum of corrective maintenance times at any specific level of repair divided by the total number of failures within an item repaired at that level during a particular interval under stated conditions</a:t>
            </a:r>
          </a:p>
          <a:p>
            <a:pPr lvl="1"/>
            <a:r>
              <a:rPr lang="en-US" dirty="0" smtClean="0"/>
              <a:t>The MTTR includes the maintenance times for the first level maintenance; time that is required for second level maintenance is not a part of MTTR</a:t>
            </a:r>
          </a:p>
          <a:p>
            <a:pPr lvl="1"/>
            <a:r>
              <a:rPr lang="en-US" dirty="0" smtClean="0"/>
              <a:t>The MTTR shall be less than 8 hours in the event the service function has already lost its active redundancy and spare equipment needs to be installed</a:t>
            </a:r>
          </a:p>
          <a:p>
            <a:r>
              <a:rPr lang="en-US" dirty="0" smtClean="0"/>
              <a:t>A system and process of Fault Isolation shall be provided to facilitate the isolation of failures</a:t>
            </a:r>
          </a:p>
          <a:p>
            <a:pPr lvl="1"/>
            <a:r>
              <a:rPr lang="en-US" dirty="0" smtClean="0"/>
              <a:t>Failures shall be isolated to one chassis or Line Replaceable Unit (LRU), whichever is smaller</a:t>
            </a:r>
          </a:p>
          <a:p>
            <a:pPr lvl="1"/>
            <a:r>
              <a:rPr lang="en-US" dirty="0" smtClean="0"/>
              <a:t>Manual intervention can be used to isolate failures to below the chassis or LRU level</a:t>
            </a:r>
          </a:p>
          <a:p>
            <a:endParaRPr lang="en-US" dirty="0"/>
          </a:p>
        </p:txBody>
      </p:sp>
      <p:sp>
        <p:nvSpPr>
          <p:cNvPr id="3" name="Title 2"/>
          <p:cNvSpPr>
            <a:spLocks noGrp="1"/>
          </p:cNvSpPr>
          <p:nvPr>
            <p:ph type="title"/>
          </p:nvPr>
        </p:nvSpPr>
        <p:spPr/>
        <p:txBody>
          <a:bodyPr/>
          <a:lstStyle/>
          <a:p>
            <a:r>
              <a:rPr lang="en-US" smtClean="0"/>
              <a:t>Maintainability</a:t>
            </a:r>
            <a:endParaRPr lang="en-US" dirty="0"/>
          </a:p>
        </p:txBody>
      </p:sp>
    </p:spTree>
    <p:extLst>
      <p:ext uri="{BB962C8B-B14F-4D97-AF65-F5344CB8AC3E}">
        <p14:creationId xmlns:p14="http://schemas.microsoft.com/office/powerpoint/2010/main" val="424355946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Inherent Availability (Ai) </a:t>
            </a:r>
            <a:r>
              <a:rPr lang="en-US" dirty="0"/>
              <a:t>is the probability that a system or equipment, when used under stated conditions in an ideal support environment (i.e., using available tools, spares, and personnel) will operate within specifications at all times</a:t>
            </a:r>
          </a:p>
          <a:p>
            <a:pPr lvl="1"/>
            <a:r>
              <a:rPr lang="en-US" dirty="0"/>
              <a:t>Ai excludes preventive maintenance actions, logistics supply time, and administrative downtime and is defined as</a:t>
            </a:r>
            <a:r>
              <a:rPr lang="en-US" dirty="0" smtClean="0"/>
              <a:t>:</a:t>
            </a:r>
          </a:p>
          <a:p>
            <a:pPr marL="457200" lvl="1" indent="0" algn="ctr">
              <a:buNone/>
            </a:pPr>
            <a:r>
              <a:rPr lang="en-US" dirty="0" smtClean="0"/>
              <a:t>Ai </a:t>
            </a:r>
            <a:r>
              <a:rPr lang="en-US" dirty="0"/>
              <a:t>= MTBF / (MTBF + MTTR)</a:t>
            </a:r>
            <a:br>
              <a:rPr lang="en-US" dirty="0"/>
            </a:br>
            <a:r>
              <a:rPr lang="en-US" dirty="0"/>
              <a:t>       where MTBF = mean time between failure =MTBF(20000 hours)/Failure </a:t>
            </a:r>
            <a:r>
              <a:rPr lang="en-US" dirty="0" smtClean="0"/>
              <a:t>rate</a:t>
            </a:r>
          </a:p>
          <a:p>
            <a:pPr marL="457200" lvl="1" indent="0" algn="ctr">
              <a:buNone/>
            </a:pPr>
            <a:r>
              <a:rPr lang="en-US" dirty="0" smtClean="0"/>
              <a:t>and </a:t>
            </a:r>
            <a:r>
              <a:rPr lang="en-US" dirty="0"/>
              <a:t>MTTR = mean time to </a:t>
            </a:r>
            <a:r>
              <a:rPr lang="en-US" dirty="0" smtClean="0"/>
              <a:t>repair</a:t>
            </a:r>
            <a:endParaRPr lang="en-US" sz="800" dirty="0"/>
          </a:p>
          <a:p>
            <a:pPr lvl="1"/>
            <a:r>
              <a:rPr lang="en-US" dirty="0"/>
              <a:t>With the exception of absolute station priorities, maintenance and safety requirements, </a:t>
            </a:r>
            <a:r>
              <a:rPr lang="en-US" dirty="0" smtClean="0"/>
              <a:t>AS2 </a:t>
            </a:r>
            <a:r>
              <a:rPr lang="en-US" dirty="0"/>
              <a:t>shall be operate  24hrs/day, 7days/week, 52 weeks/year</a:t>
            </a:r>
          </a:p>
          <a:p>
            <a:r>
              <a:rPr lang="en-US" b="1" dirty="0"/>
              <a:t>Operational Availability (</a:t>
            </a:r>
            <a:r>
              <a:rPr lang="en-US" b="1" dirty="0" err="1"/>
              <a:t>Ao</a:t>
            </a:r>
            <a:r>
              <a:rPr lang="en-US" b="1" dirty="0"/>
              <a:t>)</a:t>
            </a:r>
            <a:r>
              <a:rPr lang="en-US" dirty="0"/>
              <a:t> is defined as:</a:t>
            </a:r>
          </a:p>
          <a:p>
            <a:pPr marL="0" indent="0">
              <a:buNone/>
            </a:pPr>
            <a:r>
              <a:rPr lang="en-US" dirty="0" smtClean="0"/>
              <a:t>                                      </a:t>
            </a:r>
            <a:r>
              <a:rPr lang="en-US" dirty="0" err="1" smtClean="0"/>
              <a:t>Ao</a:t>
            </a:r>
            <a:r>
              <a:rPr lang="en-US" dirty="0" smtClean="0"/>
              <a:t> </a:t>
            </a:r>
            <a:r>
              <a:rPr lang="en-US" dirty="0"/>
              <a:t>= Time Service is Available / (Time Service is Available + </a:t>
            </a:r>
            <a:br>
              <a:rPr lang="en-US" dirty="0"/>
            </a:br>
            <a:r>
              <a:rPr lang="en-US" dirty="0"/>
              <a:t>                                                                Time Service is Not Available)</a:t>
            </a:r>
          </a:p>
          <a:p>
            <a:pPr lvl="1"/>
            <a:r>
              <a:rPr lang="en-US" dirty="0"/>
              <a:t>Available service time should be measured over a contiguous 20 </a:t>
            </a:r>
            <a:r>
              <a:rPr lang="en-US" dirty="0" smtClean="0"/>
              <a:t>years</a:t>
            </a:r>
            <a:br>
              <a:rPr lang="en-US" dirty="0" smtClean="0"/>
            </a:br>
            <a:r>
              <a:rPr lang="en-US" dirty="0" smtClean="0"/>
              <a:t> </a:t>
            </a:r>
            <a:r>
              <a:rPr lang="en-US" dirty="0"/>
              <a:t>(200,000 hours / ~23 years) interval except that any loss of availability due to loss of facility services such as power or air conditioning, or loss of system capability resulting from unusual weather conditions, such as icing or severe rain storms, is not counted</a:t>
            </a:r>
          </a:p>
          <a:p>
            <a:pPr lvl="1"/>
            <a:r>
              <a:rPr lang="en-US" dirty="0"/>
              <a:t>The time service is not available includes all times service is not available due to corrective maintenance downtime, administrative downtime, logistics supply downtime, and preventive maintenance downtime</a:t>
            </a:r>
          </a:p>
        </p:txBody>
      </p:sp>
      <p:sp>
        <p:nvSpPr>
          <p:cNvPr id="3" name="Title 2"/>
          <p:cNvSpPr>
            <a:spLocks noGrp="1"/>
          </p:cNvSpPr>
          <p:nvPr>
            <p:ph type="title"/>
          </p:nvPr>
        </p:nvSpPr>
        <p:spPr/>
        <p:txBody>
          <a:bodyPr/>
          <a:lstStyle/>
          <a:p>
            <a:r>
              <a:rPr lang="en-US" dirty="0" smtClean="0"/>
              <a:t>Availability</a:t>
            </a:r>
            <a:endParaRPr lang="en-US" dirty="0"/>
          </a:p>
        </p:txBody>
      </p:sp>
    </p:spTree>
    <p:extLst>
      <p:ext uri="{BB962C8B-B14F-4D97-AF65-F5344CB8AC3E}">
        <p14:creationId xmlns:p14="http://schemas.microsoft.com/office/powerpoint/2010/main" val="103113306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MTBF for any identified equipment group is defined as the life cycle period of the equipment divided by the predicted number of failures</a:t>
            </a:r>
          </a:p>
          <a:p>
            <a:pPr lvl="1"/>
            <a:r>
              <a:rPr lang="en-US" dirty="0" smtClean="0"/>
              <a:t>Most COTS vendors cannot provide MTBF estimates therefore when measured data or computed estimates are not available, we assumed:</a:t>
            </a:r>
          </a:p>
          <a:p>
            <a:pPr lvl="2"/>
            <a:r>
              <a:rPr lang="en-US" dirty="0" smtClean="0"/>
              <a:t>24,000 hours for computer-based equipment (PCs, servers containing disk drives)</a:t>
            </a:r>
          </a:p>
          <a:p>
            <a:pPr lvl="2"/>
            <a:r>
              <a:rPr lang="en-US" dirty="0" smtClean="0"/>
              <a:t>80,000 hours for fixed location, solid-state, low-power devices</a:t>
            </a:r>
          </a:p>
          <a:p>
            <a:pPr lvl="1"/>
            <a:r>
              <a:rPr lang="en-US" dirty="0" smtClean="0"/>
              <a:t>Simplifying assumptions</a:t>
            </a:r>
          </a:p>
          <a:p>
            <a:pPr lvl="2"/>
            <a:r>
              <a:rPr lang="en-US" dirty="0" smtClean="0"/>
              <a:t>Wires and connectors in this fixed application have infinite MTBF (not true, but reliability is generally high enough that these items will not affect the outcome)</a:t>
            </a:r>
          </a:p>
          <a:p>
            <a:pPr lvl="2"/>
            <a:r>
              <a:rPr lang="en-US" dirty="0" smtClean="0"/>
              <a:t>Services external to AS2 (e.g., Power, Communication, etc.) have an availability value of 1</a:t>
            </a:r>
          </a:p>
          <a:p>
            <a:endParaRPr lang="en-US" dirty="0"/>
          </a:p>
        </p:txBody>
      </p:sp>
      <p:sp>
        <p:nvSpPr>
          <p:cNvPr id="3" name="Title 2"/>
          <p:cNvSpPr>
            <a:spLocks noGrp="1"/>
          </p:cNvSpPr>
          <p:nvPr>
            <p:ph type="title"/>
          </p:nvPr>
        </p:nvSpPr>
        <p:spPr/>
        <p:txBody>
          <a:bodyPr/>
          <a:lstStyle/>
          <a:p>
            <a:r>
              <a:rPr lang="en-US" smtClean="0"/>
              <a:t>RMA Calculation Assumptions</a:t>
            </a:r>
            <a:endParaRPr lang="en-US" dirty="0"/>
          </a:p>
        </p:txBody>
      </p:sp>
    </p:spTree>
    <p:extLst>
      <p:ext uri="{BB962C8B-B14F-4D97-AF65-F5344CB8AC3E}">
        <p14:creationId xmlns:p14="http://schemas.microsoft.com/office/powerpoint/2010/main" val="63518979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Backup: </a:t>
            </a:r>
            <a:r>
              <a:rPr lang="en-US" dirty="0"/>
              <a:t>Acronym and Abbreviation List </a:t>
            </a:r>
          </a:p>
        </p:txBody>
      </p:sp>
      <p:sp>
        <p:nvSpPr>
          <p:cNvPr id="3" name="Text Placeholder 2"/>
          <p:cNvSpPr>
            <a:spLocks noGrp="1"/>
          </p:cNvSpPr>
          <p:nvPr>
            <p:ph type="body" sz="quarter" idx="11"/>
          </p:nvPr>
        </p:nvSpPr>
        <p:spPr/>
        <p:txBody>
          <a:bodyPr/>
          <a:lstStyle/>
          <a:p>
            <a:r>
              <a:rPr lang="en-US" dirty="0" smtClean="0"/>
              <a:t>Not applicable</a:t>
            </a:r>
            <a:endParaRPr lang="en-US" dirty="0"/>
          </a:p>
        </p:txBody>
      </p:sp>
    </p:spTree>
    <p:extLst>
      <p:ext uri="{BB962C8B-B14F-4D97-AF65-F5344CB8AC3E}">
        <p14:creationId xmlns:p14="http://schemas.microsoft.com/office/powerpoint/2010/main" val="13839812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 and Abbreviation List (</a:t>
            </a:r>
            <a:r>
              <a:rPr lang="en-US" dirty="0" smtClean="0"/>
              <a:t>1/3)</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803159649"/>
              </p:ext>
            </p:extLst>
          </p:nvPr>
        </p:nvGraphicFramePr>
        <p:xfrm>
          <a:off x="114494" y="943551"/>
          <a:ext cx="4206240" cy="5852160"/>
        </p:xfrm>
        <a:graphic>
          <a:graphicData uri="http://schemas.openxmlformats.org/drawingml/2006/table">
            <a:tbl>
              <a:tblPr bandRow="1">
                <a:tableStyleId>{2D5ABB26-0587-4C30-8999-92F81FD0307C}</a:tableStyleId>
              </a:tblPr>
              <a:tblGrid>
                <a:gridCol w="731520"/>
                <a:gridCol w="3474720"/>
              </a:tblGrid>
              <a:tr h="182880">
                <a:tc>
                  <a:txBody>
                    <a:bodyPr/>
                    <a:lstStyle/>
                    <a:p>
                      <a:pPr algn="l" fontAlgn="b"/>
                      <a:r>
                        <a:rPr lang="en-US" sz="1000" b="1" i="0" u="none" strike="noStrike" dirty="0">
                          <a:solidFill>
                            <a:srgbClr val="000000"/>
                          </a:solidFill>
                          <a:effectLst/>
                          <a:latin typeface="Calibri"/>
                        </a:rPr>
                        <a:t>1PPS </a:t>
                      </a:r>
                    </a:p>
                  </a:txBody>
                  <a:tcPr marL="9525" marR="9525" marT="9525" marB="0" anchor="b"/>
                </a:tc>
                <a:tc>
                  <a:txBody>
                    <a:bodyPr/>
                    <a:lstStyle/>
                    <a:p>
                      <a:pPr algn="l" fontAlgn="b"/>
                      <a:r>
                        <a:rPr lang="en-US" sz="1000" b="0" i="0" u="none" strike="noStrike" dirty="0" smtClean="0">
                          <a:solidFill>
                            <a:srgbClr val="000000"/>
                          </a:solidFill>
                          <a:effectLst/>
                          <a:latin typeface="Calibri"/>
                        </a:rPr>
                        <a:t>One Pulse Per Second </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AI</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Action Item</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ACRIMSAT</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Active Cavity Radiometer Irradiance Monitor Satellite</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ACU</a:t>
                      </a:r>
                      <a:endParaRPr lang="en-US" sz="1000" b="1" i="0" u="none" strike="noStrike" dirty="0">
                        <a:solidFill>
                          <a:srgbClr val="000000"/>
                        </a:solidFill>
                        <a:effectLst/>
                        <a:latin typeface="Calibri"/>
                      </a:endParaRPr>
                    </a:p>
                  </a:txBody>
                  <a:tcPr marL="9525" marR="9525" marT="9525" marB="0" anchor="b"/>
                </a:tc>
                <a:tc>
                  <a:txBody>
                    <a:bodyPr/>
                    <a:lstStyle/>
                    <a:p>
                      <a:pPr marL="0" algn="l" defTabSz="914400" rtl="0" eaLnBrk="1" fontAlgn="b" latinLnBrk="0" hangingPunct="1"/>
                      <a:r>
                        <a:rPr lang="en-US" sz="1000" b="0" i="0" u="none" strike="noStrike" kern="1200" dirty="0" smtClean="0">
                          <a:solidFill>
                            <a:srgbClr val="000000"/>
                          </a:solidFill>
                          <a:effectLst/>
                          <a:latin typeface="Calibri"/>
                          <a:ea typeface="+mn-ea"/>
                          <a:cs typeface="+mn-cs"/>
                        </a:rPr>
                        <a:t>Antenna Control Unit</a:t>
                      </a:r>
                      <a:endParaRPr lang="en-US" sz="1000" b="0" i="0" u="none" strike="noStrike" kern="1200" dirty="0">
                        <a:solidFill>
                          <a:srgbClr val="000000"/>
                        </a:solidFill>
                        <a:effectLst/>
                        <a:latin typeface="Calibri"/>
                        <a:ea typeface="+mn-ea"/>
                        <a:cs typeface="+mn-cs"/>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ADEOS</a:t>
                      </a:r>
                      <a:endParaRPr lang="en-US" sz="1000" b="1" i="0" u="none" strike="noStrike" dirty="0">
                        <a:solidFill>
                          <a:srgbClr val="000000"/>
                        </a:solidFill>
                        <a:effectLst/>
                        <a:latin typeface="Calibri"/>
                      </a:endParaRPr>
                    </a:p>
                  </a:txBody>
                  <a:tcPr marL="9525" marR="9525" marT="9525" marB="0" anchor="b"/>
                </a:tc>
                <a:tc>
                  <a:txBody>
                    <a:bodyPr/>
                    <a:lstStyle/>
                    <a:p>
                      <a:pPr marL="0" algn="l" defTabSz="914400" rtl="0" eaLnBrk="1" fontAlgn="b" latinLnBrk="0" hangingPunct="1"/>
                      <a:r>
                        <a:rPr lang="en-US" sz="1000" b="0" i="0" u="none" strike="noStrike" kern="1200" dirty="0" smtClean="0">
                          <a:solidFill>
                            <a:srgbClr val="000000"/>
                          </a:solidFill>
                          <a:effectLst/>
                          <a:latin typeface="+mn-lt"/>
                          <a:ea typeface="+mn-ea"/>
                          <a:cs typeface="+mn-cs"/>
                        </a:rPr>
                        <a:t>Advanced Earth Observing Satellite</a:t>
                      </a:r>
                      <a:endParaRPr lang="en-US" sz="1000" b="0" i="0" u="none" strike="noStrike" kern="1200" dirty="0">
                        <a:solidFill>
                          <a:srgbClr val="000000"/>
                        </a:solidFill>
                        <a:effectLst/>
                        <a:latin typeface="Calibri"/>
                        <a:ea typeface="+mn-ea"/>
                        <a:cs typeface="+mn-cs"/>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AIM</a:t>
                      </a:r>
                    </a:p>
                  </a:txBody>
                  <a:tcPr marL="9525" marR="9525" marT="9525" marB="0" anchor="b"/>
                </a:tc>
                <a:tc>
                  <a:txBody>
                    <a:bodyPr/>
                    <a:lstStyle/>
                    <a:p>
                      <a:pPr marL="0" algn="l" defTabSz="914400" rtl="0" eaLnBrk="1" fontAlgn="b" latinLnBrk="0" hangingPunct="1"/>
                      <a:r>
                        <a:rPr lang="en-US" sz="1000" b="0" i="0" u="none" strike="noStrike" kern="1200" dirty="0">
                          <a:solidFill>
                            <a:srgbClr val="000000"/>
                          </a:solidFill>
                          <a:effectLst/>
                          <a:latin typeface="Calibri"/>
                          <a:ea typeface="+mn-ea"/>
                          <a:cs typeface="+mn-cs"/>
                        </a:rPr>
                        <a:t>Aeronomy of Ice in the Mesosphere</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AOS</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acquisition</a:t>
                      </a:r>
                      <a:r>
                        <a:rPr lang="en-US" sz="1000" b="0" i="0" u="none" strike="noStrike" baseline="0" dirty="0" smtClean="0">
                          <a:solidFill>
                            <a:srgbClr val="000000"/>
                          </a:solidFill>
                          <a:effectLst/>
                          <a:latin typeface="Calibri"/>
                        </a:rPr>
                        <a:t> of signal</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AS</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Antenna </a:t>
                      </a:r>
                      <a:r>
                        <a:rPr lang="en-US" sz="1000" b="0" i="0" u="none" strike="noStrike" dirty="0" err="1" smtClean="0">
                          <a:solidFill>
                            <a:srgbClr val="000000"/>
                          </a:solidFill>
                          <a:effectLst/>
                          <a:latin typeface="Calibri"/>
                        </a:rPr>
                        <a:t>Aub</a:t>
                      </a:r>
                      <a:r>
                        <a:rPr lang="en-US" sz="1000" b="0" i="0" u="none" strike="noStrike" dirty="0" smtClean="0">
                          <a:solidFill>
                            <a:srgbClr val="000000"/>
                          </a:solidFill>
                          <a:effectLst/>
                          <a:latin typeface="Calibri"/>
                        </a:rPr>
                        <a:t>-system</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ASF </a:t>
                      </a:r>
                    </a:p>
                  </a:txBody>
                  <a:tcPr marL="9525" marR="9525" marT="9525" marB="0" anchor="b"/>
                </a:tc>
                <a:tc>
                  <a:txBody>
                    <a:bodyPr/>
                    <a:lstStyle/>
                    <a:p>
                      <a:pPr algn="l" fontAlgn="b"/>
                      <a:r>
                        <a:rPr lang="en-US" sz="1000" b="0" i="0" u="none" strike="noStrike" dirty="0">
                          <a:solidFill>
                            <a:srgbClr val="000000"/>
                          </a:solidFill>
                          <a:effectLst/>
                          <a:latin typeface="Calibri"/>
                        </a:rPr>
                        <a:t>Alaska Satellite Facility</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AS1</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err="1" smtClean="0">
                          <a:solidFill>
                            <a:srgbClr val="000000"/>
                          </a:solidFill>
                          <a:effectLst/>
                          <a:latin typeface="+mn-lt"/>
                        </a:rPr>
                        <a:t>ViaSat</a:t>
                      </a:r>
                      <a:r>
                        <a:rPr lang="en-US" sz="1000" b="0" i="0" u="none" strike="noStrike" dirty="0" smtClean="0">
                          <a:solidFill>
                            <a:srgbClr val="000000"/>
                          </a:solidFill>
                          <a:effectLst/>
                          <a:latin typeface="+mn-lt"/>
                        </a:rPr>
                        <a:t> 11-m antenna at ASF</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AS2</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mn-lt"/>
                        </a:rPr>
                        <a:t>10-m antenna at ASF</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AS3</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err="1" smtClean="0">
                          <a:solidFill>
                            <a:srgbClr val="000000"/>
                          </a:solidFill>
                          <a:effectLst/>
                          <a:latin typeface="+mn-lt"/>
                        </a:rPr>
                        <a:t>Datron</a:t>
                      </a:r>
                      <a:r>
                        <a:rPr lang="en-US" sz="1000" b="0" i="0" u="none" strike="noStrike" dirty="0" smtClean="0">
                          <a:solidFill>
                            <a:srgbClr val="000000"/>
                          </a:solidFill>
                          <a:effectLst/>
                          <a:latin typeface="+mn-lt"/>
                        </a:rPr>
                        <a:t> 11-m antenna at ASF</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ASM</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Attached</a:t>
                      </a:r>
                      <a:r>
                        <a:rPr lang="en-US" sz="1000" b="0" i="0" u="none" strike="noStrike" baseline="0" dirty="0" smtClean="0">
                          <a:solidFill>
                            <a:srgbClr val="000000"/>
                          </a:solidFill>
                          <a:effectLst/>
                          <a:latin typeface="Calibri"/>
                        </a:rPr>
                        <a:t> Sync Marker</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BER </a:t>
                      </a:r>
                    </a:p>
                  </a:txBody>
                  <a:tcPr marL="9525" marR="9525" marT="9525" marB="0" anchor="b"/>
                </a:tc>
                <a:tc>
                  <a:txBody>
                    <a:bodyPr/>
                    <a:lstStyle/>
                    <a:p>
                      <a:pPr algn="l" fontAlgn="b"/>
                      <a:r>
                        <a:rPr lang="en-US" sz="1000" b="0" i="0" u="none" strike="noStrike" dirty="0" smtClean="0">
                          <a:solidFill>
                            <a:srgbClr val="000000"/>
                          </a:solidFill>
                          <a:effectLst/>
                          <a:latin typeface="Calibri"/>
                        </a:rPr>
                        <a:t>Bit Error Rate</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BERT </a:t>
                      </a:r>
                    </a:p>
                  </a:txBody>
                  <a:tcPr marL="9525" marR="9525" marT="9525" marB="0" anchor="b"/>
                </a:tc>
                <a:tc>
                  <a:txBody>
                    <a:bodyPr/>
                    <a:lstStyle/>
                    <a:p>
                      <a:pPr algn="l" fontAlgn="b"/>
                      <a:r>
                        <a:rPr lang="en-US" sz="1000" b="0" i="0" u="none" strike="noStrike" dirty="0" smtClean="0">
                          <a:solidFill>
                            <a:srgbClr val="000000"/>
                          </a:solidFill>
                          <a:effectLst/>
                          <a:latin typeface="Calibri"/>
                        </a:rPr>
                        <a:t>Bit Error Rate Test</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BPSK </a:t>
                      </a:r>
                    </a:p>
                  </a:txBody>
                  <a:tcPr marL="9525" marR="9525" marT="9525" marB="0" anchor="b"/>
                </a:tc>
                <a:tc>
                  <a:txBody>
                    <a:bodyPr/>
                    <a:lstStyle/>
                    <a:p>
                      <a:pPr algn="l" fontAlgn="b"/>
                      <a:r>
                        <a:rPr lang="en-US" sz="1000" b="0" i="0" u="none" strike="noStrike" dirty="0" smtClean="0">
                          <a:solidFill>
                            <a:srgbClr val="000000"/>
                          </a:solidFill>
                          <a:effectLst/>
                          <a:latin typeface="Calibri"/>
                        </a:rPr>
                        <a:t>Binary-phase Shift Key</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CCSDS</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Consultative Committee for Space Data Systems</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CDR</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Critical</a:t>
                      </a:r>
                      <a:r>
                        <a:rPr lang="en-US" sz="1000" b="0" i="0" u="none" strike="noStrike" baseline="0" dirty="0" smtClean="0">
                          <a:solidFill>
                            <a:srgbClr val="000000"/>
                          </a:solidFill>
                          <a:effectLst/>
                          <a:latin typeface="Calibri"/>
                        </a:rPr>
                        <a:t> Design Review</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CDS </a:t>
                      </a:r>
                    </a:p>
                  </a:txBody>
                  <a:tcPr marL="9525" marR="9525" marT="9525" marB="0" anchor="b"/>
                </a:tc>
                <a:tc>
                  <a:txBody>
                    <a:bodyPr/>
                    <a:lstStyle/>
                    <a:p>
                      <a:pPr algn="l" fontAlgn="b"/>
                      <a:r>
                        <a:rPr lang="en-US" sz="1000" b="0" i="0" u="none" strike="noStrike" dirty="0">
                          <a:solidFill>
                            <a:srgbClr val="000000"/>
                          </a:solidFill>
                          <a:effectLst/>
                          <a:latin typeface="Calibri"/>
                        </a:rPr>
                        <a:t>Comprehensive Discrepancy System</a:t>
                      </a:r>
                    </a:p>
                  </a:txBody>
                  <a:tcPr marL="9525" marR="9525" marT="9525" marB="0" anchor="b"/>
                </a:tc>
              </a:tr>
              <a:tr h="182880">
                <a:tc>
                  <a:txBody>
                    <a:bodyPr/>
                    <a:lstStyle/>
                    <a:p>
                      <a:pPr algn="l" fontAlgn="b"/>
                      <a:r>
                        <a:rPr lang="en-US" sz="1000" b="1" i="0" u="none" strike="noStrike" dirty="0">
                          <a:solidFill>
                            <a:srgbClr val="000000"/>
                          </a:solidFill>
                          <a:effectLst/>
                          <a:latin typeface="Calibri"/>
                        </a:rPr>
                        <a:t>Ch </a:t>
                      </a:r>
                    </a:p>
                  </a:txBody>
                  <a:tcPr marL="9525" marR="9525" marT="9525" marB="0" anchor="b"/>
                </a:tc>
                <a:tc>
                  <a:txBody>
                    <a:bodyPr/>
                    <a:lstStyle/>
                    <a:p>
                      <a:pPr algn="l" fontAlgn="b"/>
                      <a:r>
                        <a:rPr lang="en-US" sz="1000" b="0" i="0" u="none" strike="noStrike" dirty="0" smtClean="0">
                          <a:solidFill>
                            <a:srgbClr val="000000"/>
                          </a:solidFill>
                          <a:effectLst/>
                          <a:latin typeface="Calibri"/>
                        </a:rPr>
                        <a:t>Channel</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CI </a:t>
                      </a:r>
                    </a:p>
                  </a:txBody>
                  <a:tcPr marL="9525" marR="9525" marT="9525" marB="0" anchor="b"/>
                </a:tc>
                <a:tc>
                  <a:txBody>
                    <a:bodyPr/>
                    <a:lstStyle/>
                    <a:p>
                      <a:pPr algn="l" fontAlgn="b"/>
                      <a:r>
                        <a:rPr lang="en-US" sz="1000" b="0" i="0" u="none" strike="noStrike" dirty="0">
                          <a:solidFill>
                            <a:srgbClr val="000000"/>
                          </a:solidFill>
                          <a:effectLst/>
                          <a:latin typeface="Calibri"/>
                        </a:rPr>
                        <a:t>Configuration Item</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CM</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Configuration Management</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CMD </a:t>
                      </a:r>
                    </a:p>
                  </a:txBody>
                  <a:tcPr marL="9525" marR="9525" marT="9525" marB="0" anchor="b"/>
                </a:tc>
                <a:tc>
                  <a:txBody>
                    <a:bodyPr/>
                    <a:lstStyle/>
                    <a:p>
                      <a:pPr algn="l" fontAlgn="b"/>
                      <a:r>
                        <a:rPr lang="en-US" sz="1000" b="0" i="0" u="none" strike="noStrike" dirty="0" smtClean="0">
                          <a:solidFill>
                            <a:srgbClr val="000000"/>
                          </a:solidFill>
                          <a:effectLst/>
                          <a:latin typeface="Calibri"/>
                        </a:rPr>
                        <a:t>Command</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COMPAT </a:t>
                      </a:r>
                    </a:p>
                  </a:txBody>
                  <a:tcPr marL="9525" marR="9525" marT="9525" marB="0" anchor="b"/>
                </a:tc>
                <a:tc>
                  <a:txBody>
                    <a:bodyPr/>
                    <a:lstStyle/>
                    <a:p>
                      <a:pPr algn="l" fontAlgn="b"/>
                      <a:r>
                        <a:rPr lang="en-US" sz="1000" b="0" i="0" u="none" strike="noStrike" dirty="0">
                          <a:solidFill>
                            <a:srgbClr val="000000"/>
                          </a:solidFill>
                          <a:effectLst/>
                          <a:latin typeface="Calibri"/>
                        </a:rPr>
                        <a:t>Compatibility</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COTS</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smtClean="0">
                          <a:solidFill>
                            <a:srgbClr val="000000"/>
                          </a:solidFill>
                          <a:effectLst/>
                          <a:latin typeface="Calibri"/>
                        </a:rPr>
                        <a:t>Commercial Off-The-Shelf</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CRT </a:t>
                      </a:r>
                    </a:p>
                  </a:txBody>
                  <a:tcPr marL="9525" marR="9525" marT="9525" marB="0" anchor="b"/>
                </a:tc>
                <a:tc>
                  <a:txBody>
                    <a:bodyPr/>
                    <a:lstStyle/>
                    <a:p>
                      <a:pPr algn="l" fontAlgn="b"/>
                      <a:r>
                        <a:rPr lang="en-US" sz="1000" b="0" i="0" u="none" strike="noStrike" dirty="0">
                          <a:solidFill>
                            <a:srgbClr val="000000"/>
                          </a:solidFill>
                          <a:effectLst/>
                          <a:latin typeface="Calibri"/>
                        </a:rPr>
                        <a:t>Command Range Telemetry</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CRT-Q</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a:solidFill>
                            <a:srgbClr val="000000"/>
                          </a:solidFill>
                          <a:effectLst/>
                          <a:latin typeface="Calibri"/>
                        </a:rPr>
                        <a:t>Command Range </a:t>
                      </a:r>
                      <a:r>
                        <a:rPr lang="en-US" sz="1000" b="0" i="0" u="none" strike="noStrike" dirty="0" smtClean="0">
                          <a:solidFill>
                            <a:srgbClr val="000000"/>
                          </a:solidFill>
                          <a:effectLst/>
                          <a:latin typeface="Calibri"/>
                        </a:rPr>
                        <a:t>Telemetry - Quantum</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CSO </a:t>
                      </a:r>
                    </a:p>
                  </a:txBody>
                  <a:tcPr marL="9525" marR="9525" marT="9525" marB="0" anchor="b"/>
                </a:tc>
                <a:tc>
                  <a:txBody>
                    <a:bodyPr/>
                    <a:lstStyle/>
                    <a:p>
                      <a:pPr algn="l" fontAlgn="b"/>
                      <a:r>
                        <a:rPr lang="en-US" sz="1000" b="0" i="0" u="none" strike="noStrike" dirty="0">
                          <a:solidFill>
                            <a:srgbClr val="000000"/>
                          </a:solidFill>
                          <a:effectLst/>
                          <a:latin typeface="Calibri"/>
                        </a:rPr>
                        <a:t>Communications Services Organization</a:t>
                      </a:r>
                    </a:p>
                  </a:txBody>
                  <a:tcPr marL="9525" marR="9525" marT="9525" marB="0" anchor="b"/>
                </a:tc>
              </a:tr>
              <a:tr h="182880">
                <a:tc>
                  <a:txBody>
                    <a:bodyPr/>
                    <a:lstStyle/>
                    <a:p>
                      <a:pPr algn="l" fontAlgn="b"/>
                      <a:r>
                        <a:rPr lang="en-US" sz="1000" b="1" i="0" u="none" strike="noStrike" dirty="0">
                          <a:solidFill>
                            <a:srgbClr val="000000"/>
                          </a:solidFill>
                          <a:effectLst/>
                          <a:latin typeface="Calibri"/>
                        </a:rPr>
                        <a:t>CTL </a:t>
                      </a:r>
                    </a:p>
                  </a:txBody>
                  <a:tcPr marL="9525" marR="9525" marT="9525" marB="0" anchor="b"/>
                </a:tc>
                <a:tc>
                  <a:txBody>
                    <a:bodyPr/>
                    <a:lstStyle/>
                    <a:p>
                      <a:pPr algn="l" fontAlgn="b"/>
                      <a:r>
                        <a:rPr lang="en-US" sz="1000" b="0" i="0" u="none" strike="noStrike" dirty="0">
                          <a:solidFill>
                            <a:srgbClr val="000000"/>
                          </a:solidFill>
                          <a:effectLst/>
                          <a:latin typeface="Calibri"/>
                        </a:rPr>
                        <a:t>Control</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CTA </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a:solidFill>
                            <a:srgbClr val="000000"/>
                          </a:solidFill>
                          <a:effectLst/>
                          <a:latin typeface="Calibri"/>
                        </a:rPr>
                        <a:t>Compatibility Test </a:t>
                      </a:r>
                      <a:r>
                        <a:rPr lang="en-US" sz="1000" b="0" i="0" u="none" strike="noStrike" dirty="0" smtClean="0">
                          <a:solidFill>
                            <a:srgbClr val="000000"/>
                          </a:solidFill>
                          <a:effectLst/>
                          <a:latin typeface="Calibri"/>
                        </a:rPr>
                        <a:t>Area</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D/C </a:t>
                      </a:r>
                    </a:p>
                  </a:txBody>
                  <a:tcPr marL="9525" marR="9525" marT="9525" marB="0" anchor="b"/>
                </a:tc>
                <a:tc>
                  <a:txBody>
                    <a:bodyPr/>
                    <a:lstStyle/>
                    <a:p>
                      <a:pPr algn="l" fontAlgn="b"/>
                      <a:r>
                        <a:rPr lang="en-US" sz="1000" b="0" i="0" u="none" strike="noStrike" dirty="0" smtClean="0">
                          <a:solidFill>
                            <a:srgbClr val="000000"/>
                          </a:solidFill>
                          <a:effectLst/>
                          <a:latin typeface="Calibri"/>
                        </a:rPr>
                        <a:t>Down-converter</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Db</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decibel</a:t>
                      </a:r>
                      <a:endParaRPr lang="en-US" sz="1000" b="0" i="0" u="none" strike="noStrike" dirty="0">
                        <a:solidFill>
                          <a:srgbClr val="000000"/>
                        </a:solidFill>
                        <a:effectLst/>
                        <a:latin typeface="Calibri"/>
                      </a:endParaRPr>
                    </a:p>
                  </a:txBody>
                  <a:tcPr marL="9525" marR="9525" marT="9525" marB="0" anchor="b"/>
                </a:tc>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793775466"/>
              </p:ext>
            </p:extLst>
          </p:nvPr>
        </p:nvGraphicFramePr>
        <p:xfrm>
          <a:off x="4697639" y="932325"/>
          <a:ext cx="4206240" cy="5859521"/>
        </p:xfrm>
        <a:graphic>
          <a:graphicData uri="http://schemas.openxmlformats.org/drawingml/2006/table">
            <a:tbl>
              <a:tblPr firstRow="1" bandRow="1">
                <a:tableStyleId>{2D5ABB26-0587-4C30-8999-92F81FD0307C}</a:tableStyleId>
              </a:tblPr>
              <a:tblGrid>
                <a:gridCol w="792156"/>
                <a:gridCol w="3414084"/>
              </a:tblGrid>
              <a:tr h="182880">
                <a:tc>
                  <a:txBody>
                    <a:bodyPr/>
                    <a:lstStyle/>
                    <a:p>
                      <a:pPr algn="l" fontAlgn="b"/>
                      <a:r>
                        <a:rPr lang="en-US" sz="1000" b="1" i="0" u="none" strike="noStrike" dirty="0" err="1" smtClean="0">
                          <a:solidFill>
                            <a:srgbClr val="000000"/>
                          </a:solidFill>
                          <a:effectLst/>
                          <a:latin typeface="Calibri"/>
                        </a:rPr>
                        <a:t>dBc</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mn-lt"/>
                        </a:rPr>
                        <a:t>ratio in decibels (dB)</a:t>
                      </a:r>
                      <a:r>
                        <a:rPr lang="en-US" sz="1000" b="0" i="0" u="none" strike="noStrike" baseline="0" dirty="0" smtClean="0">
                          <a:solidFill>
                            <a:srgbClr val="000000"/>
                          </a:solidFill>
                          <a:effectLst/>
                          <a:latin typeface="+mn-lt"/>
                        </a:rPr>
                        <a:t> </a:t>
                      </a:r>
                      <a:r>
                        <a:rPr lang="en-US" sz="1000" b="0" i="0" u="none" strike="noStrike" baseline="0" dirty="0" smtClean="0">
                          <a:solidFill>
                            <a:srgbClr val="000000"/>
                          </a:solidFill>
                          <a:effectLst/>
                          <a:latin typeface="Calibri"/>
                        </a:rPr>
                        <a:t>relative to the Carrier</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err="1" smtClean="0">
                          <a:solidFill>
                            <a:srgbClr val="000000"/>
                          </a:solidFill>
                          <a:effectLst/>
                          <a:latin typeface="Calibri"/>
                        </a:rPr>
                        <a:t>dBi</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mn-lt"/>
                        </a:rPr>
                        <a:t>decibels (dB)</a:t>
                      </a:r>
                      <a:r>
                        <a:rPr lang="en-US" sz="1000" b="0" i="0" u="none" strike="noStrike" baseline="0" dirty="0" smtClean="0">
                          <a:solidFill>
                            <a:srgbClr val="000000"/>
                          </a:solidFill>
                          <a:effectLst/>
                          <a:latin typeface="+mn-lt"/>
                        </a:rPr>
                        <a:t> </a:t>
                      </a:r>
                      <a:r>
                        <a:rPr lang="en-US" sz="1000" b="0" i="0" u="none" strike="noStrike" dirty="0" smtClean="0">
                          <a:solidFill>
                            <a:srgbClr val="000000"/>
                          </a:solidFill>
                          <a:effectLst/>
                          <a:latin typeface="Calibri"/>
                        </a:rPr>
                        <a:t>Isotropic </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dBm</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mn-lt"/>
                        </a:rPr>
                        <a:t>power ratio in decibels (dB) of the measured power </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dBW</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decibel</a:t>
                      </a:r>
                      <a:r>
                        <a:rPr lang="en-US" sz="1000" b="0" i="0" u="none" strike="noStrike" baseline="0" dirty="0" smtClean="0">
                          <a:solidFill>
                            <a:srgbClr val="000000"/>
                          </a:solidFill>
                          <a:effectLst/>
                          <a:latin typeface="Calibri"/>
                        </a:rPr>
                        <a:t> watts</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err="1" smtClean="0">
                          <a:solidFill>
                            <a:srgbClr val="000000"/>
                          </a:solidFill>
                          <a:effectLst/>
                          <a:latin typeface="Calibri"/>
                        </a:rPr>
                        <a:t>dBWi</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decibel </a:t>
                      </a:r>
                      <a:r>
                        <a:rPr lang="en-US" sz="1000" b="0" i="0" u="none" strike="noStrike" baseline="0" dirty="0" smtClean="0">
                          <a:solidFill>
                            <a:srgbClr val="000000"/>
                          </a:solidFill>
                          <a:effectLst/>
                          <a:latin typeface="Calibri"/>
                        </a:rPr>
                        <a:t>watts isotropic</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err="1" smtClean="0">
                          <a:solidFill>
                            <a:srgbClr val="000000"/>
                          </a:solidFill>
                          <a:effectLst/>
                          <a:latin typeface="Calibri"/>
                        </a:rPr>
                        <a:t>Dll</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Dynamic-Link Library</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DM </a:t>
                      </a:r>
                    </a:p>
                  </a:txBody>
                  <a:tcPr marL="9525" marR="9525" marT="9525" marB="0" anchor="b"/>
                </a:tc>
                <a:tc>
                  <a:txBody>
                    <a:bodyPr/>
                    <a:lstStyle/>
                    <a:p>
                      <a:pPr algn="l" fontAlgn="b"/>
                      <a:r>
                        <a:rPr lang="en-US" sz="1000" b="0" i="0" u="none" strike="noStrike" dirty="0">
                          <a:solidFill>
                            <a:srgbClr val="000000"/>
                          </a:solidFill>
                          <a:effectLst/>
                          <a:latin typeface="Calibri"/>
                        </a:rPr>
                        <a:t>Data Management</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DR</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discrepancy report</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Eb/No </a:t>
                      </a:r>
                    </a:p>
                  </a:txBody>
                  <a:tcPr marL="9525" marR="9525" marT="9525" marB="0" anchor="b"/>
                </a:tc>
                <a:tc>
                  <a:txBody>
                    <a:bodyPr/>
                    <a:lstStyle/>
                    <a:p>
                      <a:pPr algn="l" fontAlgn="b"/>
                      <a:r>
                        <a:rPr lang="en-US" sz="1000" b="0" i="0" u="none" strike="noStrike" dirty="0">
                          <a:solidFill>
                            <a:srgbClr val="000000"/>
                          </a:solidFill>
                          <a:effectLst/>
                          <a:latin typeface="Calibri"/>
                        </a:rPr>
                        <a:t>Energy per bit (Eb) to Spectral Noise Density (No)</a:t>
                      </a:r>
                    </a:p>
                  </a:txBody>
                  <a:tcPr marL="9525" marR="9525" marT="9525" marB="0" anchor="b"/>
                </a:tc>
              </a:tr>
              <a:tr h="182880">
                <a:tc>
                  <a:txBody>
                    <a:bodyPr/>
                    <a:lstStyle/>
                    <a:p>
                      <a:pPr algn="l" fontAlgn="b"/>
                      <a:r>
                        <a:rPr lang="en-US" sz="1000" b="1" i="0" u="none" strike="noStrike" dirty="0">
                          <a:solidFill>
                            <a:srgbClr val="000000"/>
                          </a:solidFill>
                          <a:effectLst/>
                          <a:latin typeface="Calibri"/>
                        </a:rPr>
                        <a:t>EBnet </a:t>
                      </a:r>
                    </a:p>
                  </a:txBody>
                  <a:tcPr marL="9525" marR="9525" marT="9525" marB="0" anchor="b"/>
                </a:tc>
                <a:tc>
                  <a:txBody>
                    <a:bodyPr/>
                    <a:lstStyle/>
                    <a:p>
                      <a:pPr algn="l" fontAlgn="b"/>
                      <a:r>
                        <a:rPr lang="en-US" sz="1000" b="0" i="0" u="none" strike="noStrike" dirty="0">
                          <a:solidFill>
                            <a:srgbClr val="000000"/>
                          </a:solidFill>
                          <a:effectLst/>
                          <a:latin typeface="Calibri"/>
                        </a:rPr>
                        <a:t>Earth Observing System Backbone network</a:t>
                      </a:r>
                    </a:p>
                  </a:txBody>
                  <a:tcPr marL="9525" marR="9525" marT="9525" marB="0" anchor="b"/>
                </a:tc>
              </a:tr>
              <a:tr h="182880">
                <a:tc>
                  <a:txBody>
                    <a:bodyPr/>
                    <a:lstStyle/>
                    <a:p>
                      <a:pPr algn="l" fontAlgn="b"/>
                      <a:r>
                        <a:rPr lang="en-US" sz="1000" b="1" i="0" u="none" strike="noStrike" dirty="0">
                          <a:solidFill>
                            <a:srgbClr val="000000"/>
                          </a:solidFill>
                          <a:effectLst/>
                          <a:latin typeface="Calibri"/>
                        </a:rPr>
                        <a:t>EBOX </a:t>
                      </a:r>
                    </a:p>
                  </a:txBody>
                  <a:tcPr marL="9525" marR="9525" marT="9525" marB="0" anchor="b"/>
                </a:tc>
                <a:tc>
                  <a:txBody>
                    <a:bodyPr/>
                    <a:lstStyle/>
                    <a:p>
                      <a:pPr algn="l" fontAlgn="b"/>
                      <a:r>
                        <a:rPr lang="en-US" sz="1000" b="0" i="0" u="none" strike="noStrike" dirty="0" smtClean="0">
                          <a:solidFill>
                            <a:srgbClr val="000000"/>
                          </a:solidFill>
                          <a:effectLst/>
                          <a:latin typeface="Calibri"/>
                        </a:rPr>
                        <a:t>EDOS </a:t>
                      </a:r>
                      <a:r>
                        <a:rPr lang="en-US" sz="1000" b="0" i="0" u="none" strike="noStrike" dirty="0">
                          <a:solidFill>
                            <a:srgbClr val="000000"/>
                          </a:solidFill>
                          <a:effectLst/>
                          <a:latin typeface="Calibri"/>
                        </a:rPr>
                        <a:t>box</a:t>
                      </a:r>
                    </a:p>
                  </a:txBody>
                  <a:tcPr marL="9525" marR="9525" marT="9525" marB="0" anchor="b"/>
                </a:tc>
              </a:tr>
              <a:tr h="190241">
                <a:tc>
                  <a:txBody>
                    <a:bodyPr/>
                    <a:lstStyle/>
                    <a:p>
                      <a:pPr algn="l" fontAlgn="b"/>
                      <a:r>
                        <a:rPr lang="en-US" sz="1000" b="1" i="0" u="none" strike="noStrike" dirty="0">
                          <a:solidFill>
                            <a:srgbClr val="000000"/>
                          </a:solidFill>
                          <a:effectLst/>
                          <a:latin typeface="Calibri"/>
                        </a:rPr>
                        <a:t>EC </a:t>
                      </a:r>
                    </a:p>
                  </a:txBody>
                  <a:tcPr marL="9525" marR="9525" marT="9525" marB="0" anchor="b"/>
                </a:tc>
                <a:tc>
                  <a:txBody>
                    <a:bodyPr/>
                    <a:lstStyle/>
                    <a:p>
                      <a:pPr algn="l" fontAlgn="b"/>
                      <a:r>
                        <a:rPr lang="en-US" sz="1000" b="0" i="0" u="none" strike="noStrike" dirty="0">
                          <a:solidFill>
                            <a:srgbClr val="000000"/>
                          </a:solidFill>
                          <a:effectLst/>
                          <a:latin typeface="Calibri"/>
                        </a:rPr>
                        <a:t>Engineering Change</a:t>
                      </a:r>
                    </a:p>
                  </a:txBody>
                  <a:tcPr marL="9525" marR="9525" marT="9525" marB="0" anchor="b"/>
                </a:tc>
              </a:tr>
              <a:tr h="182880">
                <a:tc>
                  <a:txBody>
                    <a:bodyPr/>
                    <a:lstStyle/>
                    <a:p>
                      <a:pPr algn="l" fontAlgn="b"/>
                      <a:r>
                        <a:rPr lang="en-US" sz="1000" b="1" i="0" u="none" strike="noStrike" dirty="0">
                          <a:solidFill>
                            <a:srgbClr val="000000"/>
                          </a:solidFill>
                          <a:effectLst/>
                          <a:latin typeface="Calibri"/>
                        </a:rPr>
                        <a:t>ECAS </a:t>
                      </a:r>
                    </a:p>
                  </a:txBody>
                  <a:tcPr marL="9525" marR="9525" marT="9525" marB="0" anchor="b"/>
                </a:tc>
                <a:tc>
                  <a:txBody>
                    <a:bodyPr/>
                    <a:lstStyle/>
                    <a:p>
                      <a:pPr algn="l" fontAlgn="b"/>
                      <a:r>
                        <a:rPr lang="en-US" sz="1000" b="0" i="0" u="none" strike="noStrike" dirty="0">
                          <a:solidFill>
                            <a:srgbClr val="000000"/>
                          </a:solidFill>
                          <a:effectLst/>
                          <a:latin typeface="Calibri"/>
                        </a:rPr>
                        <a:t>Engineering Change Automation System</a:t>
                      </a:r>
                    </a:p>
                  </a:txBody>
                  <a:tcPr marL="9525" marR="9525" marT="9525" marB="0" anchor="b"/>
                </a:tc>
              </a:tr>
              <a:tr h="182880">
                <a:tc>
                  <a:txBody>
                    <a:bodyPr/>
                    <a:lstStyle/>
                    <a:p>
                      <a:pPr algn="l" fontAlgn="b"/>
                      <a:r>
                        <a:rPr lang="en-US" sz="1000" b="1" i="0" u="none" strike="noStrike" dirty="0">
                          <a:solidFill>
                            <a:srgbClr val="000000"/>
                          </a:solidFill>
                          <a:effectLst/>
                          <a:latin typeface="Calibri"/>
                        </a:rPr>
                        <a:t>ECL </a:t>
                      </a:r>
                    </a:p>
                  </a:txBody>
                  <a:tcPr marL="9525" marR="9525" marT="9525" marB="0" anchor="b"/>
                </a:tc>
                <a:tc>
                  <a:txBody>
                    <a:bodyPr/>
                    <a:lstStyle/>
                    <a:p>
                      <a:pPr algn="l" fontAlgn="b"/>
                      <a:r>
                        <a:rPr lang="en-US" sz="1000" b="0" i="0" u="none" strike="noStrike" dirty="0">
                          <a:solidFill>
                            <a:srgbClr val="000000"/>
                          </a:solidFill>
                          <a:effectLst/>
                          <a:latin typeface="Calibri"/>
                        </a:rPr>
                        <a:t>Emitter Coupled Logic</a:t>
                      </a:r>
                    </a:p>
                  </a:txBody>
                  <a:tcPr marL="9525" marR="9525" marT="9525" marB="0" anchor="b"/>
                </a:tc>
              </a:tr>
              <a:tr h="182880">
                <a:tc>
                  <a:txBody>
                    <a:bodyPr/>
                    <a:lstStyle/>
                    <a:p>
                      <a:pPr algn="l" fontAlgn="b"/>
                      <a:r>
                        <a:rPr lang="en-US" sz="1000" b="1" i="0" u="none" strike="noStrike" dirty="0">
                          <a:solidFill>
                            <a:srgbClr val="000000"/>
                          </a:solidFill>
                          <a:effectLst/>
                          <a:latin typeface="Calibri"/>
                        </a:rPr>
                        <a:t>EDOS </a:t>
                      </a:r>
                    </a:p>
                  </a:txBody>
                  <a:tcPr marL="9525" marR="9525" marT="9525" marB="0" anchor="b"/>
                </a:tc>
                <a:tc>
                  <a:txBody>
                    <a:bodyPr/>
                    <a:lstStyle/>
                    <a:p>
                      <a:pPr algn="l" fontAlgn="b"/>
                      <a:r>
                        <a:rPr lang="en-US" sz="1000" b="0" i="0" u="none" strike="noStrike" dirty="0">
                          <a:solidFill>
                            <a:srgbClr val="000000"/>
                          </a:solidFill>
                          <a:effectLst/>
                          <a:latin typeface="Calibri"/>
                        </a:rPr>
                        <a:t>Earth Observation System (EOS) Data Operations System</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EHS</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Environmental</a:t>
                      </a:r>
                      <a:r>
                        <a:rPr lang="en-US" sz="1000" b="0" i="0" u="none" strike="noStrike" baseline="0" dirty="0" smtClean="0">
                          <a:solidFill>
                            <a:srgbClr val="000000"/>
                          </a:solidFill>
                          <a:effectLst/>
                          <a:latin typeface="Calibri"/>
                        </a:rPr>
                        <a:t> Health &amp; Safety</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EIRP </a:t>
                      </a:r>
                    </a:p>
                  </a:txBody>
                  <a:tcPr marL="9525" marR="9525" marT="9525" marB="0" anchor="b"/>
                </a:tc>
                <a:tc>
                  <a:txBody>
                    <a:bodyPr/>
                    <a:lstStyle/>
                    <a:p>
                      <a:pPr algn="l" fontAlgn="b"/>
                      <a:r>
                        <a:rPr lang="en-US" sz="1000" b="0" i="0" u="none" strike="noStrike" dirty="0">
                          <a:solidFill>
                            <a:srgbClr val="000000"/>
                          </a:solidFill>
                          <a:effectLst/>
                          <a:latin typeface="Calibri"/>
                        </a:rPr>
                        <a:t>Effective Isotropic Radiated Power</a:t>
                      </a: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El</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Elevation</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EO-1 </a:t>
                      </a:r>
                    </a:p>
                  </a:txBody>
                  <a:tcPr marL="9525" marR="9525" marT="9525" marB="0" anchor="b"/>
                </a:tc>
                <a:tc>
                  <a:txBody>
                    <a:bodyPr/>
                    <a:lstStyle/>
                    <a:p>
                      <a:pPr algn="l" fontAlgn="b"/>
                      <a:r>
                        <a:rPr lang="en-US" sz="1000" b="0" i="0" u="none" strike="noStrike" dirty="0">
                          <a:solidFill>
                            <a:srgbClr val="000000"/>
                          </a:solidFill>
                          <a:effectLst/>
                          <a:latin typeface="Calibri"/>
                        </a:rPr>
                        <a:t>Earth Orbiter 1</a:t>
                      </a:r>
                    </a:p>
                  </a:txBody>
                  <a:tcPr marL="9525" marR="9525" marT="9525" marB="0" anchor="b"/>
                </a:tc>
              </a:tr>
              <a:tr h="182880">
                <a:tc>
                  <a:txBody>
                    <a:bodyPr/>
                    <a:lstStyle/>
                    <a:p>
                      <a:pPr algn="l" fontAlgn="b"/>
                      <a:r>
                        <a:rPr lang="en-US" sz="1000" b="1" i="0" u="none" strike="noStrike" dirty="0">
                          <a:solidFill>
                            <a:srgbClr val="000000"/>
                          </a:solidFill>
                          <a:effectLst/>
                          <a:latin typeface="Calibri"/>
                        </a:rPr>
                        <a:t>EOL </a:t>
                      </a:r>
                    </a:p>
                  </a:txBody>
                  <a:tcPr marL="9525" marR="9525" marT="9525" marB="0" anchor="b"/>
                </a:tc>
                <a:tc>
                  <a:txBody>
                    <a:bodyPr/>
                    <a:lstStyle/>
                    <a:p>
                      <a:pPr algn="l" fontAlgn="b"/>
                      <a:r>
                        <a:rPr lang="en-US" sz="1000" b="0" i="0" u="none" strike="noStrike" dirty="0" smtClean="0">
                          <a:solidFill>
                            <a:srgbClr val="000000"/>
                          </a:solidFill>
                          <a:effectLst/>
                          <a:latin typeface="Calibri"/>
                        </a:rPr>
                        <a:t>End Of Life</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smtClean="0">
                          <a:solidFill>
                            <a:srgbClr val="000000"/>
                          </a:solidFill>
                          <a:effectLst/>
                          <a:latin typeface="Calibri"/>
                        </a:rPr>
                        <a:t>EOS</a:t>
                      </a:r>
                      <a:endParaRPr lang="en-US" sz="1000" b="1" i="0" u="none" strike="noStrike" dirty="0">
                        <a:solidFill>
                          <a:srgbClr val="000000"/>
                        </a:solidFill>
                        <a:effectLst/>
                        <a:latin typeface="Calibri"/>
                      </a:endParaRPr>
                    </a:p>
                  </a:txBody>
                  <a:tcPr marL="9525" marR="9525" marT="9525" marB="0" anchor="b"/>
                </a:tc>
                <a:tc>
                  <a:txBody>
                    <a:bodyPr/>
                    <a:lstStyle/>
                    <a:p>
                      <a:pPr algn="l" fontAlgn="b"/>
                      <a:r>
                        <a:rPr lang="en-US" sz="1000" b="0" i="0" u="none" strike="noStrike" dirty="0" smtClean="0">
                          <a:solidFill>
                            <a:srgbClr val="000000"/>
                          </a:solidFill>
                          <a:effectLst/>
                          <a:latin typeface="Calibri"/>
                        </a:rPr>
                        <a:t>Earth Observing</a:t>
                      </a:r>
                      <a:r>
                        <a:rPr lang="en-US" sz="1000" b="0" i="0" u="none" strike="noStrike" baseline="0" dirty="0" smtClean="0">
                          <a:solidFill>
                            <a:srgbClr val="000000"/>
                          </a:solidFill>
                          <a:effectLst/>
                          <a:latin typeface="Calibri"/>
                        </a:rPr>
                        <a:t> System</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EPR </a:t>
                      </a:r>
                    </a:p>
                  </a:txBody>
                  <a:tcPr marL="9525" marR="9525" marT="9525" marB="0" anchor="b"/>
                </a:tc>
                <a:tc>
                  <a:txBody>
                    <a:bodyPr/>
                    <a:lstStyle/>
                    <a:p>
                      <a:pPr algn="l" fontAlgn="b"/>
                      <a:r>
                        <a:rPr lang="en-US" sz="1000" b="0" i="0" u="none" strike="noStrike" dirty="0">
                          <a:solidFill>
                            <a:srgbClr val="000000"/>
                          </a:solidFill>
                          <a:effectLst/>
                          <a:latin typeface="Calibri"/>
                        </a:rPr>
                        <a:t>Engineering Peer Review</a:t>
                      </a:r>
                    </a:p>
                  </a:txBody>
                  <a:tcPr marL="9525" marR="9525" marT="9525" marB="0" anchor="b"/>
                </a:tc>
              </a:tr>
              <a:tr h="182880">
                <a:tc>
                  <a:txBody>
                    <a:bodyPr/>
                    <a:lstStyle/>
                    <a:p>
                      <a:pPr algn="l" fontAlgn="b"/>
                      <a:r>
                        <a:rPr lang="en-US" sz="1000" b="1" i="0" u="none" strike="noStrike" dirty="0">
                          <a:solidFill>
                            <a:srgbClr val="000000"/>
                          </a:solidFill>
                          <a:effectLst/>
                          <a:latin typeface="Calibri"/>
                        </a:rPr>
                        <a:t>FASTSAT </a:t>
                      </a:r>
                    </a:p>
                  </a:txBody>
                  <a:tcPr marL="9525" marR="9525" marT="9525" marB="0" anchor="b"/>
                </a:tc>
                <a:tc>
                  <a:txBody>
                    <a:bodyPr/>
                    <a:lstStyle/>
                    <a:p>
                      <a:pPr algn="l" fontAlgn="b"/>
                      <a:r>
                        <a:rPr lang="en-US" sz="1000" b="0" i="0" u="none" strike="noStrike" dirty="0">
                          <a:solidFill>
                            <a:srgbClr val="000000"/>
                          </a:solidFill>
                          <a:effectLst/>
                          <a:latin typeface="Calibri"/>
                        </a:rPr>
                        <a:t>Fast, Affordable, Science and Technology Satellite</a:t>
                      </a:r>
                    </a:p>
                  </a:txBody>
                  <a:tcPr marL="9525" marR="9525" marT="9525" marB="0" anchor="b"/>
                </a:tc>
              </a:tr>
              <a:tr h="182880">
                <a:tc>
                  <a:txBody>
                    <a:bodyPr/>
                    <a:lstStyle/>
                    <a:p>
                      <a:pPr algn="l" fontAlgn="b"/>
                      <a:r>
                        <a:rPr lang="en-US" sz="1000" b="1" i="0" u="none" strike="noStrike" dirty="0">
                          <a:solidFill>
                            <a:srgbClr val="000000"/>
                          </a:solidFill>
                          <a:effectLst/>
                          <a:latin typeface="Calibri"/>
                        </a:rPr>
                        <a:t>FAT </a:t>
                      </a:r>
                    </a:p>
                  </a:txBody>
                  <a:tcPr marL="9525" marR="9525" marT="9525" marB="0" anchor="b"/>
                </a:tc>
                <a:tc>
                  <a:txBody>
                    <a:bodyPr/>
                    <a:lstStyle/>
                    <a:p>
                      <a:pPr algn="l" fontAlgn="b"/>
                      <a:r>
                        <a:rPr lang="en-US" sz="1000" b="0" i="0" u="none" strike="noStrike" dirty="0">
                          <a:solidFill>
                            <a:srgbClr val="000000"/>
                          </a:solidFill>
                          <a:effectLst/>
                          <a:latin typeface="Calibri"/>
                        </a:rPr>
                        <a:t>Factory Acceptance Test</a:t>
                      </a:r>
                    </a:p>
                  </a:txBody>
                  <a:tcPr marL="9525" marR="9525" marT="9525" marB="0" anchor="b"/>
                </a:tc>
              </a:tr>
              <a:tr h="182880">
                <a:tc>
                  <a:txBody>
                    <a:bodyPr/>
                    <a:lstStyle/>
                    <a:p>
                      <a:pPr algn="l" fontAlgn="b"/>
                      <a:r>
                        <a:rPr lang="en-US" sz="1000" b="1" i="0" u="none" strike="noStrike" dirty="0">
                          <a:solidFill>
                            <a:srgbClr val="000000"/>
                          </a:solidFill>
                          <a:effectLst/>
                          <a:latin typeface="Calibri"/>
                        </a:rPr>
                        <a:t>FDF </a:t>
                      </a:r>
                    </a:p>
                  </a:txBody>
                  <a:tcPr marL="9525" marR="9525" marT="9525" marB="0" anchor="b"/>
                </a:tc>
                <a:tc>
                  <a:txBody>
                    <a:bodyPr/>
                    <a:lstStyle/>
                    <a:p>
                      <a:pPr algn="l" fontAlgn="b"/>
                      <a:r>
                        <a:rPr lang="en-US" sz="1000" b="0" i="0" u="none" strike="noStrike" dirty="0">
                          <a:solidFill>
                            <a:srgbClr val="000000"/>
                          </a:solidFill>
                          <a:effectLst/>
                          <a:latin typeface="Calibri"/>
                        </a:rPr>
                        <a:t>Flight Dynamics Facility</a:t>
                      </a:r>
                    </a:p>
                  </a:txBody>
                  <a:tcPr marL="9525" marR="9525" marT="9525" marB="0" anchor="b"/>
                </a:tc>
              </a:tr>
              <a:tr h="182880">
                <a:tc>
                  <a:txBody>
                    <a:bodyPr/>
                    <a:lstStyle/>
                    <a:p>
                      <a:pPr algn="l" fontAlgn="b"/>
                      <a:r>
                        <a:rPr lang="en-US" sz="1000" b="1" i="0" u="none" strike="noStrike" dirty="0">
                          <a:solidFill>
                            <a:srgbClr val="000000"/>
                          </a:solidFill>
                          <a:effectLst/>
                          <a:latin typeface="Calibri"/>
                        </a:rPr>
                        <a:t>FEP </a:t>
                      </a:r>
                    </a:p>
                  </a:txBody>
                  <a:tcPr marL="9525" marR="9525" marT="9525" marB="0" anchor="b"/>
                </a:tc>
                <a:tc>
                  <a:txBody>
                    <a:bodyPr/>
                    <a:lstStyle/>
                    <a:p>
                      <a:pPr algn="l" fontAlgn="b"/>
                      <a:r>
                        <a:rPr lang="en-US" sz="1000" b="0" i="0" u="none" strike="noStrike" dirty="0">
                          <a:solidFill>
                            <a:srgbClr val="000000"/>
                          </a:solidFill>
                          <a:effectLst/>
                          <a:latin typeface="Calibri"/>
                        </a:rPr>
                        <a:t>Front End Processor</a:t>
                      </a:r>
                    </a:p>
                  </a:txBody>
                  <a:tcPr marL="9525" marR="9525" marT="9525" marB="0" anchor="b"/>
                </a:tc>
              </a:tr>
              <a:tr h="182880">
                <a:tc>
                  <a:txBody>
                    <a:bodyPr/>
                    <a:lstStyle/>
                    <a:p>
                      <a:pPr algn="l" fontAlgn="b"/>
                      <a:r>
                        <a:rPr lang="en-US" sz="1000" b="1" i="0" u="none" strike="noStrike" dirty="0">
                          <a:solidFill>
                            <a:srgbClr val="000000"/>
                          </a:solidFill>
                          <a:effectLst/>
                          <a:latin typeface="Calibri"/>
                        </a:rPr>
                        <a:t>FIPS </a:t>
                      </a:r>
                    </a:p>
                  </a:txBody>
                  <a:tcPr marL="9525" marR="9525" marT="9525" marB="0" anchor="b"/>
                </a:tc>
                <a:tc>
                  <a:txBody>
                    <a:bodyPr/>
                    <a:lstStyle/>
                    <a:p>
                      <a:pPr algn="l" fontAlgn="b"/>
                      <a:r>
                        <a:rPr lang="en-US" sz="1000" b="0" i="0" u="none" strike="noStrike" dirty="0">
                          <a:solidFill>
                            <a:srgbClr val="000000"/>
                          </a:solidFill>
                          <a:effectLst/>
                          <a:latin typeface="Calibri"/>
                        </a:rPr>
                        <a:t>Federal Information Processing Standards</a:t>
                      </a:r>
                    </a:p>
                  </a:txBody>
                  <a:tcPr marL="9525" marR="9525" marT="9525" marB="0" anchor="b"/>
                </a:tc>
              </a:tr>
              <a:tr h="182880">
                <a:tc>
                  <a:txBody>
                    <a:bodyPr/>
                    <a:lstStyle/>
                    <a:p>
                      <a:pPr algn="l" fontAlgn="b"/>
                      <a:r>
                        <a:rPr lang="en-US" sz="1000" b="1" i="0" u="none" strike="noStrike" dirty="0">
                          <a:solidFill>
                            <a:srgbClr val="000000"/>
                          </a:solidFill>
                          <a:effectLst/>
                          <a:latin typeface="Calibri"/>
                        </a:rPr>
                        <a:t>FO </a:t>
                      </a:r>
                    </a:p>
                  </a:txBody>
                  <a:tcPr marL="9525" marR="9525" marT="9525" marB="0" anchor="b"/>
                </a:tc>
                <a:tc>
                  <a:txBody>
                    <a:bodyPr/>
                    <a:lstStyle/>
                    <a:p>
                      <a:pPr algn="l" fontAlgn="b"/>
                      <a:r>
                        <a:rPr lang="en-US" sz="1000" b="0" i="0" u="none" strike="noStrike" dirty="0" smtClean="0">
                          <a:solidFill>
                            <a:srgbClr val="000000"/>
                          </a:solidFill>
                          <a:effectLst/>
                          <a:latin typeface="Calibri"/>
                        </a:rPr>
                        <a:t>Fiber Optic</a:t>
                      </a:r>
                      <a:endParaRPr lang="en-US" sz="1000" b="0" i="0" u="none" strike="noStrike" dirty="0">
                        <a:solidFill>
                          <a:srgbClr val="000000"/>
                        </a:solidFill>
                        <a:effectLst/>
                        <a:latin typeface="Calibri"/>
                      </a:endParaRPr>
                    </a:p>
                  </a:txBody>
                  <a:tcPr marL="9525" marR="9525" marT="9525" marB="0" anchor="b"/>
                </a:tc>
              </a:tr>
              <a:tr h="182880">
                <a:tc>
                  <a:txBody>
                    <a:bodyPr/>
                    <a:lstStyle/>
                    <a:p>
                      <a:pPr algn="l" fontAlgn="b"/>
                      <a:r>
                        <a:rPr lang="en-US" sz="1000" b="1" i="0" u="none" strike="noStrike" dirty="0">
                          <a:solidFill>
                            <a:srgbClr val="000000"/>
                          </a:solidFill>
                          <a:effectLst/>
                          <a:latin typeface="Calibri"/>
                        </a:rPr>
                        <a:t>FOP </a:t>
                      </a:r>
                    </a:p>
                  </a:txBody>
                  <a:tcPr marL="9525" marR="9525" marT="9525" marB="0" anchor="b"/>
                </a:tc>
                <a:tc>
                  <a:txBody>
                    <a:bodyPr/>
                    <a:lstStyle/>
                    <a:p>
                      <a:pPr algn="l" fontAlgn="b"/>
                      <a:r>
                        <a:rPr lang="en-US" sz="1000" b="0" i="0" u="none" strike="noStrike" dirty="0">
                          <a:solidFill>
                            <a:srgbClr val="000000"/>
                          </a:solidFill>
                          <a:effectLst/>
                          <a:latin typeface="Calibri"/>
                        </a:rPr>
                        <a:t>File Output Processor</a:t>
                      </a:r>
                    </a:p>
                  </a:txBody>
                  <a:tcPr marL="9525" marR="9525" marT="9525" marB="0" anchor="b"/>
                </a:tc>
              </a:tr>
              <a:tr h="182880">
                <a:tc>
                  <a:txBody>
                    <a:bodyPr/>
                    <a:lstStyle/>
                    <a:p>
                      <a:pPr algn="l" fontAlgn="b"/>
                      <a:r>
                        <a:rPr lang="en-US" sz="1000" b="1" i="0" u="none" strike="noStrike" dirty="0">
                          <a:solidFill>
                            <a:srgbClr val="000000"/>
                          </a:solidFill>
                          <a:effectLst/>
                          <a:latin typeface="Calibri"/>
                        </a:rPr>
                        <a:t>FY </a:t>
                      </a:r>
                    </a:p>
                  </a:txBody>
                  <a:tcPr marL="9525" marR="9525" marT="9525" marB="0" anchor="b"/>
                </a:tc>
                <a:tc>
                  <a:txBody>
                    <a:bodyPr/>
                    <a:lstStyle/>
                    <a:p>
                      <a:pPr algn="l" fontAlgn="b"/>
                      <a:r>
                        <a:rPr lang="en-US" sz="1000" b="0" i="0" u="none" strike="noStrike" dirty="0">
                          <a:solidFill>
                            <a:srgbClr val="000000"/>
                          </a:solidFill>
                          <a:effectLst/>
                          <a:latin typeface="Calibri"/>
                        </a:rPr>
                        <a:t>Fiscal Year</a:t>
                      </a:r>
                    </a:p>
                  </a:txBody>
                  <a:tcPr marL="9525" marR="9525" marT="9525" marB="0" anchor="b"/>
                </a:tc>
              </a:tr>
              <a:tr h="182880">
                <a:tc>
                  <a:txBody>
                    <a:bodyPr/>
                    <a:lstStyle/>
                    <a:p>
                      <a:pPr algn="l" fontAlgn="b"/>
                      <a:r>
                        <a:rPr lang="en-US" sz="1000" b="1" i="0" u="none" strike="noStrike" dirty="0">
                          <a:solidFill>
                            <a:srgbClr val="000000"/>
                          </a:solidFill>
                          <a:effectLst/>
                          <a:latin typeface="Calibri"/>
                        </a:rPr>
                        <a:t>G/T </a:t>
                      </a:r>
                    </a:p>
                  </a:txBody>
                  <a:tcPr marL="9525" marR="9525" marT="9525" marB="0" anchor="b"/>
                </a:tc>
                <a:tc>
                  <a:txBody>
                    <a:bodyPr/>
                    <a:lstStyle/>
                    <a:p>
                      <a:pPr algn="l" fontAlgn="b"/>
                      <a:r>
                        <a:rPr lang="en-US" sz="1000" b="0" i="0" u="none" strike="noStrike" dirty="0">
                          <a:solidFill>
                            <a:srgbClr val="000000"/>
                          </a:solidFill>
                          <a:effectLst/>
                          <a:latin typeface="Calibri"/>
                        </a:rPr>
                        <a:t>Gain to System Noise Temperature</a:t>
                      </a:r>
                    </a:p>
                  </a:txBody>
                  <a:tcPr marL="9525" marR="9525" marT="9525" marB="0" anchor="b"/>
                </a:tc>
              </a:tr>
              <a:tr h="182880">
                <a:tc>
                  <a:txBody>
                    <a:bodyPr/>
                    <a:lstStyle/>
                    <a:p>
                      <a:pPr algn="l" fontAlgn="b"/>
                      <a:r>
                        <a:rPr lang="en-US" sz="1000" b="1" i="0" u="none" strike="noStrike" dirty="0">
                          <a:solidFill>
                            <a:srgbClr val="000000"/>
                          </a:solidFill>
                          <a:effectLst/>
                          <a:latin typeface="Calibri"/>
                        </a:rPr>
                        <a:t>Gbyte </a:t>
                      </a:r>
                    </a:p>
                  </a:txBody>
                  <a:tcPr marL="9525" marR="9525" marT="9525" marB="0" anchor="b"/>
                </a:tc>
                <a:tc>
                  <a:txBody>
                    <a:bodyPr/>
                    <a:lstStyle/>
                    <a:p>
                      <a:pPr algn="l" fontAlgn="b"/>
                      <a:r>
                        <a:rPr lang="en-US" sz="1000" b="0" i="0" u="none" strike="noStrike" dirty="0">
                          <a:solidFill>
                            <a:srgbClr val="000000"/>
                          </a:solidFill>
                          <a:effectLst/>
                          <a:latin typeface="Calibri"/>
                        </a:rPr>
                        <a:t>Gigabyte</a:t>
                      </a:r>
                    </a:p>
                  </a:txBody>
                  <a:tcPr marL="9525" marR="9525" marT="9525" marB="0" anchor="b"/>
                </a:tc>
              </a:tr>
            </a:tbl>
          </a:graphicData>
        </a:graphic>
      </p:graphicFrame>
    </p:spTree>
    <p:extLst>
      <p:ext uri="{BB962C8B-B14F-4D97-AF65-F5344CB8AC3E}">
        <p14:creationId xmlns:p14="http://schemas.microsoft.com/office/powerpoint/2010/main" val="2563149847"/>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 and Abbreviation List </a:t>
            </a:r>
            <a:r>
              <a:rPr lang="en-US" dirty="0" smtClean="0"/>
              <a:t>(2/3)</a:t>
            </a:r>
            <a:endParaRPr lang="en-US" dirty="0"/>
          </a:p>
        </p:txBody>
      </p:sp>
      <p:graphicFrame>
        <p:nvGraphicFramePr>
          <p:cNvPr id="5" name="Table 4"/>
          <p:cNvGraphicFramePr>
            <a:graphicFrameLocks noGrp="1"/>
          </p:cNvGraphicFramePr>
          <p:nvPr>
            <p:extLst/>
          </p:nvPr>
        </p:nvGraphicFramePr>
        <p:xfrm>
          <a:off x="146573" y="979333"/>
          <a:ext cx="4206240" cy="5825490"/>
        </p:xfrm>
        <a:graphic>
          <a:graphicData uri="http://schemas.openxmlformats.org/drawingml/2006/table">
            <a:tbl>
              <a:tblPr bandRow="1">
                <a:tableStyleId>{2D5ABB26-0587-4C30-8999-92F81FD0307C}</a:tableStyleId>
              </a:tblPr>
              <a:tblGrid>
                <a:gridCol w="731520"/>
                <a:gridCol w="3474720"/>
              </a:tblGrid>
              <a:tr h="155950">
                <a:tc>
                  <a:txBody>
                    <a:bodyPr/>
                    <a:lstStyle/>
                    <a:p>
                      <a:pPr algn="l" fontAlgn="b"/>
                      <a:r>
                        <a:rPr lang="en-US" sz="1050" b="1" i="0" u="none" strike="noStrike" dirty="0">
                          <a:solidFill>
                            <a:srgbClr val="000000"/>
                          </a:solidFill>
                          <a:effectLst/>
                          <a:latin typeface="Calibri"/>
                        </a:rPr>
                        <a:t>GFE </a:t>
                      </a:r>
                    </a:p>
                  </a:txBody>
                  <a:tcPr marL="9525" marR="9525" marT="9525" marB="0" anchor="b"/>
                </a:tc>
                <a:tc>
                  <a:txBody>
                    <a:bodyPr/>
                    <a:lstStyle/>
                    <a:p>
                      <a:pPr algn="l" fontAlgn="b"/>
                      <a:r>
                        <a:rPr lang="en-US" sz="1050" b="0" i="0" u="none" strike="noStrike" dirty="0" smtClean="0">
                          <a:solidFill>
                            <a:srgbClr val="000000"/>
                          </a:solidFill>
                          <a:effectLst/>
                          <a:latin typeface="Calibri"/>
                        </a:rPr>
                        <a:t>Government Furnished Equipment</a:t>
                      </a:r>
                      <a:endParaRPr lang="en-US" sz="1050" b="0" i="0" u="none" strike="noStrike" dirty="0">
                        <a:solidFill>
                          <a:srgbClr val="000000"/>
                        </a:solidFill>
                        <a:effectLst/>
                        <a:latin typeface="Calibri"/>
                      </a:endParaRPr>
                    </a:p>
                  </a:txBody>
                  <a:tcPr marL="9525" marR="9525" marT="9525" marB="0" anchor="b"/>
                </a:tc>
              </a:tr>
              <a:tr h="155950">
                <a:tc>
                  <a:txBody>
                    <a:bodyPr/>
                    <a:lstStyle/>
                    <a:p>
                      <a:pPr algn="l" fontAlgn="b"/>
                      <a:r>
                        <a:rPr lang="en-US" sz="1050" b="1" i="0" u="none" strike="noStrike" dirty="0" smtClean="0">
                          <a:solidFill>
                            <a:srgbClr val="000000"/>
                          </a:solidFill>
                          <a:effectLst/>
                          <a:latin typeface="Calibri"/>
                        </a:rPr>
                        <a:t>GI</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Geophysical</a:t>
                      </a:r>
                      <a:r>
                        <a:rPr lang="en-US" sz="1050" b="0" i="0" u="none" strike="noStrike" baseline="0" dirty="0" smtClean="0">
                          <a:solidFill>
                            <a:srgbClr val="000000"/>
                          </a:solidFill>
                          <a:effectLst/>
                          <a:latin typeface="Calibri"/>
                        </a:rPr>
                        <a:t> Institute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GOES 12-15</a:t>
                      </a:r>
                    </a:p>
                  </a:txBody>
                  <a:tcPr marL="9525" marR="9525" marT="9525" marB="0" anchor="b"/>
                </a:tc>
                <a:tc>
                  <a:txBody>
                    <a:bodyPr/>
                    <a:lstStyle/>
                    <a:p>
                      <a:pPr algn="l" fontAlgn="b"/>
                      <a:r>
                        <a:rPr lang="en-US" sz="1050" b="0" i="0" u="none" strike="noStrike" dirty="0">
                          <a:solidFill>
                            <a:srgbClr val="000000"/>
                          </a:solidFill>
                          <a:effectLst/>
                          <a:latin typeface="Calibri"/>
                        </a:rPr>
                        <a:t>Geostationary Operational Environmental Satellite</a:t>
                      </a:r>
                    </a:p>
                  </a:txBody>
                  <a:tcPr marL="9525" marR="9525" marT="9525" marB="0" anchor="b"/>
                </a:tc>
              </a:tr>
              <a:tr h="182880">
                <a:tc>
                  <a:txBody>
                    <a:bodyPr/>
                    <a:lstStyle/>
                    <a:p>
                      <a:pPr algn="l" fontAlgn="b"/>
                      <a:r>
                        <a:rPr lang="en-US" sz="1050" b="1" i="0" u="none" strike="noStrike" dirty="0">
                          <a:solidFill>
                            <a:srgbClr val="000000"/>
                          </a:solidFill>
                          <a:effectLst/>
                          <a:latin typeface="Calibri"/>
                        </a:rPr>
                        <a:t>GPM </a:t>
                      </a:r>
                    </a:p>
                  </a:txBody>
                  <a:tcPr marL="9525" marR="9525" marT="9525" marB="0" anchor="b"/>
                </a:tc>
                <a:tc>
                  <a:txBody>
                    <a:bodyPr/>
                    <a:lstStyle/>
                    <a:p>
                      <a:pPr algn="l" fontAlgn="b"/>
                      <a:r>
                        <a:rPr lang="en-US" sz="1050" b="0" i="0" u="none" strike="noStrike" dirty="0">
                          <a:solidFill>
                            <a:srgbClr val="000000"/>
                          </a:solidFill>
                          <a:effectLst/>
                          <a:latin typeface="Calibri"/>
                        </a:rPr>
                        <a:t>Global Precipitation Measurement</a:t>
                      </a:r>
                    </a:p>
                  </a:txBody>
                  <a:tcPr marL="9525" marR="9525" marT="9525" marB="0" anchor="b"/>
                </a:tc>
              </a:tr>
              <a:tr h="182880">
                <a:tc>
                  <a:txBody>
                    <a:bodyPr/>
                    <a:lstStyle/>
                    <a:p>
                      <a:pPr algn="l" fontAlgn="b"/>
                      <a:r>
                        <a:rPr lang="en-US" sz="1050" b="1" i="0" u="none" strike="noStrike" dirty="0">
                          <a:solidFill>
                            <a:srgbClr val="000000"/>
                          </a:solidFill>
                          <a:effectLst/>
                          <a:latin typeface="Calibri"/>
                        </a:rPr>
                        <a:t>GPS </a:t>
                      </a:r>
                    </a:p>
                  </a:txBody>
                  <a:tcPr marL="9525" marR="9525" marT="9525" marB="0" anchor="b"/>
                </a:tc>
                <a:tc>
                  <a:txBody>
                    <a:bodyPr/>
                    <a:lstStyle/>
                    <a:p>
                      <a:pPr algn="l" fontAlgn="b"/>
                      <a:r>
                        <a:rPr lang="en-US" sz="1050" b="0" i="0" u="none" strike="noStrike" dirty="0">
                          <a:solidFill>
                            <a:srgbClr val="000000"/>
                          </a:solidFill>
                          <a:effectLst/>
                          <a:latin typeface="Calibri"/>
                        </a:rPr>
                        <a:t>Global Positioning System</a:t>
                      </a:r>
                    </a:p>
                  </a:txBody>
                  <a:tcPr marL="9525" marR="9525" marT="9525" marB="0" anchor="b"/>
                </a:tc>
              </a:tr>
              <a:tr h="182880">
                <a:tc>
                  <a:txBody>
                    <a:bodyPr/>
                    <a:lstStyle/>
                    <a:p>
                      <a:pPr algn="l" fontAlgn="b"/>
                      <a:r>
                        <a:rPr lang="en-US" sz="1050" b="1" i="0" u="none" strike="noStrike" dirty="0">
                          <a:solidFill>
                            <a:srgbClr val="000000"/>
                          </a:solidFill>
                          <a:effectLst/>
                          <a:latin typeface="Calibri"/>
                        </a:rPr>
                        <a:t>GRACE 1</a:t>
                      </a:r>
                    </a:p>
                  </a:txBody>
                  <a:tcPr marL="9525" marR="9525" marT="9525" marB="0" anchor="b"/>
                </a:tc>
                <a:tc>
                  <a:txBody>
                    <a:bodyPr/>
                    <a:lstStyle/>
                    <a:p>
                      <a:pPr algn="l" fontAlgn="b"/>
                      <a:r>
                        <a:rPr lang="en-US" sz="1050" b="0" i="0" u="none" strike="noStrike" dirty="0">
                          <a:solidFill>
                            <a:srgbClr val="000000"/>
                          </a:solidFill>
                          <a:effectLst/>
                          <a:latin typeface="Calibri"/>
                        </a:rPr>
                        <a:t>Gravity Recovery and Climate Experiment 1</a:t>
                      </a:r>
                    </a:p>
                  </a:txBody>
                  <a:tcPr marL="9525" marR="9525" marT="9525" marB="0" anchor="b"/>
                </a:tc>
              </a:tr>
              <a:tr h="182880">
                <a:tc>
                  <a:txBody>
                    <a:bodyPr/>
                    <a:lstStyle/>
                    <a:p>
                      <a:pPr algn="l" fontAlgn="b"/>
                      <a:r>
                        <a:rPr lang="en-US" sz="1050" b="1" i="0" u="none" strike="noStrike" dirty="0">
                          <a:solidFill>
                            <a:srgbClr val="000000"/>
                          </a:solidFill>
                          <a:effectLst/>
                          <a:latin typeface="Calibri"/>
                        </a:rPr>
                        <a:t>GRACE FO </a:t>
                      </a:r>
                    </a:p>
                  </a:txBody>
                  <a:tcPr marL="9525" marR="9525" marT="9525" marB="0" anchor="b"/>
                </a:tc>
                <a:tc>
                  <a:txBody>
                    <a:bodyPr/>
                    <a:lstStyle/>
                    <a:p>
                      <a:pPr algn="l" fontAlgn="b"/>
                      <a:r>
                        <a:rPr lang="en-US" sz="1050" b="0" i="0" u="none" strike="noStrike" dirty="0">
                          <a:solidFill>
                            <a:srgbClr val="000000"/>
                          </a:solidFill>
                          <a:effectLst/>
                          <a:latin typeface="Calibri"/>
                        </a:rPr>
                        <a:t>Gravity Recovery and Climate Experiment Follow On</a:t>
                      </a:r>
                    </a:p>
                  </a:txBody>
                  <a:tcPr marL="9525" marR="9525" marT="9525" marB="0" anchor="b"/>
                </a:tc>
              </a:tr>
              <a:tr h="182880">
                <a:tc>
                  <a:txBody>
                    <a:bodyPr/>
                    <a:lstStyle/>
                    <a:p>
                      <a:pPr algn="l" fontAlgn="b"/>
                      <a:r>
                        <a:rPr lang="en-US" sz="1050" b="1" i="0" u="none" strike="noStrike" dirty="0">
                          <a:solidFill>
                            <a:srgbClr val="000000"/>
                          </a:solidFill>
                          <a:effectLst/>
                          <a:latin typeface="Calibri"/>
                        </a:rPr>
                        <a:t>HESSI </a:t>
                      </a:r>
                    </a:p>
                  </a:txBody>
                  <a:tcPr marL="9525" marR="9525" marT="9525" marB="0" anchor="b"/>
                </a:tc>
                <a:tc>
                  <a:txBody>
                    <a:bodyPr/>
                    <a:lstStyle/>
                    <a:p>
                      <a:pPr algn="l" fontAlgn="b"/>
                      <a:r>
                        <a:rPr lang="en-US" sz="1050" b="0" i="0" u="none" strike="noStrike" dirty="0">
                          <a:solidFill>
                            <a:srgbClr val="000000"/>
                          </a:solidFill>
                          <a:effectLst/>
                          <a:latin typeface="Calibri"/>
                        </a:rPr>
                        <a:t>High Energy Solar Spectroscopic Imager</a:t>
                      </a:r>
                    </a:p>
                  </a:txBody>
                  <a:tcPr marL="9525" marR="9525" marT="9525" marB="0" anchor="b"/>
                </a:tc>
              </a:tr>
              <a:tr h="182880">
                <a:tc>
                  <a:txBody>
                    <a:bodyPr/>
                    <a:lstStyle/>
                    <a:p>
                      <a:pPr algn="l" fontAlgn="b"/>
                      <a:r>
                        <a:rPr lang="en-US" sz="1050" b="1" i="0" u="none" strike="noStrike" dirty="0">
                          <a:solidFill>
                            <a:srgbClr val="000000"/>
                          </a:solidFill>
                          <a:effectLst/>
                          <a:latin typeface="Calibri"/>
                        </a:rPr>
                        <a:t>HK </a:t>
                      </a:r>
                    </a:p>
                  </a:txBody>
                  <a:tcPr marL="9525" marR="9525" marT="9525" marB="0" anchor="b"/>
                </a:tc>
                <a:tc>
                  <a:txBody>
                    <a:bodyPr/>
                    <a:lstStyle/>
                    <a:p>
                      <a:pPr algn="l" fontAlgn="b"/>
                      <a:r>
                        <a:rPr lang="en-US" sz="1050" b="0" i="0" u="none" strike="noStrike" dirty="0" smtClean="0">
                          <a:solidFill>
                            <a:srgbClr val="000000"/>
                          </a:solidFill>
                          <a:effectLst/>
                          <a:latin typeface="Calibri"/>
                        </a:rPr>
                        <a:t>Housekeeping</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HPA</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High Power Amplifier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HWCNTRL </a:t>
                      </a:r>
                    </a:p>
                  </a:txBody>
                  <a:tcPr marL="9525" marR="9525" marT="9525" marB="0" anchor="b"/>
                </a:tc>
                <a:tc>
                  <a:txBody>
                    <a:bodyPr/>
                    <a:lstStyle/>
                    <a:p>
                      <a:pPr algn="l" fontAlgn="b"/>
                      <a:r>
                        <a:rPr lang="en-US" sz="1050" b="0" i="0" u="none" strike="noStrike" dirty="0">
                          <a:solidFill>
                            <a:srgbClr val="000000"/>
                          </a:solidFill>
                          <a:effectLst/>
                          <a:latin typeface="Calibri"/>
                        </a:rPr>
                        <a:t>Hardware Control</a:t>
                      </a:r>
                    </a:p>
                  </a:txBody>
                  <a:tcPr marL="9525" marR="9525" marT="9525" marB="0" anchor="b"/>
                </a:tc>
              </a:tr>
              <a:tr h="182880">
                <a:tc>
                  <a:txBody>
                    <a:bodyPr/>
                    <a:lstStyle/>
                    <a:p>
                      <a:pPr algn="l" fontAlgn="b"/>
                      <a:r>
                        <a:rPr lang="en-US" sz="1050" b="1" i="0" u="none" strike="noStrike" dirty="0">
                          <a:solidFill>
                            <a:srgbClr val="000000"/>
                          </a:solidFill>
                          <a:effectLst/>
                          <a:latin typeface="Calibri"/>
                        </a:rPr>
                        <a:t>Hz </a:t>
                      </a:r>
                    </a:p>
                  </a:txBody>
                  <a:tcPr marL="9525" marR="9525" marT="9525" marB="0" anchor="b"/>
                </a:tc>
                <a:tc>
                  <a:txBody>
                    <a:bodyPr/>
                    <a:lstStyle/>
                    <a:p>
                      <a:pPr algn="l" fontAlgn="b"/>
                      <a:r>
                        <a:rPr lang="en-US" sz="1050" b="0" i="0" u="none" strike="noStrike" dirty="0">
                          <a:solidFill>
                            <a:srgbClr val="000000"/>
                          </a:solidFill>
                          <a:effectLst/>
                          <a:latin typeface="Calibri"/>
                        </a:rPr>
                        <a:t>Hertz</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I&amp;T</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Integration and Test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ICD </a:t>
                      </a:r>
                    </a:p>
                  </a:txBody>
                  <a:tcPr marL="9525" marR="9525" marT="9525" marB="0" anchor="b"/>
                </a:tc>
                <a:tc>
                  <a:txBody>
                    <a:bodyPr/>
                    <a:lstStyle/>
                    <a:p>
                      <a:pPr algn="l" fontAlgn="b"/>
                      <a:r>
                        <a:rPr lang="en-US" sz="1050" b="0" i="0" u="none" strike="noStrike" dirty="0">
                          <a:solidFill>
                            <a:srgbClr val="000000"/>
                          </a:solidFill>
                          <a:effectLst/>
                          <a:latin typeface="Calibri"/>
                        </a:rPr>
                        <a:t>Interface Control Document</a:t>
                      </a:r>
                    </a:p>
                  </a:txBody>
                  <a:tcPr marL="9525" marR="9525" marT="9525" marB="0" anchor="b"/>
                </a:tc>
              </a:tr>
              <a:tr h="182880">
                <a:tc>
                  <a:txBody>
                    <a:bodyPr/>
                    <a:lstStyle/>
                    <a:p>
                      <a:pPr algn="l" fontAlgn="b"/>
                      <a:r>
                        <a:rPr lang="en-US" sz="1050" b="1" i="0" u="none" strike="noStrike" dirty="0">
                          <a:solidFill>
                            <a:srgbClr val="000000"/>
                          </a:solidFill>
                          <a:effectLst/>
                          <a:latin typeface="Calibri"/>
                        </a:rPr>
                        <a:t>ICESat-2 </a:t>
                      </a:r>
                    </a:p>
                  </a:txBody>
                  <a:tcPr marL="9525" marR="9525" marT="9525" marB="0" anchor="b"/>
                </a:tc>
                <a:tc>
                  <a:txBody>
                    <a:bodyPr/>
                    <a:lstStyle/>
                    <a:p>
                      <a:pPr algn="l" fontAlgn="b"/>
                      <a:r>
                        <a:rPr lang="en-US" sz="1050" b="0" i="0" u="none" strike="noStrike" dirty="0">
                          <a:solidFill>
                            <a:srgbClr val="000000"/>
                          </a:solidFill>
                          <a:effectLst/>
                          <a:latin typeface="Calibri"/>
                        </a:rPr>
                        <a:t>Ice, Cloud</a:t>
                      </a:r>
                      <a:r>
                        <a:rPr lang="en-US" sz="1050" b="0" i="0" u="none" strike="noStrike" dirty="0" smtClean="0">
                          <a:solidFill>
                            <a:srgbClr val="000000"/>
                          </a:solidFill>
                          <a:effectLst/>
                          <a:latin typeface="Calibri"/>
                        </a:rPr>
                        <a:t>, and </a:t>
                      </a:r>
                      <a:r>
                        <a:rPr lang="en-US" sz="1050" b="0" i="0" u="none" strike="noStrike" dirty="0">
                          <a:solidFill>
                            <a:srgbClr val="000000"/>
                          </a:solidFill>
                          <a:effectLst/>
                          <a:latin typeface="Calibri"/>
                        </a:rPr>
                        <a:t>land Elevation Satellite-2</a:t>
                      </a:r>
                    </a:p>
                  </a:txBody>
                  <a:tcPr marL="9525" marR="9525" marT="9525" marB="0" anchor="b"/>
                </a:tc>
              </a:tr>
              <a:tr h="182880">
                <a:tc>
                  <a:txBody>
                    <a:bodyPr/>
                    <a:lstStyle/>
                    <a:p>
                      <a:pPr algn="l" fontAlgn="b"/>
                      <a:r>
                        <a:rPr lang="en-US" sz="1050" b="1" i="0" u="none" strike="noStrike" dirty="0">
                          <a:solidFill>
                            <a:srgbClr val="000000"/>
                          </a:solidFill>
                          <a:effectLst/>
                          <a:latin typeface="Calibri"/>
                        </a:rPr>
                        <a:t>Inj. </a:t>
                      </a:r>
                    </a:p>
                  </a:txBody>
                  <a:tcPr marL="9525" marR="9525" marT="9525" marB="0" anchor="b"/>
                </a:tc>
                <a:tc>
                  <a:txBody>
                    <a:bodyPr/>
                    <a:lstStyle/>
                    <a:p>
                      <a:pPr algn="l" fontAlgn="b"/>
                      <a:r>
                        <a:rPr lang="en-US" sz="1050" b="0" i="0" u="none" strike="noStrike" dirty="0" smtClean="0">
                          <a:solidFill>
                            <a:srgbClr val="000000"/>
                          </a:solidFill>
                          <a:effectLst/>
                          <a:latin typeface="Calibri"/>
                        </a:rPr>
                        <a:t>Injection</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IONet </a:t>
                      </a:r>
                    </a:p>
                  </a:txBody>
                  <a:tcPr marL="9525" marR="9525" marT="9525" marB="0" anchor="b"/>
                </a:tc>
                <a:tc>
                  <a:txBody>
                    <a:bodyPr/>
                    <a:lstStyle/>
                    <a:p>
                      <a:pPr algn="l" fontAlgn="b"/>
                      <a:r>
                        <a:rPr lang="en-US" sz="1050" b="0" i="0" u="none" strike="noStrike" dirty="0">
                          <a:solidFill>
                            <a:srgbClr val="000000"/>
                          </a:solidFill>
                          <a:effectLst/>
                          <a:latin typeface="Calibri"/>
                        </a:rPr>
                        <a:t>Internet Protocol Operational Network</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IF</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intermediate frequency</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IRIG </a:t>
                      </a:r>
                    </a:p>
                  </a:txBody>
                  <a:tcPr marL="9525" marR="9525" marT="9525" marB="0" anchor="b"/>
                </a:tc>
                <a:tc>
                  <a:txBody>
                    <a:bodyPr/>
                    <a:lstStyle/>
                    <a:p>
                      <a:pPr algn="l" fontAlgn="b"/>
                      <a:r>
                        <a:rPr lang="en-US" sz="1050" b="0" i="0" u="none" strike="noStrike" dirty="0">
                          <a:solidFill>
                            <a:srgbClr val="000000"/>
                          </a:solidFill>
                          <a:effectLst/>
                          <a:latin typeface="Calibri"/>
                        </a:rPr>
                        <a:t>Inter-Range Instrumentation Group</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IRIS</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Interface Region Imaging Spectrograph</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IT</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Information </a:t>
                      </a:r>
                      <a:r>
                        <a:rPr lang="en-US" sz="1050" b="0" i="0" u="none" strike="noStrike" dirty="0" err="1" smtClean="0">
                          <a:solidFill>
                            <a:srgbClr val="000000"/>
                          </a:solidFill>
                          <a:effectLst/>
                          <a:latin typeface="Calibri"/>
                        </a:rPr>
                        <a:t>Techonlogy</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kbps </a:t>
                      </a:r>
                    </a:p>
                  </a:txBody>
                  <a:tcPr marL="9525" marR="9525" marT="9525" marB="0" anchor="b"/>
                </a:tc>
                <a:tc>
                  <a:txBody>
                    <a:bodyPr/>
                    <a:lstStyle/>
                    <a:p>
                      <a:pPr algn="l" fontAlgn="b"/>
                      <a:r>
                        <a:rPr lang="en-US" sz="1050" b="0" i="0" u="none" strike="noStrike" dirty="0" smtClean="0">
                          <a:solidFill>
                            <a:srgbClr val="000000"/>
                          </a:solidFill>
                          <a:effectLst/>
                          <a:latin typeface="Calibri"/>
                        </a:rPr>
                        <a:t>Kilobits Per Second</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ksps </a:t>
                      </a:r>
                    </a:p>
                  </a:txBody>
                  <a:tcPr marL="9525" marR="9525" marT="9525" marB="0" anchor="b"/>
                </a:tc>
                <a:tc>
                  <a:txBody>
                    <a:bodyPr/>
                    <a:lstStyle/>
                    <a:p>
                      <a:pPr algn="l" fontAlgn="b"/>
                      <a:r>
                        <a:rPr lang="en-US" sz="1050" b="0" i="0" u="none" strike="noStrike" dirty="0" smtClean="0">
                          <a:solidFill>
                            <a:srgbClr val="000000"/>
                          </a:solidFill>
                          <a:effectLst/>
                          <a:latin typeface="Calibri"/>
                        </a:rPr>
                        <a:t>Kilosymbols Per Second</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LADEE </a:t>
                      </a:r>
                    </a:p>
                  </a:txBody>
                  <a:tcPr marL="9525" marR="9525" marT="9525" marB="0" anchor="b"/>
                </a:tc>
                <a:tc>
                  <a:txBody>
                    <a:bodyPr/>
                    <a:lstStyle/>
                    <a:p>
                      <a:pPr algn="l" fontAlgn="b"/>
                      <a:r>
                        <a:rPr lang="en-US" sz="1050" b="0" i="0" u="none" strike="noStrike" dirty="0">
                          <a:solidFill>
                            <a:srgbClr val="000000"/>
                          </a:solidFill>
                          <a:effectLst/>
                          <a:latin typeface="Calibri"/>
                        </a:rPr>
                        <a:t>Lunar Atmosphere and Dust Environment Explorer</a:t>
                      </a:r>
                    </a:p>
                  </a:txBody>
                  <a:tcPr marL="9525" marR="9525" marT="9525" marB="0" anchor="b"/>
                </a:tc>
              </a:tr>
              <a:tr h="182880">
                <a:tc>
                  <a:txBody>
                    <a:bodyPr/>
                    <a:lstStyle/>
                    <a:p>
                      <a:pPr algn="l" fontAlgn="b"/>
                      <a:r>
                        <a:rPr lang="en-US" sz="1050" b="1" i="0" u="none" strike="noStrike" dirty="0">
                          <a:solidFill>
                            <a:srgbClr val="000000"/>
                          </a:solidFill>
                          <a:effectLst/>
                          <a:latin typeface="Calibri"/>
                        </a:rPr>
                        <a:t>LANDSAT 5</a:t>
                      </a:r>
                    </a:p>
                  </a:txBody>
                  <a:tcPr marL="9525" marR="9525" marT="9525" marB="0" anchor="b"/>
                </a:tc>
                <a:tc>
                  <a:txBody>
                    <a:bodyPr/>
                    <a:lstStyle/>
                    <a:p>
                      <a:pPr algn="l" fontAlgn="b"/>
                      <a:r>
                        <a:rPr lang="en-US" sz="1050" b="0" i="0" u="none" strike="noStrike" dirty="0">
                          <a:solidFill>
                            <a:srgbClr val="000000"/>
                          </a:solidFill>
                          <a:effectLst/>
                          <a:latin typeface="Calibri"/>
                        </a:rPr>
                        <a:t>Land Remote Sensing Satellite </a:t>
                      </a:r>
                    </a:p>
                  </a:txBody>
                  <a:tcPr marL="9525" marR="9525" marT="9525" marB="0" anchor="b"/>
                </a:tc>
              </a:tr>
              <a:tr h="182880">
                <a:tc>
                  <a:txBody>
                    <a:bodyPr/>
                    <a:lstStyle/>
                    <a:p>
                      <a:pPr algn="l" fontAlgn="b"/>
                      <a:r>
                        <a:rPr lang="en-US" sz="1050" b="1" i="0" u="none" strike="noStrike" dirty="0">
                          <a:solidFill>
                            <a:srgbClr val="000000"/>
                          </a:solidFill>
                          <a:effectLst/>
                          <a:latin typeface="Calibri"/>
                        </a:rPr>
                        <a:t>LDPC </a:t>
                      </a:r>
                    </a:p>
                  </a:txBody>
                  <a:tcPr marL="9525" marR="9525" marT="9525" marB="0" anchor="b"/>
                </a:tc>
                <a:tc>
                  <a:txBody>
                    <a:bodyPr/>
                    <a:lstStyle/>
                    <a:p>
                      <a:pPr algn="l" fontAlgn="b"/>
                      <a:r>
                        <a:rPr lang="en-US" sz="1050" b="0" i="0" u="none" strike="noStrike" dirty="0">
                          <a:solidFill>
                            <a:srgbClr val="000000"/>
                          </a:solidFill>
                          <a:effectLst/>
                          <a:latin typeface="Calibri"/>
                        </a:rPr>
                        <a:t>Low Density Parity Check</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LHCP</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Left Hand Circular Polar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LNA </a:t>
                      </a:r>
                    </a:p>
                  </a:txBody>
                  <a:tcPr marL="9525" marR="9525" marT="9525" marB="0" anchor="b"/>
                </a:tc>
                <a:tc>
                  <a:txBody>
                    <a:bodyPr/>
                    <a:lstStyle/>
                    <a:p>
                      <a:pPr algn="l" fontAlgn="b"/>
                      <a:r>
                        <a:rPr lang="en-US" sz="1050" b="0" i="0" u="none" strike="noStrike" dirty="0" smtClean="0">
                          <a:solidFill>
                            <a:srgbClr val="000000"/>
                          </a:solidFill>
                          <a:effectLst/>
                          <a:latin typeface="Calibri"/>
                        </a:rPr>
                        <a:t>Low Noise Amplifier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LRU</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line </a:t>
                      </a:r>
                      <a:r>
                        <a:rPr lang="en-US" sz="1050" b="0" i="0" u="none" strike="noStrike" baseline="0" dirty="0" smtClean="0">
                          <a:solidFill>
                            <a:srgbClr val="000000"/>
                          </a:solidFill>
                          <a:effectLst/>
                          <a:latin typeface="Calibri"/>
                        </a:rPr>
                        <a:t>replaceable unit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M&amp;C </a:t>
                      </a:r>
                    </a:p>
                  </a:txBody>
                  <a:tcPr marL="9525" marR="9525" marT="9525" marB="0" anchor="b"/>
                </a:tc>
                <a:tc>
                  <a:txBody>
                    <a:bodyPr/>
                    <a:lstStyle/>
                    <a:p>
                      <a:pPr algn="l" fontAlgn="b"/>
                      <a:r>
                        <a:rPr lang="en-US" sz="1050" b="0" i="0" u="none" strike="noStrike" dirty="0">
                          <a:solidFill>
                            <a:srgbClr val="000000"/>
                          </a:solidFill>
                          <a:effectLst/>
                          <a:latin typeface="Calibri"/>
                        </a:rPr>
                        <a:t>Monitor and Control</a:t>
                      </a:r>
                    </a:p>
                  </a:txBody>
                  <a:tcPr marL="9525" marR="9525" marT="9525" marB="0" anchor="b"/>
                </a:tc>
              </a:tr>
              <a:tr h="182880">
                <a:tc>
                  <a:txBody>
                    <a:bodyPr/>
                    <a:lstStyle/>
                    <a:p>
                      <a:pPr algn="l" fontAlgn="b"/>
                      <a:r>
                        <a:rPr lang="en-US" sz="1050" b="1" i="0" u="none" strike="noStrike" dirty="0">
                          <a:solidFill>
                            <a:srgbClr val="000000"/>
                          </a:solidFill>
                          <a:effectLst/>
                          <a:latin typeface="Calibri"/>
                        </a:rPr>
                        <a:t>Mbyte </a:t>
                      </a:r>
                    </a:p>
                  </a:txBody>
                  <a:tcPr marL="9525" marR="9525" marT="9525" marB="0" anchor="b"/>
                </a:tc>
                <a:tc>
                  <a:txBody>
                    <a:bodyPr/>
                    <a:lstStyle/>
                    <a:p>
                      <a:pPr algn="l" fontAlgn="b"/>
                      <a:r>
                        <a:rPr lang="en-US" sz="1050" b="0" i="0" u="none" strike="noStrike" dirty="0">
                          <a:solidFill>
                            <a:srgbClr val="000000"/>
                          </a:solidFill>
                          <a:effectLst/>
                          <a:latin typeface="Calibri"/>
                        </a:rPr>
                        <a:t>Megabyte</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MCE</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Mission Commitment</a:t>
                      </a:r>
                      <a:r>
                        <a:rPr lang="en-US" sz="1050" b="0" i="0" u="none" strike="noStrike" baseline="0" dirty="0" smtClean="0">
                          <a:solidFill>
                            <a:srgbClr val="000000"/>
                          </a:solidFill>
                          <a:effectLst/>
                          <a:latin typeface="Calibri"/>
                        </a:rPr>
                        <a:t> Engineer</a:t>
                      </a:r>
                      <a:endParaRPr lang="en-US" sz="1050" b="0" i="0" u="none" strike="noStrike" dirty="0">
                        <a:solidFill>
                          <a:srgbClr val="000000"/>
                        </a:solidFill>
                        <a:effectLst/>
                        <a:latin typeface="Calibri"/>
                      </a:endParaRPr>
                    </a:p>
                  </a:txBody>
                  <a:tcPr marL="9525" marR="9525" marT="9525" marB="0" anchor="b"/>
                </a:tc>
              </a:tr>
            </a:tbl>
          </a:graphicData>
        </a:graphic>
      </p:graphicFrame>
      <p:graphicFrame>
        <p:nvGraphicFramePr>
          <p:cNvPr id="6" name="Table 5"/>
          <p:cNvGraphicFramePr>
            <a:graphicFrameLocks noGrp="1"/>
          </p:cNvGraphicFramePr>
          <p:nvPr>
            <p:extLst/>
          </p:nvPr>
        </p:nvGraphicFramePr>
        <p:xfrm>
          <a:off x="4605385" y="979333"/>
          <a:ext cx="4206240" cy="5838825"/>
        </p:xfrm>
        <a:graphic>
          <a:graphicData uri="http://schemas.openxmlformats.org/drawingml/2006/table">
            <a:tbl>
              <a:tblPr firstRow="1" bandRow="1">
                <a:tableStyleId>{2D5ABB26-0587-4C30-8999-92F81FD0307C}</a:tableStyleId>
              </a:tblPr>
              <a:tblGrid>
                <a:gridCol w="792156"/>
                <a:gridCol w="3414084"/>
              </a:tblGrid>
              <a:tr h="182880">
                <a:tc>
                  <a:txBody>
                    <a:bodyPr/>
                    <a:lstStyle/>
                    <a:p>
                      <a:pPr algn="l" fontAlgn="b"/>
                      <a:r>
                        <a:rPr lang="en-US" sz="1050" b="1" i="0" u="none" strike="noStrike" dirty="0" smtClean="0">
                          <a:solidFill>
                            <a:srgbClr val="000000"/>
                          </a:solidFill>
                          <a:effectLst/>
                          <a:latin typeface="Calibri"/>
                        </a:rPr>
                        <a:t>MCS</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Monitor &amp; Control Sub-system</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MetOp </a:t>
                      </a:r>
                    </a:p>
                  </a:txBody>
                  <a:tcPr marL="9525" marR="9525" marT="9525" marB="0" anchor="b"/>
                </a:tc>
                <a:tc>
                  <a:txBody>
                    <a:bodyPr/>
                    <a:lstStyle/>
                    <a:p>
                      <a:pPr algn="l" fontAlgn="b"/>
                      <a:r>
                        <a:rPr lang="en-US" sz="1050" b="0" i="0" u="none" strike="noStrike" dirty="0">
                          <a:solidFill>
                            <a:srgbClr val="000000"/>
                          </a:solidFill>
                          <a:effectLst/>
                          <a:latin typeface="Calibri"/>
                        </a:rPr>
                        <a:t>Meteorological Operational</a:t>
                      </a:r>
                    </a:p>
                  </a:txBody>
                  <a:tcPr marL="9525" marR="9525" marT="9525" marB="0" anchor="b"/>
                </a:tc>
              </a:tr>
              <a:tr h="182880">
                <a:tc>
                  <a:txBody>
                    <a:bodyPr/>
                    <a:lstStyle/>
                    <a:p>
                      <a:pPr algn="l" fontAlgn="b"/>
                      <a:r>
                        <a:rPr lang="en-US" sz="1050" b="1" i="0" u="none" strike="noStrike" dirty="0">
                          <a:solidFill>
                            <a:srgbClr val="000000"/>
                          </a:solidFill>
                          <a:effectLst/>
                          <a:latin typeface="Calibri"/>
                        </a:rPr>
                        <a:t>MG1 </a:t>
                      </a:r>
                    </a:p>
                  </a:txBody>
                  <a:tcPr marL="9525" marR="9525" marT="9525" marB="0" anchor="b"/>
                </a:tc>
                <a:tc>
                  <a:txBody>
                    <a:bodyPr/>
                    <a:lstStyle/>
                    <a:p>
                      <a:pPr algn="l" fontAlgn="b"/>
                      <a:r>
                        <a:rPr lang="en-US" sz="1050" b="0" i="0" u="none" strike="noStrike" dirty="0" smtClean="0">
                          <a:solidFill>
                            <a:srgbClr val="000000"/>
                          </a:solidFill>
                          <a:effectLst/>
                          <a:latin typeface="+mn-lt"/>
                        </a:rPr>
                        <a:t>10-m antenna at MGS</a:t>
                      </a:r>
                      <a:endParaRPr lang="en-US" sz="1050" b="0" i="0" u="none" strike="noStrike" dirty="0">
                        <a:solidFill>
                          <a:srgbClr val="000000"/>
                        </a:solidFill>
                        <a:effectLst/>
                        <a:latin typeface="+mn-lt"/>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MGS</a:t>
                      </a:r>
                      <a:endParaRPr lang="en-US" sz="1050" b="1" i="0" u="none" strike="noStrike" dirty="0">
                        <a:solidFill>
                          <a:srgbClr val="000000"/>
                        </a:solidFill>
                        <a:effectLst/>
                        <a:latin typeface="Calibri"/>
                      </a:endParaRPr>
                    </a:p>
                  </a:txBody>
                  <a:tcPr marL="9525" marR="9525" marT="9525" marB="0" anchor="b"/>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050" b="0" i="0" u="none" strike="noStrike" dirty="0" smtClean="0">
                          <a:solidFill>
                            <a:srgbClr val="000000"/>
                          </a:solidFill>
                          <a:effectLst/>
                          <a:latin typeface="+mn-lt"/>
                        </a:rPr>
                        <a:t>McMurdo Ground Station</a:t>
                      </a:r>
                    </a:p>
                  </a:txBody>
                  <a:tcPr marL="9525" marR="9525" marT="9525" marB="0" anchor="b"/>
                </a:tc>
              </a:tr>
              <a:tr h="182880">
                <a:tc>
                  <a:txBody>
                    <a:bodyPr/>
                    <a:lstStyle/>
                    <a:p>
                      <a:pPr algn="l" fontAlgn="b"/>
                      <a:r>
                        <a:rPr lang="en-US" sz="1050" b="1" i="0" u="none" strike="noStrike" dirty="0">
                          <a:solidFill>
                            <a:srgbClr val="000000"/>
                          </a:solidFill>
                          <a:effectLst/>
                          <a:latin typeface="Calibri"/>
                        </a:rPr>
                        <a:t>MHz </a:t>
                      </a:r>
                    </a:p>
                  </a:txBody>
                  <a:tcPr marL="9525" marR="9525" marT="9525" marB="0" anchor="b"/>
                </a:tc>
                <a:tc>
                  <a:txBody>
                    <a:bodyPr/>
                    <a:lstStyle/>
                    <a:p>
                      <a:pPr algn="l" fontAlgn="b"/>
                      <a:r>
                        <a:rPr lang="en-US" sz="1050" b="0" i="0" u="none" strike="noStrike" dirty="0">
                          <a:solidFill>
                            <a:srgbClr val="000000"/>
                          </a:solidFill>
                          <a:effectLst/>
                          <a:latin typeface="Calibri"/>
                        </a:rPr>
                        <a:t>Mega Hertz</a:t>
                      </a:r>
                    </a:p>
                  </a:txBody>
                  <a:tcPr marL="9525" marR="9525" marT="9525" marB="0" anchor="b"/>
                </a:tc>
              </a:tr>
              <a:tr h="182880">
                <a:tc>
                  <a:txBody>
                    <a:bodyPr/>
                    <a:lstStyle/>
                    <a:p>
                      <a:pPr algn="l" fontAlgn="b"/>
                      <a:r>
                        <a:rPr lang="en-US" sz="1050" b="1" i="0" u="none" strike="noStrike" dirty="0">
                          <a:solidFill>
                            <a:srgbClr val="000000"/>
                          </a:solidFill>
                          <a:effectLst/>
                          <a:latin typeface="Calibri"/>
                        </a:rPr>
                        <a:t>MMS </a:t>
                      </a:r>
                    </a:p>
                  </a:txBody>
                  <a:tcPr marL="9525" marR="9525" marT="9525" marB="0" anchor="b"/>
                </a:tc>
                <a:tc>
                  <a:txBody>
                    <a:bodyPr/>
                    <a:lstStyle/>
                    <a:p>
                      <a:pPr algn="l" fontAlgn="b"/>
                      <a:r>
                        <a:rPr lang="en-US" sz="1050" b="0" i="0" u="none" strike="noStrike" dirty="0">
                          <a:solidFill>
                            <a:srgbClr val="000000"/>
                          </a:solidFill>
                          <a:effectLst/>
                          <a:latin typeface="Calibri"/>
                        </a:rPr>
                        <a:t>Magnetospheric Multi-Scale Mission</a:t>
                      </a:r>
                    </a:p>
                  </a:txBody>
                  <a:tcPr marL="9525" marR="9525" marT="9525" marB="0" anchor="b"/>
                </a:tc>
              </a:tr>
              <a:tr h="182880">
                <a:tc>
                  <a:txBody>
                    <a:bodyPr/>
                    <a:lstStyle/>
                    <a:p>
                      <a:pPr algn="l" fontAlgn="b"/>
                      <a:r>
                        <a:rPr lang="en-US" sz="1050" b="1" i="0" u="none" strike="noStrike" dirty="0">
                          <a:solidFill>
                            <a:srgbClr val="000000"/>
                          </a:solidFill>
                          <a:effectLst/>
                          <a:latin typeface="Calibri"/>
                        </a:rPr>
                        <a:t>MOC </a:t>
                      </a:r>
                    </a:p>
                  </a:txBody>
                  <a:tcPr marL="9525" marR="9525" marT="9525" marB="0" anchor="b"/>
                </a:tc>
                <a:tc>
                  <a:txBody>
                    <a:bodyPr/>
                    <a:lstStyle/>
                    <a:p>
                      <a:pPr algn="l" fontAlgn="b"/>
                      <a:r>
                        <a:rPr lang="en-US" sz="1050" b="0" i="0" u="none" strike="noStrike" dirty="0">
                          <a:solidFill>
                            <a:srgbClr val="000000"/>
                          </a:solidFill>
                          <a:effectLst/>
                          <a:latin typeface="Calibri"/>
                        </a:rPr>
                        <a:t>Mission Operations Center</a:t>
                      </a:r>
                    </a:p>
                  </a:txBody>
                  <a:tcPr marL="9525" marR="9525" marT="9525" marB="0" anchor="b"/>
                </a:tc>
              </a:tr>
              <a:tr h="182880">
                <a:tc>
                  <a:txBody>
                    <a:bodyPr/>
                    <a:lstStyle/>
                    <a:p>
                      <a:pPr algn="l" fontAlgn="b"/>
                      <a:r>
                        <a:rPr lang="en-US" sz="1050" b="1" i="0" u="none" strike="noStrike" dirty="0">
                          <a:solidFill>
                            <a:srgbClr val="000000"/>
                          </a:solidFill>
                          <a:effectLst/>
                          <a:latin typeface="Calibri"/>
                        </a:rPr>
                        <a:t>Msps </a:t>
                      </a:r>
                    </a:p>
                  </a:txBody>
                  <a:tcPr marL="9525" marR="9525" marT="9525" marB="0" anchor="b"/>
                </a:tc>
                <a:tc>
                  <a:txBody>
                    <a:bodyPr/>
                    <a:lstStyle/>
                    <a:p>
                      <a:pPr algn="l" fontAlgn="b"/>
                      <a:r>
                        <a:rPr lang="en-US" sz="1050" b="0" i="0" u="none" strike="noStrike" dirty="0">
                          <a:solidFill>
                            <a:srgbClr val="000000"/>
                          </a:solidFill>
                          <a:effectLst/>
                          <a:latin typeface="Calibri"/>
                        </a:rPr>
                        <a:t>Mega-symbols per second</a:t>
                      </a:r>
                    </a:p>
                  </a:txBody>
                  <a:tcPr marL="9525" marR="9525" marT="9525" marB="0" anchor="b"/>
                </a:tc>
              </a:tr>
              <a:tr h="182880">
                <a:tc>
                  <a:txBody>
                    <a:bodyPr/>
                    <a:lstStyle/>
                    <a:p>
                      <a:pPr algn="l" fontAlgn="b"/>
                      <a:r>
                        <a:rPr lang="en-US" sz="1050" b="1" i="0" u="none" strike="noStrike" dirty="0">
                          <a:solidFill>
                            <a:srgbClr val="000000"/>
                          </a:solidFill>
                          <a:effectLst/>
                          <a:latin typeface="Calibri"/>
                        </a:rPr>
                        <a:t>MTRS-U </a:t>
                      </a:r>
                    </a:p>
                  </a:txBody>
                  <a:tcPr marL="9525" marR="9525" marT="9525" marB="0" anchor="b"/>
                </a:tc>
                <a:tc>
                  <a:txBody>
                    <a:bodyPr/>
                    <a:lstStyle/>
                    <a:p>
                      <a:pPr algn="l" fontAlgn="b"/>
                      <a:r>
                        <a:rPr lang="en-US" sz="1050" b="0" i="0" u="none" strike="noStrike" dirty="0">
                          <a:solidFill>
                            <a:srgbClr val="000000"/>
                          </a:solidFill>
                          <a:effectLst/>
                          <a:latin typeface="Calibri"/>
                        </a:rPr>
                        <a:t>McMurdo TDRS Relay Station Upgrade</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MUE</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mission unique equipment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NEE </a:t>
                      </a:r>
                    </a:p>
                  </a:txBody>
                  <a:tcPr marL="9525" marR="9525" marT="9525" marB="0" anchor="b"/>
                </a:tc>
                <a:tc>
                  <a:txBody>
                    <a:bodyPr/>
                    <a:lstStyle/>
                    <a:p>
                      <a:pPr algn="l" fontAlgn="b"/>
                      <a:r>
                        <a:rPr lang="en-US" sz="1050" b="0" i="0" u="none" strike="noStrike" dirty="0">
                          <a:solidFill>
                            <a:srgbClr val="000000"/>
                          </a:solidFill>
                          <a:effectLst/>
                          <a:latin typeface="Calibri"/>
                        </a:rPr>
                        <a:t>Near Earth Element</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NEN</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Near</a:t>
                      </a:r>
                      <a:r>
                        <a:rPr lang="en-US" sz="1050" b="0" i="0" u="none" strike="noStrike" baseline="0" dirty="0" smtClean="0">
                          <a:solidFill>
                            <a:srgbClr val="000000"/>
                          </a:solidFill>
                          <a:effectLst/>
                          <a:latin typeface="Calibri"/>
                        </a:rPr>
                        <a:t> Earth Network</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NEN UG </a:t>
                      </a:r>
                    </a:p>
                  </a:txBody>
                  <a:tcPr marL="9525" marR="9525" marT="9525" marB="0" anchor="b"/>
                </a:tc>
                <a:tc>
                  <a:txBody>
                    <a:bodyPr/>
                    <a:lstStyle/>
                    <a:p>
                      <a:pPr algn="l" fontAlgn="b"/>
                      <a:r>
                        <a:rPr lang="en-US" sz="1050" b="0" i="0" u="none" strike="noStrike" dirty="0">
                          <a:solidFill>
                            <a:srgbClr val="000000"/>
                          </a:solidFill>
                          <a:effectLst/>
                          <a:latin typeface="Calibri"/>
                        </a:rPr>
                        <a:t>Near Earth Network Users Guide</a:t>
                      </a:r>
                    </a:p>
                  </a:txBody>
                  <a:tcPr marL="9525" marR="9525" marT="9525" marB="0" anchor="b"/>
                </a:tc>
              </a:tr>
              <a:tr h="182880">
                <a:tc>
                  <a:txBody>
                    <a:bodyPr/>
                    <a:lstStyle/>
                    <a:p>
                      <a:pPr algn="l" fontAlgn="b"/>
                      <a:r>
                        <a:rPr lang="en-US" sz="1050" b="1" i="0" u="none" strike="noStrike" dirty="0">
                          <a:solidFill>
                            <a:srgbClr val="000000"/>
                          </a:solidFill>
                          <a:effectLst/>
                          <a:latin typeface="Calibri"/>
                        </a:rPr>
                        <a:t>NENG </a:t>
                      </a:r>
                    </a:p>
                  </a:txBody>
                  <a:tcPr marL="9525" marR="9525" marT="9525" marB="0" anchor="b"/>
                </a:tc>
                <a:tc>
                  <a:txBody>
                    <a:bodyPr/>
                    <a:lstStyle/>
                    <a:p>
                      <a:pPr algn="l" fontAlgn="b"/>
                      <a:r>
                        <a:rPr lang="en-US" sz="1050" b="0" i="0" u="none" strike="noStrike" dirty="0">
                          <a:solidFill>
                            <a:srgbClr val="000000"/>
                          </a:solidFill>
                          <a:effectLst/>
                          <a:latin typeface="Calibri"/>
                        </a:rPr>
                        <a:t>Near Earth Network Gateway</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NENPAO</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baseline="0" dirty="0" smtClean="0">
                          <a:solidFill>
                            <a:srgbClr val="000000"/>
                          </a:solidFill>
                          <a:effectLst/>
                          <a:latin typeface="Calibri"/>
                        </a:rPr>
                        <a:t>Near Earth Network Performance Analyst Office</a:t>
                      </a:r>
                      <a:endParaRPr lang="en-US" sz="1050" b="0" i="0" u="none" strike="noStrike" dirty="0">
                        <a:solidFill>
                          <a:srgbClr val="000000"/>
                        </a:solidFill>
                        <a:effectLst/>
                        <a:latin typeface="Calibri"/>
                      </a:endParaRPr>
                    </a:p>
                  </a:txBody>
                  <a:tcPr marL="9525" marR="9525" marT="9525" marB="0" anchor="b"/>
                </a:tc>
              </a:tr>
              <a:tr h="144073">
                <a:tc>
                  <a:txBody>
                    <a:bodyPr/>
                    <a:lstStyle/>
                    <a:p>
                      <a:pPr algn="l" fontAlgn="b"/>
                      <a:r>
                        <a:rPr lang="en-US" sz="1050" b="1" i="0" u="none" strike="noStrike" dirty="0" smtClean="0">
                          <a:solidFill>
                            <a:srgbClr val="000000"/>
                          </a:solidFill>
                          <a:effectLst/>
                          <a:latin typeface="Calibri"/>
                        </a:rPr>
                        <a:t>NENSO</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Near</a:t>
                      </a:r>
                      <a:r>
                        <a:rPr lang="en-US" sz="1050" b="0" i="0" u="none" strike="noStrike" baseline="0" dirty="0" smtClean="0">
                          <a:solidFill>
                            <a:srgbClr val="000000"/>
                          </a:solidFill>
                          <a:effectLst/>
                          <a:latin typeface="Calibri"/>
                        </a:rPr>
                        <a:t> Earth Network Scheduling Office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NENSS</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Near Earth Network</a:t>
                      </a:r>
                      <a:r>
                        <a:rPr lang="en-US" sz="1050" b="0" i="0" u="none" strike="noStrike" baseline="0" dirty="0" smtClean="0">
                          <a:solidFill>
                            <a:srgbClr val="000000"/>
                          </a:solidFill>
                          <a:effectLst/>
                          <a:latin typeface="Calibri"/>
                        </a:rPr>
                        <a:t> Scheduling System</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NIM</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Network</a:t>
                      </a:r>
                      <a:r>
                        <a:rPr lang="en-US" sz="1050" b="0" i="0" u="none" strike="noStrike" baseline="0" dirty="0" smtClean="0">
                          <a:solidFill>
                            <a:srgbClr val="000000"/>
                          </a:solidFill>
                          <a:effectLst/>
                          <a:latin typeface="Calibri"/>
                        </a:rPr>
                        <a:t> Integration Manager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NIMO</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Network</a:t>
                      </a:r>
                      <a:r>
                        <a:rPr lang="en-US" sz="1050" b="0" i="0" u="none" strike="noStrike" baseline="0" dirty="0" smtClean="0">
                          <a:solidFill>
                            <a:srgbClr val="000000"/>
                          </a:solidFill>
                          <a:effectLst/>
                          <a:latin typeface="Calibri"/>
                        </a:rPr>
                        <a:t> Integration Management Office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NISN </a:t>
                      </a:r>
                    </a:p>
                  </a:txBody>
                  <a:tcPr marL="9525" marR="9525" marT="9525" marB="0" anchor="b"/>
                </a:tc>
                <a:tc>
                  <a:txBody>
                    <a:bodyPr/>
                    <a:lstStyle/>
                    <a:p>
                      <a:pPr algn="l" fontAlgn="b"/>
                      <a:r>
                        <a:rPr lang="en-US" sz="1050" b="0" i="0" u="none" strike="noStrike" dirty="0">
                          <a:solidFill>
                            <a:srgbClr val="000000"/>
                          </a:solidFill>
                          <a:effectLst/>
                          <a:latin typeface="Calibri"/>
                        </a:rPr>
                        <a:t>NASA Integrated Services Network</a:t>
                      </a:r>
                    </a:p>
                  </a:txBody>
                  <a:tcPr marL="9525" marR="9525" marT="9525" marB="0" anchor="b"/>
                </a:tc>
              </a:tr>
              <a:tr h="182880">
                <a:tc>
                  <a:txBody>
                    <a:bodyPr/>
                    <a:lstStyle/>
                    <a:p>
                      <a:pPr algn="l" fontAlgn="b"/>
                      <a:r>
                        <a:rPr lang="en-US" sz="1050" b="1" i="0" u="none" strike="noStrike" dirty="0">
                          <a:solidFill>
                            <a:srgbClr val="000000"/>
                          </a:solidFill>
                          <a:effectLst/>
                          <a:latin typeface="Calibri"/>
                        </a:rPr>
                        <a:t>NIST </a:t>
                      </a:r>
                    </a:p>
                  </a:txBody>
                  <a:tcPr marL="9525" marR="9525" marT="9525" marB="0" anchor="b"/>
                </a:tc>
                <a:tc>
                  <a:txBody>
                    <a:bodyPr/>
                    <a:lstStyle/>
                    <a:p>
                      <a:pPr algn="l" fontAlgn="b"/>
                      <a:r>
                        <a:rPr lang="en-US" sz="1050" b="0" i="0" u="none" strike="noStrike" dirty="0">
                          <a:solidFill>
                            <a:srgbClr val="000000"/>
                          </a:solidFill>
                          <a:effectLst/>
                          <a:latin typeface="Calibri"/>
                        </a:rPr>
                        <a:t>National Institute of Standards and Technology</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NOSP</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Network</a:t>
                      </a:r>
                      <a:r>
                        <a:rPr lang="en-US" sz="1050" b="0" i="0" u="none" strike="noStrike" baseline="0" dirty="0" smtClean="0">
                          <a:solidFill>
                            <a:srgbClr val="000000"/>
                          </a:solidFill>
                          <a:effectLst/>
                          <a:latin typeface="Calibri"/>
                        </a:rPr>
                        <a:t> Operations Support Plan</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NRD </a:t>
                      </a:r>
                    </a:p>
                  </a:txBody>
                  <a:tcPr marL="9525" marR="9525" marT="9525" marB="0" anchor="b"/>
                </a:tc>
                <a:tc>
                  <a:txBody>
                    <a:bodyPr/>
                    <a:lstStyle/>
                    <a:p>
                      <a:pPr algn="l" fontAlgn="b"/>
                      <a:r>
                        <a:rPr lang="en-US" sz="1050" b="0" i="0" u="none" strike="noStrike" dirty="0">
                          <a:solidFill>
                            <a:srgbClr val="000000"/>
                          </a:solidFill>
                          <a:effectLst/>
                          <a:latin typeface="Calibri"/>
                        </a:rPr>
                        <a:t>Network Requirements Document</a:t>
                      </a:r>
                    </a:p>
                  </a:txBody>
                  <a:tcPr marL="9525" marR="9525" marT="9525" marB="0" anchor="b"/>
                </a:tc>
              </a:tr>
              <a:tr h="182880">
                <a:tc>
                  <a:txBody>
                    <a:bodyPr/>
                    <a:lstStyle/>
                    <a:p>
                      <a:pPr algn="l" fontAlgn="b"/>
                      <a:r>
                        <a:rPr lang="en-US" sz="1050" b="1" i="0" u="none" strike="noStrike" dirty="0">
                          <a:solidFill>
                            <a:srgbClr val="000000"/>
                          </a:solidFill>
                          <a:effectLst/>
                          <a:latin typeface="Calibri"/>
                        </a:rPr>
                        <a:t>NRZ-L </a:t>
                      </a:r>
                    </a:p>
                  </a:txBody>
                  <a:tcPr marL="9525" marR="9525" marT="9525" marB="0" anchor="b"/>
                </a:tc>
                <a:tc>
                  <a:txBody>
                    <a:bodyPr/>
                    <a:lstStyle/>
                    <a:p>
                      <a:pPr algn="l" fontAlgn="b"/>
                      <a:r>
                        <a:rPr lang="en-US" sz="1050" b="0" i="0" u="none" strike="noStrike" dirty="0" smtClean="0">
                          <a:solidFill>
                            <a:srgbClr val="000000"/>
                          </a:solidFill>
                          <a:effectLst/>
                          <a:latin typeface="Calibri"/>
                        </a:rPr>
                        <a:t>Nonreturn-to-zero – Level</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NRZ-M </a:t>
                      </a:r>
                    </a:p>
                  </a:txBody>
                  <a:tcPr marL="9525" marR="9525" marT="9525" marB="0" anchor="b"/>
                </a:tc>
                <a:tc>
                  <a:txBody>
                    <a:bodyPr/>
                    <a:lstStyle/>
                    <a:p>
                      <a:pPr algn="l" fontAlgn="b"/>
                      <a:r>
                        <a:rPr lang="en-US" sz="1050" b="0" i="0" u="none" strike="noStrike" dirty="0" smtClean="0">
                          <a:solidFill>
                            <a:srgbClr val="000000"/>
                          </a:solidFill>
                          <a:effectLst/>
                          <a:latin typeface="Calibri"/>
                        </a:rPr>
                        <a:t>Nonreturn-to-zero - Mark</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NRZ-S </a:t>
                      </a:r>
                    </a:p>
                  </a:txBody>
                  <a:tcPr marL="9525" marR="9525" marT="9525" marB="0" anchor="b"/>
                </a:tc>
                <a:tc>
                  <a:txBody>
                    <a:bodyPr/>
                    <a:lstStyle/>
                    <a:p>
                      <a:pPr algn="l" fontAlgn="b"/>
                      <a:r>
                        <a:rPr lang="en-US" sz="1050" b="0" i="0" u="none" strike="noStrike" dirty="0" smtClean="0">
                          <a:solidFill>
                            <a:srgbClr val="000000"/>
                          </a:solidFill>
                          <a:effectLst/>
                          <a:latin typeface="Calibri"/>
                        </a:rPr>
                        <a:t>Nonreturn-to-zero - Space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NTP </a:t>
                      </a:r>
                    </a:p>
                  </a:txBody>
                  <a:tcPr marL="9525" marR="9525" marT="9525" marB="0" anchor="b"/>
                </a:tc>
                <a:tc>
                  <a:txBody>
                    <a:bodyPr/>
                    <a:lstStyle/>
                    <a:p>
                      <a:pPr algn="l" fontAlgn="b"/>
                      <a:r>
                        <a:rPr lang="en-US" sz="1050" b="0" i="0" u="none" strike="noStrike" dirty="0">
                          <a:solidFill>
                            <a:srgbClr val="000000"/>
                          </a:solidFill>
                          <a:effectLst/>
                          <a:latin typeface="Calibri"/>
                        </a:rPr>
                        <a:t>Network Timing Protocol</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O&amp;M</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Operations</a:t>
                      </a:r>
                      <a:r>
                        <a:rPr lang="en-US" sz="1050" b="0" i="0" u="none" strike="noStrike" baseline="0" dirty="0" smtClean="0">
                          <a:solidFill>
                            <a:srgbClr val="000000"/>
                          </a:solidFill>
                          <a:effectLst/>
                          <a:latin typeface="Calibri"/>
                        </a:rPr>
                        <a:t> and Maintenance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OCO2 </a:t>
                      </a:r>
                    </a:p>
                  </a:txBody>
                  <a:tcPr marL="9525" marR="9525" marT="9525" marB="0" anchor="b"/>
                </a:tc>
                <a:tc>
                  <a:txBody>
                    <a:bodyPr/>
                    <a:lstStyle/>
                    <a:p>
                      <a:pPr algn="l" fontAlgn="b"/>
                      <a:r>
                        <a:rPr lang="en-US" sz="1050" b="0" i="0" u="none" strike="noStrike" dirty="0">
                          <a:solidFill>
                            <a:srgbClr val="000000"/>
                          </a:solidFill>
                          <a:effectLst/>
                          <a:latin typeface="Calibri"/>
                        </a:rPr>
                        <a:t>Orbiting Carbon Observatory 2</a:t>
                      </a:r>
                    </a:p>
                  </a:txBody>
                  <a:tcPr marL="9525" marR="9525" marT="9525" marB="0" anchor="b"/>
                </a:tc>
              </a:tr>
              <a:tr h="182880">
                <a:tc>
                  <a:txBody>
                    <a:bodyPr/>
                    <a:lstStyle/>
                    <a:p>
                      <a:pPr algn="l" fontAlgn="b"/>
                      <a:r>
                        <a:rPr lang="en-US" sz="1050" b="1" i="0" u="none" strike="noStrike" dirty="0">
                          <a:solidFill>
                            <a:srgbClr val="000000"/>
                          </a:solidFill>
                          <a:effectLst/>
                          <a:latin typeface="Calibri"/>
                        </a:rPr>
                        <a:t>ODR </a:t>
                      </a:r>
                    </a:p>
                  </a:txBody>
                  <a:tcPr marL="9525" marR="9525" marT="9525" marB="0" anchor="b"/>
                </a:tc>
                <a:tc>
                  <a:txBody>
                    <a:bodyPr/>
                    <a:lstStyle/>
                    <a:p>
                      <a:pPr algn="l" fontAlgn="b"/>
                      <a:r>
                        <a:rPr lang="en-US" sz="1050" b="0" i="0" u="none" strike="noStrike" dirty="0">
                          <a:solidFill>
                            <a:srgbClr val="000000"/>
                          </a:solidFill>
                          <a:effectLst/>
                          <a:latin typeface="Calibri"/>
                        </a:rPr>
                        <a:t>Operational Discrepancy Report</a:t>
                      </a:r>
                    </a:p>
                  </a:txBody>
                  <a:tcPr marL="9525" marR="9525" marT="9525" marB="0" anchor="b"/>
                </a:tc>
              </a:tr>
              <a:tr h="182880">
                <a:tc>
                  <a:txBody>
                    <a:bodyPr/>
                    <a:lstStyle/>
                    <a:p>
                      <a:pPr algn="l" fontAlgn="b"/>
                      <a:r>
                        <a:rPr lang="en-US" sz="1050" b="1" i="0" u="none" strike="noStrike" dirty="0">
                          <a:solidFill>
                            <a:srgbClr val="000000"/>
                          </a:solidFill>
                          <a:effectLst/>
                          <a:latin typeface="Calibri"/>
                        </a:rPr>
                        <a:t>OQPSK </a:t>
                      </a:r>
                    </a:p>
                  </a:txBody>
                  <a:tcPr marL="9525" marR="9525" marT="9525" marB="0" anchor="b"/>
                </a:tc>
                <a:tc>
                  <a:txBody>
                    <a:bodyPr/>
                    <a:lstStyle/>
                    <a:p>
                      <a:pPr algn="l" fontAlgn="b"/>
                      <a:r>
                        <a:rPr lang="en-US" sz="1050" b="0" i="0" u="none" strike="noStrike" dirty="0" smtClean="0">
                          <a:solidFill>
                            <a:srgbClr val="000000"/>
                          </a:solidFill>
                          <a:effectLst/>
                          <a:latin typeface="Calibri"/>
                        </a:rPr>
                        <a:t>Offset Quadrature Phase Shift Key</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ORR </a:t>
                      </a:r>
                    </a:p>
                  </a:txBody>
                  <a:tcPr marL="9525" marR="9525" marT="9525" marB="0" anchor="b"/>
                </a:tc>
                <a:tc>
                  <a:txBody>
                    <a:bodyPr/>
                    <a:lstStyle/>
                    <a:p>
                      <a:pPr algn="l" fontAlgn="b"/>
                      <a:r>
                        <a:rPr lang="en-US" sz="1050" b="0" i="0" u="none" strike="noStrike" dirty="0">
                          <a:solidFill>
                            <a:srgbClr val="000000"/>
                          </a:solidFill>
                          <a:effectLst/>
                          <a:latin typeface="Calibri"/>
                        </a:rPr>
                        <a:t>Operational Readiness Review</a:t>
                      </a:r>
                    </a:p>
                  </a:txBody>
                  <a:tcPr marL="9525" marR="9525" marT="9525" marB="0" anchor="b"/>
                </a:tc>
              </a:tr>
            </a:tbl>
          </a:graphicData>
        </a:graphic>
      </p:graphicFrame>
    </p:spTree>
    <p:extLst>
      <p:ext uri="{BB962C8B-B14F-4D97-AF65-F5344CB8AC3E}">
        <p14:creationId xmlns:p14="http://schemas.microsoft.com/office/powerpoint/2010/main" val="297707214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Acronym and Abbreviation List </a:t>
            </a:r>
            <a:r>
              <a:rPr lang="en-US" dirty="0" smtClean="0"/>
              <a:t>(3/3)</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64308278"/>
              </p:ext>
            </p:extLst>
          </p:nvPr>
        </p:nvGraphicFramePr>
        <p:xfrm>
          <a:off x="101491" y="942143"/>
          <a:ext cx="4765181" cy="5852160"/>
        </p:xfrm>
        <a:graphic>
          <a:graphicData uri="http://schemas.openxmlformats.org/drawingml/2006/table">
            <a:tbl>
              <a:tblPr bandRow="1">
                <a:tableStyleId>{2D5ABB26-0587-4C30-8999-92F81FD0307C}</a:tableStyleId>
              </a:tblPr>
              <a:tblGrid>
                <a:gridCol w="837126"/>
                <a:gridCol w="3928055"/>
              </a:tblGrid>
              <a:tr h="182880">
                <a:tc>
                  <a:txBody>
                    <a:bodyPr/>
                    <a:lstStyle/>
                    <a:p>
                      <a:pPr algn="l" fontAlgn="b"/>
                      <a:r>
                        <a:rPr lang="en-US" sz="1050" b="1" i="0" u="none" strike="noStrike" dirty="0">
                          <a:solidFill>
                            <a:srgbClr val="000000"/>
                          </a:solidFill>
                          <a:effectLst/>
                          <a:latin typeface="Calibri"/>
                        </a:rPr>
                        <a:t>PDR </a:t>
                      </a:r>
                    </a:p>
                  </a:txBody>
                  <a:tcPr marL="9525" marR="9525" marT="9525" marB="0" anchor="b"/>
                </a:tc>
                <a:tc>
                  <a:txBody>
                    <a:bodyPr/>
                    <a:lstStyle/>
                    <a:p>
                      <a:pPr algn="l" fontAlgn="b"/>
                      <a:r>
                        <a:rPr lang="en-US" sz="1050" b="0" i="0" u="none" strike="noStrike" dirty="0">
                          <a:solidFill>
                            <a:srgbClr val="000000"/>
                          </a:solidFill>
                          <a:effectLst/>
                          <a:latin typeface="Calibri"/>
                        </a:rPr>
                        <a:t>Preliminary Design Review</a:t>
                      </a:r>
                    </a:p>
                  </a:txBody>
                  <a:tcPr marL="9525" marR="9525" marT="9525" marB="0" anchor="b"/>
                </a:tc>
              </a:tr>
              <a:tr h="182880">
                <a:tc>
                  <a:txBody>
                    <a:bodyPr/>
                    <a:lstStyle/>
                    <a:p>
                      <a:pPr algn="l" fontAlgn="b"/>
                      <a:r>
                        <a:rPr lang="en-US" sz="1050" b="1" i="0" u="none" strike="noStrike" dirty="0">
                          <a:solidFill>
                            <a:srgbClr val="000000"/>
                          </a:solidFill>
                          <a:effectLst/>
                          <a:latin typeface="Calibri"/>
                        </a:rPr>
                        <a:t>PTP </a:t>
                      </a:r>
                    </a:p>
                  </a:txBody>
                  <a:tcPr marL="9525" marR="9525" marT="9525" marB="0" anchor="b"/>
                </a:tc>
                <a:tc>
                  <a:txBody>
                    <a:bodyPr/>
                    <a:lstStyle/>
                    <a:p>
                      <a:pPr algn="l" fontAlgn="b"/>
                      <a:r>
                        <a:rPr lang="en-US" sz="1050" b="0" i="0" u="none" strike="noStrike" dirty="0">
                          <a:solidFill>
                            <a:srgbClr val="000000"/>
                          </a:solidFill>
                          <a:effectLst/>
                          <a:latin typeface="Calibri"/>
                        </a:rPr>
                        <a:t>Programmable Telemetry Processor</a:t>
                      </a:r>
                    </a:p>
                  </a:txBody>
                  <a:tcPr marL="9525" marR="9525" marT="9525" marB="0" anchor="b"/>
                </a:tc>
              </a:tr>
              <a:tr h="182880">
                <a:tc>
                  <a:txBody>
                    <a:bodyPr/>
                    <a:lstStyle/>
                    <a:p>
                      <a:pPr algn="l" fontAlgn="b"/>
                      <a:r>
                        <a:rPr lang="en-US" sz="1050" b="1" i="0" u="none" strike="noStrike" dirty="0">
                          <a:solidFill>
                            <a:srgbClr val="000000"/>
                          </a:solidFill>
                          <a:effectLst/>
                          <a:latin typeface="Calibri"/>
                        </a:rPr>
                        <a:t>QAC </a:t>
                      </a:r>
                    </a:p>
                  </a:txBody>
                  <a:tcPr marL="9525" marR="9525" marT="9525" marB="0" anchor="b"/>
                </a:tc>
                <a:tc>
                  <a:txBody>
                    <a:bodyPr/>
                    <a:lstStyle/>
                    <a:p>
                      <a:pPr algn="l" fontAlgn="b"/>
                      <a:r>
                        <a:rPr lang="en-US" sz="1050" b="0" i="0" u="none" strike="noStrike" dirty="0">
                          <a:solidFill>
                            <a:srgbClr val="000000"/>
                          </a:solidFill>
                          <a:effectLst/>
                          <a:latin typeface="Calibri"/>
                        </a:rPr>
                        <a:t>Quality and Accounting</a:t>
                      </a:r>
                    </a:p>
                  </a:txBody>
                  <a:tcPr marL="9525" marR="9525" marT="9525" marB="0" anchor="b"/>
                </a:tc>
              </a:tr>
              <a:tr h="182880">
                <a:tc>
                  <a:txBody>
                    <a:bodyPr/>
                    <a:lstStyle/>
                    <a:p>
                      <a:pPr algn="l" fontAlgn="b"/>
                      <a:r>
                        <a:rPr lang="en-US" sz="1050" b="1" i="0" u="none" strike="noStrike" dirty="0">
                          <a:solidFill>
                            <a:srgbClr val="000000"/>
                          </a:solidFill>
                          <a:effectLst/>
                          <a:latin typeface="Calibri"/>
                        </a:rPr>
                        <a:t>QUIKSCAT</a:t>
                      </a:r>
                    </a:p>
                  </a:txBody>
                  <a:tcPr marL="9525" marR="9525" marT="9525" marB="0" anchor="b"/>
                </a:tc>
                <a:tc>
                  <a:txBody>
                    <a:bodyPr/>
                    <a:lstStyle/>
                    <a:p>
                      <a:pPr algn="l" fontAlgn="b"/>
                      <a:r>
                        <a:rPr lang="en-US" sz="1050" b="0" i="0" u="none" strike="noStrike" dirty="0">
                          <a:solidFill>
                            <a:srgbClr val="000000"/>
                          </a:solidFill>
                          <a:effectLst/>
                          <a:latin typeface="Calibri"/>
                        </a:rPr>
                        <a:t>Quick Scatterometer </a:t>
                      </a:r>
                    </a:p>
                  </a:txBody>
                  <a:tcPr marL="9525" marR="9525" marT="9525" marB="0" anchor="b"/>
                </a:tc>
              </a:tr>
              <a:tr h="182880">
                <a:tc>
                  <a:txBody>
                    <a:bodyPr/>
                    <a:lstStyle/>
                    <a:p>
                      <a:pPr algn="l" fontAlgn="b"/>
                      <a:r>
                        <a:rPr lang="en-US" sz="1050" b="1" i="0" u="none" strike="noStrike" dirty="0">
                          <a:solidFill>
                            <a:srgbClr val="000000"/>
                          </a:solidFill>
                          <a:effectLst/>
                          <a:latin typeface="Calibri"/>
                        </a:rPr>
                        <a:t>RAID </a:t>
                      </a:r>
                    </a:p>
                  </a:txBody>
                  <a:tcPr marL="9525" marR="9525" marT="9525" marB="0" anchor="b"/>
                </a:tc>
                <a:tc>
                  <a:txBody>
                    <a:bodyPr/>
                    <a:lstStyle/>
                    <a:p>
                      <a:pPr algn="l" fontAlgn="b"/>
                      <a:r>
                        <a:rPr lang="en-US" sz="1050" b="0" i="0" u="none" strike="noStrike" dirty="0">
                          <a:solidFill>
                            <a:srgbClr val="000000"/>
                          </a:solidFill>
                          <a:effectLst/>
                          <a:latin typeface="Calibri"/>
                        </a:rPr>
                        <a:t>Redundant Array of Inexpensive Disks</a:t>
                      </a:r>
                    </a:p>
                  </a:txBody>
                  <a:tcPr marL="9525" marR="9525" marT="9525" marB="0" anchor="b"/>
                </a:tc>
              </a:tr>
              <a:tr h="182880">
                <a:tc>
                  <a:txBody>
                    <a:bodyPr/>
                    <a:lstStyle/>
                    <a:p>
                      <a:pPr algn="l" fontAlgn="b"/>
                      <a:r>
                        <a:rPr lang="en-US" sz="1050" b="1" i="0" u="none" strike="noStrike" dirty="0">
                          <a:solidFill>
                            <a:srgbClr val="000000"/>
                          </a:solidFill>
                          <a:effectLst/>
                          <a:latin typeface="Calibri"/>
                        </a:rPr>
                        <a:t>RBSP </a:t>
                      </a:r>
                    </a:p>
                  </a:txBody>
                  <a:tcPr marL="9525" marR="9525" marT="9525" marB="0" anchor="b"/>
                </a:tc>
                <a:tc>
                  <a:txBody>
                    <a:bodyPr/>
                    <a:lstStyle/>
                    <a:p>
                      <a:pPr algn="l" fontAlgn="b"/>
                      <a:r>
                        <a:rPr lang="en-US" sz="1050" b="0" i="0" u="none" strike="noStrike" dirty="0">
                          <a:solidFill>
                            <a:srgbClr val="000000"/>
                          </a:solidFill>
                          <a:effectLst/>
                          <a:latin typeface="Calibri"/>
                        </a:rPr>
                        <a:t>Radiation Belt Storm Probe</a:t>
                      </a:r>
                    </a:p>
                  </a:txBody>
                  <a:tcPr marL="9525" marR="9525" marT="9525" marB="0" anchor="b"/>
                </a:tc>
              </a:tr>
              <a:tr h="182880">
                <a:tc>
                  <a:txBody>
                    <a:bodyPr/>
                    <a:lstStyle/>
                    <a:p>
                      <a:pPr algn="l" fontAlgn="b"/>
                      <a:r>
                        <a:rPr lang="en-US" sz="1050" b="1" i="0" u="none" strike="noStrike" dirty="0">
                          <a:solidFill>
                            <a:srgbClr val="000000"/>
                          </a:solidFill>
                          <a:effectLst/>
                          <a:latin typeface="Calibri"/>
                        </a:rPr>
                        <a:t>RCVR </a:t>
                      </a:r>
                    </a:p>
                  </a:txBody>
                  <a:tcPr marL="9525" marR="9525" marT="9525" marB="0" anchor="b"/>
                </a:tc>
                <a:tc>
                  <a:txBody>
                    <a:bodyPr/>
                    <a:lstStyle/>
                    <a:p>
                      <a:pPr algn="l" fontAlgn="b"/>
                      <a:r>
                        <a:rPr lang="en-US" sz="1050" b="0" i="0" u="none" strike="noStrike" dirty="0" smtClean="0">
                          <a:solidFill>
                            <a:srgbClr val="000000"/>
                          </a:solidFill>
                          <a:effectLst/>
                          <a:latin typeface="Calibri"/>
                        </a:rPr>
                        <a:t>Receiver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RF </a:t>
                      </a:r>
                    </a:p>
                  </a:txBody>
                  <a:tcPr marL="9525" marR="9525" marT="9525" marB="0" anchor="b"/>
                </a:tc>
                <a:tc>
                  <a:txBody>
                    <a:bodyPr/>
                    <a:lstStyle/>
                    <a:p>
                      <a:pPr algn="l" fontAlgn="b"/>
                      <a:r>
                        <a:rPr lang="en-US" sz="1050" b="0" i="0" u="none" strike="noStrike" dirty="0">
                          <a:solidFill>
                            <a:srgbClr val="000000"/>
                          </a:solidFill>
                          <a:effectLst/>
                          <a:latin typeface="Calibri"/>
                        </a:rPr>
                        <a:t>Radio Frequency</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RFA</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request</a:t>
                      </a:r>
                      <a:r>
                        <a:rPr lang="en-US" sz="1050" b="0" i="0" u="none" strike="noStrike" baseline="0" dirty="0" smtClean="0">
                          <a:solidFill>
                            <a:srgbClr val="000000"/>
                          </a:solidFill>
                          <a:effectLst/>
                          <a:latin typeface="Calibri"/>
                        </a:rPr>
                        <a:t> for action</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RFICD </a:t>
                      </a:r>
                    </a:p>
                  </a:txBody>
                  <a:tcPr marL="9525" marR="9525" marT="9525" marB="0" anchor="b"/>
                </a:tc>
                <a:tc>
                  <a:txBody>
                    <a:bodyPr/>
                    <a:lstStyle/>
                    <a:p>
                      <a:pPr algn="l" fontAlgn="b"/>
                      <a:r>
                        <a:rPr lang="en-US" sz="1050" b="0" i="0" u="none" strike="noStrike" dirty="0">
                          <a:solidFill>
                            <a:srgbClr val="000000"/>
                          </a:solidFill>
                          <a:effectLst/>
                          <a:latin typeface="Calibri"/>
                        </a:rPr>
                        <a:t>Radio Frequency Interface Control Document…</a:t>
                      </a:r>
                    </a:p>
                  </a:txBody>
                  <a:tcPr marL="9525" marR="9525" marT="9525" marB="0" anchor="b"/>
                </a:tc>
              </a:tr>
              <a:tr h="182880">
                <a:tc>
                  <a:txBody>
                    <a:bodyPr/>
                    <a:lstStyle/>
                    <a:p>
                      <a:pPr algn="l" fontAlgn="b"/>
                      <a:r>
                        <a:rPr lang="en-US" sz="1050" b="1" i="0" u="none" strike="noStrike" dirty="0">
                          <a:solidFill>
                            <a:srgbClr val="000000"/>
                          </a:solidFill>
                          <a:effectLst/>
                          <a:latin typeface="Calibri"/>
                        </a:rPr>
                        <a:t>RHCP </a:t>
                      </a:r>
                    </a:p>
                  </a:txBody>
                  <a:tcPr marL="9525" marR="9525" marT="9525" marB="0" anchor="b"/>
                </a:tc>
                <a:tc>
                  <a:txBody>
                    <a:bodyPr/>
                    <a:lstStyle/>
                    <a:p>
                      <a:pPr algn="l" fontAlgn="b"/>
                      <a:r>
                        <a:rPr lang="en-US" sz="1050" b="0" i="0" u="none" strike="noStrike" dirty="0" smtClean="0">
                          <a:solidFill>
                            <a:srgbClr val="000000"/>
                          </a:solidFill>
                          <a:effectLst/>
                          <a:latin typeface="Calibri"/>
                        </a:rPr>
                        <a:t>Right Hand Circular Polar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RMA</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Reliability, Maintainability,</a:t>
                      </a:r>
                      <a:r>
                        <a:rPr lang="en-US" sz="1050" b="0" i="0" u="none" strike="noStrike" baseline="0" dirty="0" smtClean="0">
                          <a:solidFill>
                            <a:srgbClr val="000000"/>
                          </a:solidFill>
                          <a:effectLst/>
                          <a:latin typeface="Calibri"/>
                        </a:rPr>
                        <a:t> and Availability</a:t>
                      </a:r>
                      <a:r>
                        <a:rPr lang="en-US" sz="1050" b="0" i="0" u="none" strike="noStrike" dirty="0" smtClean="0">
                          <a:solidFill>
                            <a:srgbClr val="000000"/>
                          </a:solidFill>
                          <a:effectLst/>
                          <a:latin typeface="Calibri"/>
                        </a:rPr>
                        <a:t> </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RTVM</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Requirements Traceability Verification Matrix</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Rx </a:t>
                      </a:r>
                    </a:p>
                  </a:txBody>
                  <a:tcPr marL="9525" marR="9525" marT="9525" marB="0" anchor="b"/>
                </a:tc>
                <a:tc>
                  <a:txBody>
                    <a:bodyPr/>
                    <a:lstStyle/>
                    <a:p>
                      <a:pPr algn="l" fontAlgn="b"/>
                      <a:r>
                        <a:rPr lang="en-US" sz="1050" b="0" i="0" u="none" strike="noStrike" dirty="0" smtClean="0">
                          <a:solidFill>
                            <a:srgbClr val="000000"/>
                          </a:solidFill>
                          <a:effectLst/>
                          <a:latin typeface="Calibri"/>
                        </a:rPr>
                        <a:t>Receive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SMA</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Safety &amp; Mission Assurance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SAC-(C, D)</a:t>
                      </a:r>
                    </a:p>
                  </a:txBody>
                  <a:tcPr marL="9525" marR="9525" marT="9525" marB="0" anchor="b"/>
                </a:tc>
                <a:tc>
                  <a:txBody>
                    <a:bodyPr/>
                    <a:lstStyle/>
                    <a:p>
                      <a:pPr algn="l" fontAlgn="b"/>
                      <a:r>
                        <a:rPr lang="en-US" sz="1050" b="0" i="0" u="none" strike="noStrike" dirty="0" smtClean="0">
                          <a:solidFill>
                            <a:srgbClr val="000000"/>
                          </a:solidFill>
                          <a:effectLst/>
                          <a:latin typeface="Calibri"/>
                        </a:rPr>
                        <a:t>Satellite </a:t>
                      </a:r>
                      <a:r>
                        <a:rPr lang="en-US" sz="1050" b="0" i="0" u="none" strike="noStrike" dirty="0">
                          <a:solidFill>
                            <a:srgbClr val="000000"/>
                          </a:solidFill>
                          <a:effectLst/>
                          <a:latin typeface="Calibri"/>
                        </a:rPr>
                        <a:t>de Aplicaciones Cientificas</a:t>
                      </a:r>
                    </a:p>
                  </a:txBody>
                  <a:tcPr marL="9525" marR="9525" marT="9525" marB="0" anchor="b"/>
                </a:tc>
              </a:tr>
              <a:tr h="182880">
                <a:tc>
                  <a:txBody>
                    <a:bodyPr/>
                    <a:lstStyle/>
                    <a:p>
                      <a:pPr algn="l" fontAlgn="b"/>
                      <a:r>
                        <a:rPr lang="en-US" sz="1050" b="1" i="0" u="none" strike="noStrike" dirty="0">
                          <a:solidFill>
                            <a:srgbClr val="000000"/>
                          </a:solidFill>
                          <a:effectLst/>
                          <a:latin typeface="Calibri"/>
                        </a:rPr>
                        <a:t>SAMPEX</a:t>
                      </a:r>
                    </a:p>
                  </a:txBody>
                  <a:tcPr marL="9525" marR="9525" marT="9525" marB="0" anchor="b"/>
                </a:tc>
                <a:tc>
                  <a:txBody>
                    <a:bodyPr/>
                    <a:lstStyle/>
                    <a:p>
                      <a:pPr algn="l" fontAlgn="b"/>
                      <a:r>
                        <a:rPr lang="en-US" sz="1050" b="0" i="0" u="none" strike="noStrike" dirty="0">
                          <a:solidFill>
                            <a:srgbClr val="000000"/>
                          </a:solidFill>
                          <a:effectLst/>
                          <a:latin typeface="Calibri"/>
                        </a:rPr>
                        <a:t>Solar Anomalous and Magnetospheric Particle Explorer </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SAR</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synthetic</a:t>
                      </a:r>
                      <a:r>
                        <a:rPr lang="en-US" sz="1050" b="0" i="0" u="none" strike="noStrike" baseline="0" dirty="0" smtClean="0">
                          <a:solidFill>
                            <a:srgbClr val="000000"/>
                          </a:solidFill>
                          <a:effectLst/>
                          <a:latin typeface="Calibri"/>
                        </a:rPr>
                        <a:t> aperture radar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SAT</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Site Acceptance Test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SCaN </a:t>
                      </a:r>
                    </a:p>
                  </a:txBody>
                  <a:tcPr marL="9525" marR="9525" marT="9525" marB="0" anchor="b"/>
                </a:tc>
                <a:tc>
                  <a:txBody>
                    <a:bodyPr/>
                    <a:lstStyle/>
                    <a:p>
                      <a:pPr algn="l" fontAlgn="b"/>
                      <a:r>
                        <a:rPr lang="en-US" sz="1050" b="0" i="0" u="none" strike="noStrike" dirty="0">
                          <a:solidFill>
                            <a:srgbClr val="000000"/>
                          </a:solidFill>
                          <a:effectLst/>
                          <a:latin typeface="Calibri"/>
                        </a:rPr>
                        <a:t>Space Communications and Navigation</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SCC</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Station</a:t>
                      </a:r>
                      <a:r>
                        <a:rPr lang="en-US" sz="1050" b="0" i="0" u="none" strike="noStrike" baseline="0" dirty="0" smtClean="0">
                          <a:solidFill>
                            <a:srgbClr val="000000"/>
                          </a:solidFill>
                          <a:effectLst/>
                          <a:latin typeface="Calibri"/>
                        </a:rPr>
                        <a:t> Control Computer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SCISAT</a:t>
                      </a:r>
                    </a:p>
                  </a:txBody>
                  <a:tcPr marL="9525" marR="9525" marT="9525" marB="0" anchor="b"/>
                </a:tc>
                <a:tc>
                  <a:txBody>
                    <a:bodyPr/>
                    <a:lstStyle/>
                    <a:p>
                      <a:pPr algn="l" fontAlgn="b"/>
                      <a:r>
                        <a:rPr lang="en-US" sz="1050" b="0" i="0" u="none" strike="noStrike" dirty="0">
                          <a:solidFill>
                            <a:srgbClr val="000000"/>
                          </a:solidFill>
                          <a:effectLst/>
                          <a:latin typeface="Calibri"/>
                        </a:rPr>
                        <a:t>Scientific Satellite</a:t>
                      </a:r>
                    </a:p>
                  </a:txBody>
                  <a:tcPr marL="9525" marR="9525" marT="9525" marB="0" anchor="b"/>
                </a:tc>
              </a:tr>
              <a:tr h="182880">
                <a:tc>
                  <a:txBody>
                    <a:bodyPr/>
                    <a:lstStyle/>
                    <a:p>
                      <a:pPr algn="l" fontAlgn="b"/>
                      <a:r>
                        <a:rPr lang="en-US" sz="1050" b="1" i="0" u="none" strike="noStrike" dirty="0">
                          <a:solidFill>
                            <a:srgbClr val="000000"/>
                          </a:solidFill>
                          <a:effectLst/>
                          <a:latin typeface="Calibri"/>
                        </a:rPr>
                        <a:t>SCNS </a:t>
                      </a:r>
                    </a:p>
                  </a:txBody>
                  <a:tcPr marL="9525" marR="9525" marT="9525" marB="0" anchor="b"/>
                </a:tc>
                <a:tc>
                  <a:txBody>
                    <a:bodyPr/>
                    <a:lstStyle/>
                    <a:p>
                      <a:pPr algn="l" fontAlgn="b"/>
                      <a:r>
                        <a:rPr lang="en-US" sz="1050" b="0" i="0" u="none" strike="noStrike" dirty="0">
                          <a:solidFill>
                            <a:srgbClr val="000000"/>
                          </a:solidFill>
                          <a:effectLst/>
                          <a:latin typeface="Calibri"/>
                        </a:rPr>
                        <a:t>Space Communications Network Services</a:t>
                      </a:r>
                    </a:p>
                  </a:txBody>
                  <a:tcPr marL="9525" marR="9525" marT="9525" marB="0" anchor="b"/>
                </a:tc>
              </a:tr>
              <a:tr h="182880">
                <a:tc>
                  <a:txBody>
                    <a:bodyPr/>
                    <a:lstStyle/>
                    <a:p>
                      <a:pPr algn="l" fontAlgn="b"/>
                      <a:r>
                        <a:rPr lang="en-US" sz="1050" b="1" i="0" u="none" strike="noStrike" dirty="0">
                          <a:solidFill>
                            <a:srgbClr val="000000"/>
                          </a:solidFill>
                          <a:effectLst/>
                          <a:latin typeface="Calibri"/>
                        </a:rPr>
                        <a:t>SCP </a:t>
                      </a:r>
                    </a:p>
                  </a:txBody>
                  <a:tcPr marL="9525" marR="9525" marT="9525" marB="0" anchor="b"/>
                </a:tc>
                <a:tc>
                  <a:txBody>
                    <a:bodyPr/>
                    <a:lstStyle/>
                    <a:p>
                      <a:pPr algn="l" fontAlgn="b"/>
                      <a:r>
                        <a:rPr lang="en-US" sz="1050" b="0" i="0" u="none" strike="noStrike" dirty="0" smtClean="0">
                          <a:solidFill>
                            <a:srgbClr val="000000"/>
                          </a:solidFill>
                          <a:effectLst/>
                          <a:latin typeface="Calibri"/>
                        </a:rPr>
                        <a:t>Secure Communications Protocol</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SDR</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System Design Review</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SE </a:t>
                      </a:r>
                    </a:p>
                  </a:txBody>
                  <a:tcPr marL="9525" marR="9525" marT="9525" marB="0" anchor="b"/>
                </a:tc>
                <a:tc>
                  <a:txBody>
                    <a:bodyPr/>
                    <a:lstStyle/>
                    <a:p>
                      <a:pPr algn="l" fontAlgn="b"/>
                      <a:r>
                        <a:rPr lang="en-US" sz="1050" b="0" i="0" u="none" strike="noStrike" dirty="0">
                          <a:solidFill>
                            <a:srgbClr val="000000"/>
                          </a:solidFill>
                          <a:effectLst/>
                          <a:latin typeface="Calibri"/>
                        </a:rPr>
                        <a:t>Systems Engineering</a:t>
                      </a:r>
                    </a:p>
                  </a:txBody>
                  <a:tcPr marL="9525" marR="9525" marT="9525" marB="0" anchor="b"/>
                </a:tc>
              </a:tr>
              <a:tr h="182880">
                <a:tc>
                  <a:txBody>
                    <a:bodyPr/>
                    <a:lstStyle/>
                    <a:p>
                      <a:pPr algn="l" fontAlgn="b"/>
                      <a:r>
                        <a:rPr lang="en-US" sz="1050" b="1" i="0" u="none" strike="noStrike" dirty="0">
                          <a:solidFill>
                            <a:srgbClr val="000000"/>
                          </a:solidFill>
                          <a:effectLst/>
                          <a:latin typeface="Calibri"/>
                        </a:rPr>
                        <a:t>sftp </a:t>
                      </a:r>
                    </a:p>
                  </a:txBody>
                  <a:tcPr marL="9525" marR="9525" marT="9525" marB="0" anchor="b"/>
                </a:tc>
                <a:tc>
                  <a:txBody>
                    <a:bodyPr/>
                    <a:lstStyle/>
                    <a:p>
                      <a:pPr algn="l" fontAlgn="b"/>
                      <a:r>
                        <a:rPr lang="en-US" sz="1050" b="0" i="0" u="none" strike="noStrike" dirty="0" smtClean="0">
                          <a:solidFill>
                            <a:srgbClr val="000000"/>
                          </a:solidFill>
                          <a:effectLst/>
                          <a:latin typeface="Calibri"/>
                        </a:rPr>
                        <a:t>Secure File Transfer Protocol</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SLA </a:t>
                      </a:r>
                    </a:p>
                  </a:txBody>
                  <a:tcPr marL="9525" marR="9525" marT="9525" marB="0" anchor="b"/>
                </a:tc>
                <a:tc>
                  <a:txBody>
                    <a:bodyPr/>
                    <a:lstStyle/>
                    <a:p>
                      <a:pPr algn="l" fontAlgn="b"/>
                      <a:r>
                        <a:rPr lang="en-US" sz="1050" b="0" i="0" u="none" strike="noStrike" dirty="0">
                          <a:solidFill>
                            <a:srgbClr val="000000"/>
                          </a:solidFill>
                          <a:effectLst/>
                          <a:latin typeface="Calibri"/>
                        </a:rPr>
                        <a:t>Service Level Agreement</a:t>
                      </a:r>
                    </a:p>
                  </a:txBody>
                  <a:tcPr marL="9525" marR="9525" marT="9525" marB="0" anchor="b"/>
                </a:tc>
              </a:tr>
              <a:tr h="182880">
                <a:tc>
                  <a:txBody>
                    <a:bodyPr/>
                    <a:lstStyle/>
                    <a:p>
                      <a:pPr algn="l" fontAlgn="b"/>
                      <a:r>
                        <a:rPr lang="en-US" sz="1050" b="1" i="0" u="none" strike="noStrike" dirty="0">
                          <a:solidFill>
                            <a:srgbClr val="000000"/>
                          </a:solidFill>
                          <a:effectLst/>
                          <a:latin typeface="Calibri"/>
                        </a:rPr>
                        <a:t>SLE </a:t>
                      </a:r>
                    </a:p>
                  </a:txBody>
                  <a:tcPr marL="9525" marR="9525" marT="9525" marB="0" anchor="b"/>
                </a:tc>
                <a:tc>
                  <a:txBody>
                    <a:bodyPr/>
                    <a:lstStyle/>
                    <a:p>
                      <a:pPr algn="l" fontAlgn="b"/>
                      <a:r>
                        <a:rPr lang="en-US" sz="1050" b="0" i="0" u="none" strike="noStrike" dirty="0">
                          <a:solidFill>
                            <a:srgbClr val="000000"/>
                          </a:solidFill>
                          <a:effectLst/>
                          <a:latin typeface="Calibri"/>
                        </a:rPr>
                        <a:t>Space Link Extension</a:t>
                      </a:r>
                    </a:p>
                  </a:txBody>
                  <a:tcPr marL="9525" marR="9525" marT="9525" marB="0" anchor="b"/>
                </a:tc>
              </a:tr>
              <a:tr h="182880">
                <a:tc>
                  <a:txBody>
                    <a:bodyPr/>
                    <a:lstStyle/>
                    <a:p>
                      <a:pPr algn="l" fontAlgn="b"/>
                      <a:r>
                        <a:rPr lang="en-US" sz="1050" b="1" i="0" u="none" strike="noStrike" dirty="0">
                          <a:solidFill>
                            <a:srgbClr val="000000"/>
                          </a:solidFill>
                          <a:effectLst/>
                          <a:latin typeface="Calibri"/>
                        </a:rPr>
                        <a:t>SMAP </a:t>
                      </a:r>
                    </a:p>
                  </a:txBody>
                  <a:tcPr marL="9525" marR="9525" marT="9525" marB="0" anchor="b"/>
                </a:tc>
                <a:tc>
                  <a:txBody>
                    <a:bodyPr/>
                    <a:lstStyle/>
                    <a:p>
                      <a:pPr algn="l" fontAlgn="b"/>
                      <a:r>
                        <a:rPr lang="en-US" sz="1050" b="0" i="0" u="none" strike="noStrike" dirty="0">
                          <a:solidFill>
                            <a:srgbClr val="000000"/>
                          </a:solidFill>
                          <a:effectLst/>
                          <a:latin typeface="Calibri"/>
                        </a:rPr>
                        <a:t>Soil Moisture Active Passive</a:t>
                      </a:r>
                    </a:p>
                  </a:txBody>
                  <a:tcPr marL="9525" marR="9525" marT="9525" marB="0" anchor="b"/>
                </a:tc>
              </a:tr>
              <a:tr h="182880">
                <a:tc>
                  <a:txBody>
                    <a:bodyPr/>
                    <a:lstStyle/>
                    <a:p>
                      <a:pPr algn="l" fontAlgn="b"/>
                      <a:r>
                        <a:rPr lang="en-US" sz="1050" b="1" i="0" u="none" strike="noStrike" dirty="0">
                          <a:solidFill>
                            <a:srgbClr val="000000"/>
                          </a:solidFill>
                          <a:effectLst/>
                          <a:latin typeface="Calibri"/>
                        </a:rPr>
                        <a:t>SORCE</a:t>
                      </a:r>
                    </a:p>
                  </a:txBody>
                  <a:tcPr marL="9525" marR="9525" marT="9525" marB="0" anchor="b"/>
                </a:tc>
                <a:tc>
                  <a:txBody>
                    <a:bodyPr/>
                    <a:lstStyle/>
                    <a:p>
                      <a:pPr algn="l" fontAlgn="b"/>
                      <a:r>
                        <a:rPr lang="en-US" sz="1050" b="0" i="0" u="none" strike="noStrike" dirty="0">
                          <a:solidFill>
                            <a:srgbClr val="000000"/>
                          </a:solidFill>
                          <a:effectLst/>
                          <a:latin typeface="Calibri"/>
                        </a:rPr>
                        <a:t>Solar Radiation and Climate Experiment</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SOW</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Statement of Work</a:t>
                      </a:r>
                      <a:endParaRPr lang="en-US" sz="1050" b="0" i="0" u="none" strike="noStrike" dirty="0">
                        <a:solidFill>
                          <a:srgbClr val="000000"/>
                        </a:solidFill>
                        <a:effectLst/>
                        <a:latin typeface="Calibri"/>
                      </a:endParaRPr>
                    </a:p>
                  </a:txBody>
                  <a:tcPr marL="9525" marR="9525" marT="9525" marB="0" anchor="b"/>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03305594"/>
              </p:ext>
            </p:extLst>
          </p:nvPr>
        </p:nvGraphicFramePr>
        <p:xfrm>
          <a:off x="4467951" y="942143"/>
          <a:ext cx="4389120" cy="5874168"/>
        </p:xfrm>
        <a:graphic>
          <a:graphicData uri="http://schemas.openxmlformats.org/drawingml/2006/table">
            <a:tbl>
              <a:tblPr firstRow="1" bandRow="1">
                <a:tableStyleId>{2D5ABB26-0587-4C30-8999-92F81FD0307C}</a:tableStyleId>
              </a:tblPr>
              <a:tblGrid>
                <a:gridCol w="640080"/>
                <a:gridCol w="3749040"/>
              </a:tblGrid>
              <a:tr h="182880">
                <a:tc>
                  <a:txBody>
                    <a:bodyPr/>
                    <a:lstStyle/>
                    <a:p>
                      <a:pPr algn="l" fontAlgn="b"/>
                      <a:r>
                        <a:rPr lang="en-US" sz="1050" b="1" i="0" u="none" strike="noStrike" dirty="0">
                          <a:solidFill>
                            <a:srgbClr val="000000"/>
                          </a:solidFill>
                          <a:effectLst/>
                          <a:latin typeface="Calibri"/>
                        </a:rPr>
                        <a:t>SRD </a:t>
                      </a:r>
                    </a:p>
                  </a:txBody>
                  <a:tcPr marL="9525" marR="9525" marT="9525" marB="0" anchor="b"/>
                </a:tc>
                <a:tc>
                  <a:txBody>
                    <a:bodyPr/>
                    <a:lstStyle/>
                    <a:p>
                      <a:pPr algn="l" fontAlgn="b"/>
                      <a:r>
                        <a:rPr lang="en-US" sz="1050" b="0" i="0" u="none" strike="noStrike" dirty="0">
                          <a:solidFill>
                            <a:srgbClr val="000000"/>
                          </a:solidFill>
                          <a:effectLst/>
                          <a:latin typeface="Calibri"/>
                        </a:rPr>
                        <a:t>System Requirements Document</a:t>
                      </a:r>
                    </a:p>
                  </a:txBody>
                  <a:tcPr marL="9525" marR="9525" marT="9525" marB="0" anchor="b"/>
                </a:tc>
              </a:tr>
              <a:tr h="182880">
                <a:tc>
                  <a:txBody>
                    <a:bodyPr/>
                    <a:lstStyle/>
                    <a:p>
                      <a:pPr algn="l" fontAlgn="b"/>
                      <a:r>
                        <a:rPr lang="en-US" sz="1050" b="1" i="0" u="none" strike="noStrike" dirty="0">
                          <a:solidFill>
                            <a:srgbClr val="000000"/>
                          </a:solidFill>
                          <a:effectLst/>
                          <a:latin typeface="Calibri"/>
                        </a:rPr>
                        <a:t>SRMB </a:t>
                      </a:r>
                    </a:p>
                  </a:txBody>
                  <a:tcPr marL="9525" marR="9525" marT="9525" marB="0" anchor="b"/>
                </a:tc>
                <a:tc>
                  <a:txBody>
                    <a:bodyPr/>
                    <a:lstStyle/>
                    <a:p>
                      <a:pPr algn="l" fontAlgn="b"/>
                      <a:r>
                        <a:rPr lang="en-US" sz="1050" b="0" i="0" u="none" strike="noStrike" dirty="0">
                          <a:solidFill>
                            <a:srgbClr val="000000"/>
                          </a:solidFill>
                          <a:effectLst/>
                          <a:latin typeface="Calibri"/>
                        </a:rPr>
                        <a:t>SCNS Risk Management Board</a:t>
                      </a: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SRR</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Systems Requirements</a:t>
                      </a:r>
                      <a:r>
                        <a:rPr lang="en-US" sz="1050" b="0" i="0" u="none" strike="noStrike" baseline="0" dirty="0" smtClean="0">
                          <a:solidFill>
                            <a:srgbClr val="000000"/>
                          </a:solidFill>
                          <a:effectLst/>
                          <a:latin typeface="Calibri"/>
                        </a:rPr>
                        <a:t> Review</a:t>
                      </a:r>
                      <a:endParaRPr lang="en-US" sz="1050" b="0" i="0" u="none" strike="noStrike" dirty="0">
                        <a:solidFill>
                          <a:srgbClr val="000000"/>
                        </a:solidFill>
                        <a:effectLst/>
                        <a:latin typeface="Calibri"/>
                      </a:endParaRPr>
                    </a:p>
                  </a:txBody>
                  <a:tcPr marL="9525" marR="9525" marT="9525" marB="0" anchor="b"/>
                </a:tc>
              </a:tr>
              <a:tr h="204888">
                <a:tc>
                  <a:txBody>
                    <a:bodyPr/>
                    <a:lstStyle/>
                    <a:p>
                      <a:pPr algn="l" fontAlgn="b"/>
                      <a:r>
                        <a:rPr lang="en-US" sz="1050" b="1" i="0" u="none" strike="noStrike" dirty="0" smtClean="0">
                          <a:solidFill>
                            <a:srgbClr val="000000"/>
                          </a:solidFill>
                          <a:effectLst/>
                          <a:latin typeface="Calibri"/>
                        </a:rPr>
                        <a:t>SSPA</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Solid State Power Amplifier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TBD</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to</a:t>
                      </a:r>
                      <a:r>
                        <a:rPr lang="en-US" sz="1050" b="0" i="0" u="none" strike="noStrike" baseline="0" dirty="0" smtClean="0">
                          <a:solidFill>
                            <a:srgbClr val="000000"/>
                          </a:solidFill>
                          <a:effectLst/>
                          <a:latin typeface="Calibri"/>
                        </a:rPr>
                        <a:t> be determined</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TBR</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to be resolved</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TByte </a:t>
                      </a:r>
                    </a:p>
                  </a:txBody>
                  <a:tcPr marL="9525" marR="9525" marT="9525" marB="0" anchor="b"/>
                </a:tc>
                <a:tc>
                  <a:txBody>
                    <a:bodyPr/>
                    <a:lstStyle/>
                    <a:p>
                      <a:pPr algn="l" fontAlgn="b"/>
                      <a:r>
                        <a:rPr lang="en-US" sz="1050" b="0" i="0" u="none" strike="noStrike" dirty="0">
                          <a:solidFill>
                            <a:srgbClr val="000000"/>
                          </a:solidFill>
                          <a:effectLst/>
                          <a:latin typeface="Calibri"/>
                        </a:rPr>
                        <a:t>Terabyte</a:t>
                      </a:r>
                    </a:p>
                  </a:txBody>
                  <a:tcPr marL="9525" marR="9525" marT="9525" marB="0" anchor="b"/>
                </a:tc>
              </a:tr>
              <a:tr h="182880">
                <a:tc>
                  <a:txBody>
                    <a:bodyPr/>
                    <a:lstStyle/>
                    <a:p>
                      <a:pPr algn="l" fontAlgn="b"/>
                      <a:r>
                        <a:rPr lang="en-US" sz="1050" b="1" i="0" u="none" strike="noStrike" dirty="0">
                          <a:solidFill>
                            <a:srgbClr val="000000"/>
                          </a:solidFill>
                          <a:effectLst/>
                          <a:latin typeface="Calibri"/>
                        </a:rPr>
                        <a:t>TDR </a:t>
                      </a:r>
                    </a:p>
                  </a:txBody>
                  <a:tcPr marL="9525" marR="9525" marT="9525" marB="0" anchor="b"/>
                </a:tc>
                <a:tc>
                  <a:txBody>
                    <a:bodyPr/>
                    <a:lstStyle/>
                    <a:p>
                      <a:pPr algn="l" fontAlgn="b"/>
                      <a:r>
                        <a:rPr lang="en-US" sz="1050" b="0" i="0" u="none" strike="noStrike" dirty="0" smtClean="0">
                          <a:solidFill>
                            <a:srgbClr val="000000"/>
                          </a:solidFill>
                          <a:effectLst/>
                          <a:latin typeface="Calibri"/>
                        </a:rPr>
                        <a:t>Test Discrepancy Report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TDRS</a:t>
                      </a:r>
                    </a:p>
                  </a:txBody>
                  <a:tcPr marL="9525" marR="9525" marT="9525" marB="0" anchor="b"/>
                </a:tc>
                <a:tc>
                  <a:txBody>
                    <a:bodyPr/>
                    <a:lstStyle/>
                    <a:p>
                      <a:pPr algn="l" fontAlgn="b"/>
                      <a:r>
                        <a:rPr lang="en-US" sz="1050" b="0" i="0" u="none" strike="noStrike" dirty="0">
                          <a:solidFill>
                            <a:srgbClr val="000000"/>
                          </a:solidFill>
                          <a:effectLst/>
                          <a:latin typeface="Calibri"/>
                        </a:rPr>
                        <a:t>Telemetry Data Relay Satellite</a:t>
                      </a:r>
                    </a:p>
                  </a:txBody>
                  <a:tcPr marL="9525" marR="9525" marT="9525" marB="0" anchor="b"/>
                </a:tc>
              </a:tr>
              <a:tr h="182880">
                <a:tc>
                  <a:txBody>
                    <a:bodyPr/>
                    <a:lstStyle/>
                    <a:p>
                      <a:pPr algn="l" fontAlgn="b"/>
                      <a:r>
                        <a:rPr lang="en-US" sz="1050" b="1" i="0" u="none" strike="noStrike" dirty="0">
                          <a:solidFill>
                            <a:srgbClr val="000000"/>
                          </a:solidFill>
                          <a:effectLst/>
                          <a:latin typeface="Calibri"/>
                        </a:rPr>
                        <a:t>THEMIS </a:t>
                      </a:r>
                    </a:p>
                  </a:txBody>
                  <a:tcPr marL="9525" marR="9525" marT="9525" marB="0"/>
                </a:tc>
                <a:tc>
                  <a:txBody>
                    <a:bodyPr/>
                    <a:lstStyle/>
                    <a:p>
                      <a:pPr algn="l" fontAlgn="b"/>
                      <a:r>
                        <a:rPr lang="en-US" sz="1050" b="0" i="0" u="none" strike="noStrike" kern="1200" dirty="0">
                          <a:solidFill>
                            <a:srgbClr val="000000"/>
                          </a:solidFill>
                          <a:effectLst/>
                          <a:latin typeface="Calibri"/>
                          <a:ea typeface="+mn-ea"/>
                          <a:cs typeface="+mn-cs"/>
                        </a:rPr>
                        <a:t>Time History of Events </a:t>
                      </a:r>
                      <a:r>
                        <a:rPr lang="en-US" sz="1050" b="0" i="0" u="none" strike="noStrike" kern="1200" dirty="0" smtClean="0">
                          <a:solidFill>
                            <a:srgbClr val="000000"/>
                          </a:solidFill>
                          <a:effectLst/>
                          <a:latin typeface="Calibri"/>
                          <a:ea typeface="+mn-ea"/>
                          <a:cs typeface="+mn-cs"/>
                        </a:rPr>
                        <a:t>&amp; Macroscale </a:t>
                      </a:r>
                      <a:r>
                        <a:rPr lang="en-US" sz="1050" b="0" i="0" u="none" strike="noStrike" kern="1200" dirty="0">
                          <a:solidFill>
                            <a:srgbClr val="000000"/>
                          </a:solidFill>
                          <a:effectLst/>
                          <a:latin typeface="Calibri"/>
                          <a:ea typeface="+mn-ea"/>
                          <a:cs typeface="+mn-cs"/>
                        </a:rPr>
                        <a:t>Interactions during Substorms</a:t>
                      </a:r>
                    </a:p>
                  </a:txBody>
                  <a:tcPr marL="9525" marR="9525" marT="9525" marB="0" anchor="b"/>
                </a:tc>
              </a:tr>
              <a:tr h="182880">
                <a:tc>
                  <a:txBody>
                    <a:bodyPr/>
                    <a:lstStyle/>
                    <a:p>
                      <a:pPr algn="l" fontAlgn="b"/>
                      <a:r>
                        <a:rPr lang="en-US" sz="1050" b="1" i="0" u="none" strike="noStrike" dirty="0">
                          <a:solidFill>
                            <a:srgbClr val="000000"/>
                          </a:solidFill>
                          <a:effectLst/>
                          <a:latin typeface="Calibri"/>
                        </a:rPr>
                        <a:t>TLM </a:t>
                      </a:r>
                    </a:p>
                  </a:txBody>
                  <a:tcPr marL="9525" marR="9525" marT="9525" marB="0" anchor="b"/>
                </a:tc>
                <a:tc>
                  <a:txBody>
                    <a:bodyPr/>
                    <a:lstStyle/>
                    <a:p>
                      <a:pPr algn="l" fontAlgn="b"/>
                      <a:r>
                        <a:rPr lang="en-US" sz="1050" b="0" i="0" u="none" strike="noStrike" dirty="0">
                          <a:solidFill>
                            <a:srgbClr val="000000"/>
                          </a:solidFill>
                          <a:effectLst/>
                          <a:latin typeface="Calibri"/>
                        </a:rPr>
                        <a:t>Telemetry</a:t>
                      </a:r>
                    </a:p>
                  </a:txBody>
                  <a:tcPr marL="9525" marR="9525" marT="9525" marB="0" anchor="b"/>
                </a:tc>
              </a:tr>
              <a:tr h="182880">
                <a:tc>
                  <a:txBody>
                    <a:bodyPr/>
                    <a:lstStyle/>
                    <a:p>
                      <a:pPr algn="l" fontAlgn="b"/>
                      <a:r>
                        <a:rPr lang="en-US" sz="1050" b="1" i="0" u="none" strike="noStrike" dirty="0">
                          <a:solidFill>
                            <a:srgbClr val="000000"/>
                          </a:solidFill>
                          <a:effectLst/>
                          <a:latin typeface="Calibri"/>
                        </a:rPr>
                        <a:t>Tp </a:t>
                      </a:r>
                    </a:p>
                  </a:txBody>
                  <a:tcPr marL="9525" marR="9525" marT="9525" marB="0" anchor="b"/>
                </a:tc>
                <a:tc>
                  <a:txBody>
                    <a:bodyPr/>
                    <a:lstStyle/>
                    <a:p>
                      <a:pPr algn="l" fontAlgn="b"/>
                      <a:r>
                        <a:rPr lang="en-US" sz="1050" b="0" i="0" u="none" strike="noStrike" dirty="0" smtClean="0">
                          <a:solidFill>
                            <a:srgbClr val="000000"/>
                          </a:solidFill>
                          <a:effectLst/>
                          <a:latin typeface="Calibri"/>
                        </a:rPr>
                        <a:t>Test Point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TR </a:t>
                      </a:r>
                    </a:p>
                  </a:txBody>
                  <a:tcPr marL="9525" marR="9525" marT="9525" marB="0" anchor="b"/>
                </a:tc>
                <a:tc>
                  <a:txBody>
                    <a:bodyPr/>
                    <a:lstStyle/>
                    <a:p>
                      <a:pPr algn="l" fontAlgn="b"/>
                      <a:r>
                        <a:rPr lang="en-US" sz="1050" b="0" i="0" u="none" strike="noStrike" dirty="0">
                          <a:solidFill>
                            <a:srgbClr val="000000"/>
                          </a:solidFill>
                          <a:effectLst/>
                          <a:latin typeface="Calibri"/>
                        </a:rPr>
                        <a:t>Transmit Receive</a:t>
                      </a:r>
                    </a:p>
                  </a:txBody>
                  <a:tcPr marL="9525" marR="9525" marT="9525" marB="0" anchor="b"/>
                </a:tc>
              </a:tr>
              <a:tr h="182880">
                <a:tc>
                  <a:txBody>
                    <a:bodyPr/>
                    <a:lstStyle/>
                    <a:p>
                      <a:pPr algn="l" fontAlgn="b"/>
                      <a:r>
                        <a:rPr lang="en-US" sz="1050" b="1" i="0" u="none" strike="noStrike" dirty="0">
                          <a:solidFill>
                            <a:srgbClr val="000000"/>
                          </a:solidFill>
                          <a:effectLst/>
                          <a:latin typeface="Calibri"/>
                        </a:rPr>
                        <a:t>TRK </a:t>
                      </a:r>
                    </a:p>
                  </a:txBody>
                  <a:tcPr marL="9525" marR="9525" marT="9525" marB="0" anchor="b"/>
                </a:tc>
                <a:tc>
                  <a:txBody>
                    <a:bodyPr/>
                    <a:lstStyle/>
                    <a:p>
                      <a:pPr algn="l" fontAlgn="b"/>
                      <a:r>
                        <a:rPr lang="en-US" sz="1050" b="0" i="0" u="none" strike="noStrike" dirty="0" smtClean="0">
                          <a:solidFill>
                            <a:srgbClr val="000000"/>
                          </a:solidFill>
                          <a:effectLst/>
                          <a:latin typeface="Calibri"/>
                        </a:rPr>
                        <a:t>Tracking</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TRR </a:t>
                      </a:r>
                    </a:p>
                  </a:txBody>
                  <a:tcPr marL="9525" marR="9525" marT="9525" marB="0" anchor="b"/>
                </a:tc>
                <a:tc>
                  <a:txBody>
                    <a:bodyPr/>
                    <a:lstStyle/>
                    <a:p>
                      <a:pPr algn="l" fontAlgn="b"/>
                      <a:r>
                        <a:rPr lang="en-US" sz="1050" b="0" i="0" u="none" strike="noStrike" dirty="0">
                          <a:solidFill>
                            <a:srgbClr val="000000"/>
                          </a:solidFill>
                          <a:effectLst/>
                          <a:latin typeface="Calibri"/>
                        </a:rPr>
                        <a:t>Test Readiness Review</a:t>
                      </a:r>
                    </a:p>
                  </a:txBody>
                  <a:tcPr marL="9525" marR="9525" marT="9525" marB="0" anchor="b"/>
                </a:tc>
              </a:tr>
              <a:tr h="182880">
                <a:tc>
                  <a:txBody>
                    <a:bodyPr/>
                    <a:lstStyle/>
                    <a:p>
                      <a:pPr algn="l" fontAlgn="b"/>
                      <a:r>
                        <a:rPr lang="en-US" sz="1050" b="1" i="0" u="none" strike="noStrike" dirty="0">
                          <a:solidFill>
                            <a:srgbClr val="000000"/>
                          </a:solidFill>
                          <a:effectLst/>
                          <a:latin typeface="Calibri"/>
                        </a:rPr>
                        <a:t>TTL </a:t>
                      </a:r>
                    </a:p>
                  </a:txBody>
                  <a:tcPr marL="9525" marR="9525" marT="9525" marB="0" anchor="b"/>
                </a:tc>
                <a:tc>
                  <a:txBody>
                    <a:bodyPr/>
                    <a:lstStyle/>
                    <a:p>
                      <a:pPr algn="l" fontAlgn="b"/>
                      <a:r>
                        <a:rPr lang="en-US" sz="1050" b="0" i="0" u="none" strike="noStrike" dirty="0" smtClean="0">
                          <a:solidFill>
                            <a:srgbClr val="000000"/>
                          </a:solidFill>
                          <a:effectLst/>
                          <a:latin typeface="Calibri"/>
                        </a:rPr>
                        <a:t>Transistor Logic</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TURRIT</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Tracking, UTDF and Ranging Real-Time Integration and Transmission</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Tx </a:t>
                      </a:r>
                    </a:p>
                  </a:txBody>
                  <a:tcPr marL="9525" marR="9525" marT="9525" marB="0" anchor="b"/>
                </a:tc>
                <a:tc>
                  <a:txBody>
                    <a:bodyPr/>
                    <a:lstStyle/>
                    <a:p>
                      <a:pPr algn="l" fontAlgn="b"/>
                      <a:r>
                        <a:rPr lang="en-US" sz="1050" b="0" i="0" u="none" strike="noStrike" dirty="0" smtClean="0">
                          <a:solidFill>
                            <a:srgbClr val="000000"/>
                          </a:solidFill>
                          <a:effectLst/>
                          <a:latin typeface="Calibri"/>
                        </a:rPr>
                        <a:t>Transmit</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UAF</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University of Alaska, Fairbanks</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U/C </a:t>
                      </a:r>
                    </a:p>
                  </a:txBody>
                  <a:tcPr marL="9525" marR="9525" marT="9525" marB="0" anchor="b"/>
                </a:tc>
                <a:tc>
                  <a:txBody>
                    <a:bodyPr/>
                    <a:lstStyle/>
                    <a:p>
                      <a:pPr algn="l" fontAlgn="b"/>
                      <a:r>
                        <a:rPr lang="en-US" sz="1050" b="0" i="0" u="none" strike="noStrike" dirty="0" smtClean="0">
                          <a:solidFill>
                            <a:srgbClr val="000000"/>
                          </a:solidFill>
                          <a:effectLst/>
                          <a:latin typeface="Calibri"/>
                        </a:rPr>
                        <a:t>Up-converter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UTDF</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Universal Traffic Data Format </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WBS</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work break-down structure</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WF1</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Wallops</a:t>
                      </a:r>
                      <a:r>
                        <a:rPr lang="en-US" sz="1050" b="0" i="0" u="none" strike="noStrike" baseline="0" dirty="0" smtClean="0">
                          <a:solidFill>
                            <a:srgbClr val="000000"/>
                          </a:solidFill>
                          <a:effectLst/>
                          <a:latin typeface="Calibri"/>
                        </a:rPr>
                        <a:t> 11m antenna</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WF2</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Wallops 5m antenna</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a:solidFill>
                            <a:srgbClr val="000000"/>
                          </a:solidFill>
                          <a:effectLst/>
                          <a:latin typeface="Calibri"/>
                        </a:rPr>
                        <a:t>WGS </a:t>
                      </a:r>
                    </a:p>
                  </a:txBody>
                  <a:tcPr marL="9525" marR="9525" marT="9525" marB="0" anchor="b"/>
                </a:tc>
                <a:tc>
                  <a:txBody>
                    <a:bodyPr/>
                    <a:lstStyle/>
                    <a:p>
                      <a:pPr algn="l" fontAlgn="b"/>
                      <a:r>
                        <a:rPr lang="en-US" sz="1050" b="0" i="0" u="none" strike="noStrike" dirty="0">
                          <a:solidFill>
                            <a:srgbClr val="000000"/>
                          </a:solidFill>
                          <a:effectLst/>
                          <a:latin typeface="Calibri"/>
                        </a:rPr>
                        <a:t>Wallops Ground Station</a:t>
                      </a:r>
                    </a:p>
                  </a:txBody>
                  <a:tcPr marL="9525" marR="9525" marT="9525" marB="0" anchor="b"/>
                </a:tc>
              </a:tr>
              <a:tr h="182880">
                <a:tc>
                  <a:txBody>
                    <a:bodyPr/>
                    <a:lstStyle/>
                    <a:p>
                      <a:pPr algn="l" fontAlgn="b"/>
                      <a:r>
                        <a:rPr lang="en-US" sz="1050" b="1" i="0" u="none" strike="noStrike" dirty="0">
                          <a:solidFill>
                            <a:srgbClr val="000000"/>
                          </a:solidFill>
                          <a:effectLst/>
                          <a:latin typeface="Calibri"/>
                        </a:rPr>
                        <a:t>WS1 </a:t>
                      </a:r>
                    </a:p>
                  </a:txBody>
                  <a:tcPr marL="9525" marR="9525" marT="9525" marB="0" anchor="b"/>
                </a:tc>
                <a:tc>
                  <a:txBody>
                    <a:bodyPr/>
                    <a:lstStyle/>
                    <a:p>
                      <a:pPr algn="l" fontAlgn="b"/>
                      <a:r>
                        <a:rPr lang="en-US" sz="1050" b="0" i="0" u="none" strike="noStrike" dirty="0">
                          <a:solidFill>
                            <a:srgbClr val="000000"/>
                          </a:solidFill>
                          <a:effectLst/>
                          <a:latin typeface="Calibri"/>
                        </a:rPr>
                        <a:t>White Sands One</a:t>
                      </a:r>
                    </a:p>
                  </a:txBody>
                  <a:tcPr marL="9525" marR="9525" marT="9525" marB="0" anchor="b"/>
                </a:tc>
              </a:tr>
              <a:tr h="182880">
                <a:tc>
                  <a:txBody>
                    <a:bodyPr/>
                    <a:lstStyle/>
                    <a:p>
                      <a:pPr algn="l" fontAlgn="b"/>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1" i="0" u="none" strike="noStrike" dirty="0" smtClean="0">
                          <a:solidFill>
                            <a:srgbClr val="000000"/>
                          </a:solidFill>
                          <a:effectLst/>
                          <a:latin typeface="Calibri"/>
                        </a:rPr>
                        <a:t>Other Past</a:t>
                      </a:r>
                      <a:r>
                        <a:rPr lang="en-US" sz="1050" b="1" i="0" u="none" strike="noStrike" baseline="0" dirty="0" smtClean="0">
                          <a:solidFill>
                            <a:srgbClr val="000000"/>
                          </a:solidFill>
                          <a:effectLst/>
                          <a:latin typeface="Calibri"/>
                        </a:rPr>
                        <a:t> Missions</a:t>
                      </a:r>
                      <a:endParaRPr lang="en-US" sz="1050" b="1"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CHAMP</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Comet Halley Active Monitoring Program</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ERS-1</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Earth Remote-sensing Satellite-1</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FAST</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mn-lt"/>
                        </a:rPr>
                        <a:t>Fast </a:t>
                      </a:r>
                      <a:r>
                        <a:rPr lang="en-US" sz="1050" b="0" i="0" u="none" strike="noStrike" dirty="0" err="1" smtClean="0">
                          <a:solidFill>
                            <a:srgbClr val="000000"/>
                          </a:solidFill>
                          <a:effectLst/>
                          <a:latin typeface="+mn-lt"/>
                        </a:rPr>
                        <a:t>Auroral</a:t>
                      </a:r>
                      <a:r>
                        <a:rPr lang="en-US" sz="1050" b="0" i="0" u="none" strike="noStrike" dirty="0" smtClean="0">
                          <a:solidFill>
                            <a:srgbClr val="000000"/>
                          </a:solidFill>
                          <a:effectLst/>
                          <a:latin typeface="+mn-lt"/>
                        </a:rPr>
                        <a:t> Snapshot Explorer</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JERS-1</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Japanese Earth Research Satellite-1</a:t>
                      </a:r>
                      <a:endParaRPr lang="en-US" sz="1050" b="0" i="0" u="none" strike="noStrike" dirty="0">
                        <a:solidFill>
                          <a:srgbClr val="000000"/>
                        </a:solidFill>
                        <a:effectLst/>
                        <a:latin typeface="Calibri"/>
                      </a:endParaRPr>
                    </a:p>
                  </a:txBody>
                  <a:tcPr marL="9525" marR="9525" marT="9525" marB="0" anchor="b"/>
                </a:tc>
              </a:tr>
              <a:tr h="182880">
                <a:tc>
                  <a:txBody>
                    <a:bodyPr/>
                    <a:lstStyle/>
                    <a:p>
                      <a:pPr algn="l" fontAlgn="b"/>
                      <a:r>
                        <a:rPr lang="en-US" sz="1050" b="1" i="0" u="none" strike="noStrike" dirty="0" smtClean="0">
                          <a:solidFill>
                            <a:srgbClr val="000000"/>
                          </a:solidFill>
                          <a:effectLst/>
                          <a:latin typeface="Calibri"/>
                        </a:rPr>
                        <a:t>RADARSAT</a:t>
                      </a:r>
                      <a:endParaRPr lang="en-US" sz="1050" b="1" i="0" u="none" strike="noStrike" dirty="0">
                        <a:solidFill>
                          <a:srgbClr val="000000"/>
                        </a:solidFill>
                        <a:effectLst/>
                        <a:latin typeface="Calibri"/>
                      </a:endParaRPr>
                    </a:p>
                  </a:txBody>
                  <a:tcPr marL="9525" marR="9525" marT="9525" marB="0" anchor="b"/>
                </a:tc>
                <a:tc>
                  <a:txBody>
                    <a:bodyPr/>
                    <a:lstStyle/>
                    <a:p>
                      <a:pPr algn="l" fontAlgn="b"/>
                      <a:r>
                        <a:rPr lang="en-US" sz="1050" b="0" i="0" u="none" strike="noStrike" dirty="0" smtClean="0">
                          <a:solidFill>
                            <a:srgbClr val="000000"/>
                          </a:solidFill>
                          <a:effectLst/>
                          <a:latin typeface="Calibri"/>
                        </a:rPr>
                        <a:t>RADAR Satellite</a:t>
                      </a:r>
                      <a:endParaRPr lang="en-US" sz="1050" b="0" i="0" u="none" strike="noStrike" dirty="0">
                        <a:solidFill>
                          <a:srgbClr val="000000"/>
                        </a:solidFill>
                        <a:effectLst/>
                        <a:latin typeface="Calibri"/>
                      </a:endParaRPr>
                    </a:p>
                  </a:txBody>
                  <a:tcPr marL="9525" marR="9525" marT="9525" marB="0" anchor="b"/>
                </a:tc>
              </a:tr>
            </a:tbl>
          </a:graphicData>
        </a:graphic>
      </p:graphicFrame>
    </p:spTree>
    <p:extLst>
      <p:ext uri="{BB962C8B-B14F-4D97-AF65-F5344CB8AC3E}">
        <p14:creationId xmlns:p14="http://schemas.microsoft.com/office/powerpoint/2010/main" val="3146831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The AS2 system was taken out of operational service in May, 2013</a:t>
            </a:r>
          </a:p>
          <a:p>
            <a:pPr lvl="1"/>
            <a:r>
              <a:rPr lang="en-US" dirty="0" smtClean="0"/>
              <a:t>December, 2011: AS2 suffered a mechanical failure of the tilt axis</a:t>
            </a:r>
          </a:p>
          <a:p>
            <a:pPr lvl="2"/>
            <a:r>
              <a:rPr lang="en-US" dirty="0" smtClean="0"/>
              <a:t>Implemented a software workaround until </a:t>
            </a:r>
            <a:r>
              <a:rPr lang="en-US" dirty="0" err="1" smtClean="0"/>
              <a:t>ViaSat</a:t>
            </a:r>
            <a:r>
              <a:rPr lang="en-US" dirty="0" smtClean="0"/>
              <a:t> accomplished on-site fix in July, 2012</a:t>
            </a:r>
          </a:p>
          <a:p>
            <a:pPr lvl="1"/>
            <a:r>
              <a:rPr lang="en-US" dirty="0" smtClean="0"/>
              <a:t>May, 2013: ASF conducted a planned power outage and ACU never came back online</a:t>
            </a:r>
          </a:p>
          <a:p>
            <a:r>
              <a:rPr lang="en-US" b="1" dirty="0" smtClean="0"/>
              <a:t>The NEN initiated the AS2 Refurbishment Upgrade Project in the 2</a:t>
            </a:r>
            <a:r>
              <a:rPr lang="en-US" b="1" baseline="30000" dirty="0" smtClean="0"/>
              <a:t>nd</a:t>
            </a:r>
            <a:r>
              <a:rPr lang="en-US" b="1" dirty="0" smtClean="0"/>
              <a:t> half of 2014 which included the following activities/objectives:</a:t>
            </a:r>
          </a:p>
          <a:p>
            <a:pPr lvl="1"/>
            <a:r>
              <a:rPr lang="en-US" dirty="0" smtClean="0"/>
              <a:t>Disassemble and transport the AS2 system to the </a:t>
            </a:r>
            <a:r>
              <a:rPr lang="en-US" dirty="0" err="1" smtClean="0"/>
              <a:t>ViaSat</a:t>
            </a:r>
            <a:r>
              <a:rPr lang="en-US" dirty="0" smtClean="0"/>
              <a:t> vendor </a:t>
            </a:r>
          </a:p>
          <a:p>
            <a:pPr lvl="1"/>
            <a:r>
              <a:rPr lang="en-US" dirty="0" smtClean="0"/>
              <a:t>Refurbishment of the mechanical equipment to the original manufacturer specifications</a:t>
            </a:r>
          </a:p>
          <a:p>
            <a:pPr lvl="1"/>
            <a:r>
              <a:rPr lang="en-US" dirty="0" smtClean="0"/>
              <a:t>Feed refurbishment and upgrade (i.e., add S-Band transmission capability)</a:t>
            </a:r>
          </a:p>
          <a:p>
            <a:pPr lvl="1"/>
            <a:r>
              <a:rPr lang="en-US" dirty="0" smtClean="0"/>
              <a:t>Transportation of all equipment back to ASF for reinstallation and testing</a:t>
            </a:r>
          </a:p>
          <a:p>
            <a:r>
              <a:rPr lang="en-US" b="1" dirty="0" smtClean="0"/>
              <a:t>The AS2 Refurbishment Upgrade Project was to follow a four-phase SE process:</a:t>
            </a:r>
          </a:p>
          <a:p>
            <a:pPr lvl="1"/>
            <a:r>
              <a:rPr lang="en-US" dirty="0" smtClean="0"/>
              <a:t>Phase 1: System Requirements Document (SRD)/SRR</a:t>
            </a:r>
          </a:p>
          <a:p>
            <a:pPr lvl="1"/>
            <a:r>
              <a:rPr lang="en-US" dirty="0" smtClean="0"/>
              <a:t>Phase 2: Statement of Work (SOW) to award of subcontract to vendor</a:t>
            </a:r>
          </a:p>
          <a:p>
            <a:pPr lvl="1"/>
            <a:r>
              <a:rPr lang="en-US" dirty="0" smtClean="0"/>
              <a:t>Phase 3: Vendor kick-off to System Acceptance Test (SAT)</a:t>
            </a:r>
          </a:p>
          <a:p>
            <a:pPr lvl="1"/>
            <a:r>
              <a:rPr lang="en-US" dirty="0" smtClean="0"/>
              <a:t>Phase 4: Test Readiness Review (TRR)/Operational Readiness Review (ORR)</a:t>
            </a:r>
          </a:p>
          <a:p>
            <a:r>
              <a:rPr lang="en-US" b="1" dirty="0" smtClean="0"/>
              <a:t>In November, 2014 the NEN initiated a trade study to verify whether the NEN should move forward with refurbishing the existing AS2 or replace it with a new asset</a:t>
            </a:r>
          </a:p>
          <a:p>
            <a:pPr lvl="1"/>
            <a:r>
              <a:rPr lang="en-US" dirty="0" smtClean="0"/>
              <a:t>Initial findings were presented to NEN management on Dec. 19, 2014; see next slide</a:t>
            </a:r>
          </a:p>
          <a:p>
            <a:pPr lvl="1"/>
            <a:endParaRPr lang="en-US" dirty="0"/>
          </a:p>
        </p:txBody>
      </p:sp>
      <p:sp>
        <p:nvSpPr>
          <p:cNvPr id="3" name="Title 2"/>
          <p:cNvSpPr>
            <a:spLocks noGrp="1"/>
          </p:cNvSpPr>
          <p:nvPr>
            <p:ph type="title"/>
          </p:nvPr>
        </p:nvSpPr>
        <p:spPr/>
        <p:txBody>
          <a:bodyPr/>
          <a:lstStyle/>
          <a:p>
            <a:r>
              <a:rPr lang="en-US" smtClean="0"/>
              <a:t>AS2 Replacement Project (1/2)</a:t>
            </a:r>
            <a:endParaRPr lang="en-US" dirty="0"/>
          </a:p>
        </p:txBody>
      </p:sp>
    </p:spTree>
    <p:extLst>
      <p:ext uri="{BB962C8B-B14F-4D97-AF65-F5344CB8AC3E}">
        <p14:creationId xmlns:p14="http://schemas.microsoft.com/office/powerpoint/2010/main" val="15921061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smtClean="0"/>
              <a:t>The November, 2014 trade study compared the costs and risks of upgrading the current AS2 10-meter system (with and without </a:t>
            </a:r>
            <a:r>
              <a:rPr lang="en-US" b="1" dirty="0" err="1" smtClean="0"/>
              <a:t>Ka</a:t>
            </a:r>
            <a:r>
              <a:rPr lang="en-US" b="1" dirty="0" smtClean="0"/>
              <a:t>-band) to those of procuring a new system capable of meeting the requirements of legacy and future missions</a:t>
            </a:r>
          </a:p>
          <a:p>
            <a:r>
              <a:rPr lang="en-US" b="1" dirty="0" smtClean="0"/>
              <a:t>The study helped the NEN determine that the best approach to meeting its long tem goals while extending the capability of ASF out to 2030 with minimum risk is to replace the AS2 10-meter unit with a new S/X-band system </a:t>
            </a:r>
          </a:p>
          <a:p>
            <a:pPr lvl="1"/>
            <a:r>
              <a:rPr lang="en-US" dirty="0" smtClean="0"/>
              <a:t>The long term objectives of the NEN include: maintain commonality, reduce obsolescence, reduce life cycle costs, and position the NEN to take on greater mission data flow rates and tracking capabilities</a:t>
            </a:r>
          </a:p>
          <a:p>
            <a:r>
              <a:rPr lang="en-US" b="1" dirty="0" smtClean="0"/>
              <a:t>A new antenna will give greater incremental upgradability, prevent operational downtime, avoid single point failures during installation, offload commercial and AS1 and AS3 11-meter systems</a:t>
            </a:r>
          </a:p>
          <a:p>
            <a:endParaRPr lang="en-US" dirty="0"/>
          </a:p>
        </p:txBody>
      </p:sp>
      <p:sp>
        <p:nvSpPr>
          <p:cNvPr id="2" name="Title 1"/>
          <p:cNvSpPr>
            <a:spLocks noGrp="1"/>
          </p:cNvSpPr>
          <p:nvPr>
            <p:ph type="title"/>
          </p:nvPr>
        </p:nvSpPr>
        <p:spPr/>
        <p:txBody>
          <a:bodyPr/>
          <a:lstStyle/>
          <a:p>
            <a:r>
              <a:rPr lang="en-US" smtClean="0"/>
              <a:t>AS2 Replacement Project (2/2)</a:t>
            </a:r>
            <a:endParaRPr lang="en-US" dirty="0"/>
          </a:p>
        </p:txBody>
      </p:sp>
    </p:spTree>
    <p:extLst>
      <p:ext uri="{BB962C8B-B14F-4D97-AF65-F5344CB8AC3E}">
        <p14:creationId xmlns:p14="http://schemas.microsoft.com/office/powerpoint/2010/main" val="1501207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New AS2 antenna will include an S-band uplink along with S and X-band </a:t>
            </a:r>
            <a:r>
              <a:rPr lang="en-US" b="1" dirty="0" smtClean="0"/>
              <a:t>downlink</a:t>
            </a:r>
            <a:endParaRPr lang="en-US" b="1" dirty="0"/>
          </a:p>
          <a:p>
            <a:r>
              <a:rPr lang="en-US" b="1" dirty="0"/>
              <a:t>New AS2 antenna will not be required to support </a:t>
            </a:r>
            <a:r>
              <a:rPr lang="en-US" b="1" dirty="0" err="1" smtClean="0"/>
              <a:t>Ka</a:t>
            </a:r>
            <a:r>
              <a:rPr lang="en-US" b="1" dirty="0" smtClean="0"/>
              <a:t>-Band</a:t>
            </a:r>
            <a:endParaRPr lang="en-US" b="1" dirty="0"/>
          </a:p>
          <a:p>
            <a:r>
              <a:rPr lang="en-US" b="1" dirty="0"/>
              <a:t>Antenna must be mounted on top of the </a:t>
            </a:r>
            <a:r>
              <a:rPr lang="en-US" b="1" dirty="0" err="1"/>
              <a:t>Elvey</a:t>
            </a:r>
            <a:r>
              <a:rPr lang="en-US" b="1" dirty="0"/>
              <a:t> </a:t>
            </a:r>
            <a:r>
              <a:rPr lang="en-US" b="1" dirty="0" smtClean="0"/>
              <a:t>Building</a:t>
            </a:r>
            <a:endParaRPr lang="en-US" b="1" dirty="0"/>
          </a:p>
          <a:p>
            <a:pPr lvl="1"/>
            <a:r>
              <a:rPr lang="en-US" dirty="0" smtClean="0"/>
              <a:t>No major building modifications are anticipated</a:t>
            </a:r>
          </a:p>
          <a:p>
            <a:pPr lvl="2"/>
            <a:r>
              <a:rPr lang="en-US" dirty="0" smtClean="0"/>
              <a:t>The Project has engaged the Professional Engineering firm Design Alaska to verify</a:t>
            </a:r>
            <a:endParaRPr lang="en-US" dirty="0"/>
          </a:p>
          <a:p>
            <a:r>
              <a:rPr lang="en-US" b="1" dirty="0" smtClean="0"/>
              <a:t>Use </a:t>
            </a:r>
            <a:r>
              <a:rPr lang="en-US" b="1" dirty="0"/>
              <a:t>the existing antenna pad with new interface plate</a:t>
            </a:r>
          </a:p>
          <a:p>
            <a:r>
              <a:rPr lang="en-US" b="1" dirty="0"/>
              <a:t>Using </a:t>
            </a:r>
            <a:r>
              <a:rPr lang="en-US" b="1" dirty="0" smtClean="0"/>
              <a:t>Commercial Off-The-Shelf (COTS)  </a:t>
            </a:r>
            <a:r>
              <a:rPr lang="en-US" b="1" dirty="0"/>
              <a:t>products to the maximum extent </a:t>
            </a:r>
            <a:r>
              <a:rPr lang="en-US" b="1" dirty="0" smtClean="0"/>
              <a:t>possible</a:t>
            </a:r>
            <a:endParaRPr lang="en-US" b="1" dirty="0"/>
          </a:p>
          <a:p>
            <a:r>
              <a:rPr lang="en-US" b="1" dirty="0"/>
              <a:t>Back-end </a:t>
            </a:r>
            <a:r>
              <a:rPr lang="en-US" b="1" dirty="0" smtClean="0"/>
              <a:t>electronics </a:t>
            </a:r>
            <a:r>
              <a:rPr lang="en-US" b="1" dirty="0"/>
              <a:t>interface to the antenna is </a:t>
            </a:r>
            <a:r>
              <a:rPr lang="en-US" b="1" dirty="0" smtClean="0"/>
              <a:t>mature</a:t>
            </a:r>
            <a:endParaRPr lang="en-US" b="1" dirty="0"/>
          </a:p>
          <a:p>
            <a:pPr lvl="1"/>
            <a:r>
              <a:rPr lang="en-US" dirty="0"/>
              <a:t>Based on existing NEN architecture </a:t>
            </a:r>
          </a:p>
          <a:p>
            <a:r>
              <a:rPr lang="en-US" b="1" dirty="0"/>
              <a:t>Maximizing compatibility with existing NEN </a:t>
            </a:r>
            <a:r>
              <a:rPr lang="en-US" b="1" dirty="0" smtClean="0"/>
              <a:t>assets</a:t>
            </a:r>
            <a:endParaRPr lang="en-US" b="1" dirty="0"/>
          </a:p>
          <a:p>
            <a:pPr lvl="1"/>
            <a:r>
              <a:rPr lang="en-US" dirty="0"/>
              <a:t>Allows for sparing between existing assets to the maximum extent possible</a:t>
            </a:r>
          </a:p>
          <a:p>
            <a:r>
              <a:rPr lang="en-US" b="1" dirty="0"/>
              <a:t>Using existing M&amp;C software to ensure compatibility with existing </a:t>
            </a:r>
            <a:r>
              <a:rPr lang="en-US" b="1" dirty="0" smtClean="0"/>
              <a:t>operations</a:t>
            </a:r>
            <a:endParaRPr lang="en-US" b="1" dirty="0"/>
          </a:p>
          <a:p>
            <a:endParaRPr lang="en-US" dirty="0"/>
          </a:p>
        </p:txBody>
      </p:sp>
      <p:sp>
        <p:nvSpPr>
          <p:cNvPr id="3" name="Title 2"/>
          <p:cNvSpPr>
            <a:spLocks noGrp="1"/>
          </p:cNvSpPr>
          <p:nvPr>
            <p:ph type="title"/>
          </p:nvPr>
        </p:nvSpPr>
        <p:spPr/>
        <p:txBody>
          <a:bodyPr/>
          <a:lstStyle/>
          <a:p>
            <a:r>
              <a:rPr lang="en-US" dirty="0" smtClean="0"/>
              <a:t>AS2 Replacement Project Assumptions</a:t>
            </a:r>
            <a:endParaRPr lang="en-US" dirty="0"/>
          </a:p>
        </p:txBody>
      </p:sp>
    </p:spTree>
    <p:extLst>
      <p:ext uri="{BB962C8B-B14F-4D97-AF65-F5344CB8AC3E}">
        <p14:creationId xmlns:p14="http://schemas.microsoft.com/office/powerpoint/2010/main" val="1514230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Ryan Turner</a:t>
            </a:r>
            <a:endParaRPr lang="en-US" dirty="0"/>
          </a:p>
        </p:txBody>
      </p:sp>
      <p:sp>
        <p:nvSpPr>
          <p:cNvPr id="3" name="Text Placeholder 2"/>
          <p:cNvSpPr>
            <a:spLocks noGrp="1"/>
          </p:cNvSpPr>
          <p:nvPr>
            <p:ph type="body" sz="quarter" idx="11"/>
          </p:nvPr>
        </p:nvSpPr>
        <p:spPr/>
        <p:txBody>
          <a:bodyPr/>
          <a:lstStyle/>
          <a:p>
            <a:r>
              <a:rPr lang="en-US" dirty="0" smtClean="0"/>
              <a:t>Project Management</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852674873"/>
              </p:ext>
            </p:extLst>
          </p:nvPr>
        </p:nvGraphicFramePr>
        <p:xfrm>
          <a:off x="6503670" y="4994910"/>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1"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85000"/>
                      </a:schemeClr>
                    </a:solidFill>
                  </a:tcPr>
                </a:tc>
                <a:tc>
                  <a:txBody>
                    <a:bodyPr/>
                    <a:lstStyle/>
                    <a:p>
                      <a:r>
                        <a:rPr lang="en-US" sz="700" b="1"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85000"/>
                      </a:schemeClr>
                    </a:solid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58521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AS2 Project Team</a:t>
            </a:r>
          </a:p>
        </p:txBody>
      </p:sp>
      <p:graphicFrame>
        <p:nvGraphicFramePr>
          <p:cNvPr id="3" name="Object 2"/>
          <p:cNvGraphicFramePr>
            <a:graphicFrameLocks noChangeAspect="1"/>
          </p:cNvGraphicFramePr>
          <p:nvPr>
            <p:extLst/>
          </p:nvPr>
        </p:nvGraphicFramePr>
        <p:xfrm>
          <a:off x="1219200" y="1371600"/>
          <a:ext cx="6137275" cy="5272088"/>
        </p:xfrm>
        <a:graphic>
          <a:graphicData uri="http://schemas.openxmlformats.org/presentationml/2006/ole">
            <mc:AlternateContent xmlns:mc="http://schemas.openxmlformats.org/markup-compatibility/2006">
              <mc:Choice xmlns:v="urn:schemas-microsoft-com:vml" Requires="v">
                <p:oleObj spid="_x0000_s2090" name="Visio" r:id="rId3" imgW="5716081" imgH="4910856" progId="Visio.Drawing.11">
                  <p:embed/>
                </p:oleObj>
              </mc:Choice>
              <mc:Fallback>
                <p:oleObj name="Visio" r:id="rId3" imgW="5716081" imgH="4910856" progId="Visio.Drawing.11">
                  <p:embed/>
                  <p:pic>
                    <p:nvPicPr>
                      <p:cNvPr id="0" name=""/>
                      <p:cNvPicPr/>
                      <p:nvPr/>
                    </p:nvPicPr>
                    <p:blipFill>
                      <a:blip r:embed="rId4"/>
                      <a:stretch>
                        <a:fillRect/>
                      </a:stretch>
                    </p:blipFill>
                    <p:spPr>
                      <a:xfrm>
                        <a:off x="1219200" y="1371600"/>
                        <a:ext cx="6137275" cy="5272088"/>
                      </a:xfrm>
                      <a:prstGeom prst="rect">
                        <a:avLst/>
                      </a:prstGeom>
                    </p:spPr>
                  </p:pic>
                </p:oleObj>
              </mc:Fallback>
            </mc:AlternateContent>
          </a:graphicData>
        </a:graphic>
      </p:graphicFrame>
    </p:spTree>
    <p:extLst>
      <p:ext uri="{BB962C8B-B14F-4D97-AF65-F5344CB8AC3E}">
        <p14:creationId xmlns:p14="http://schemas.microsoft.com/office/powerpoint/2010/main" val="173760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The NEN Project, currently in the Operations and Sustainment Phase, initiates development efforts as needed to ensure the NEN meets present and future commitments to missions identified in the agency mission model</a:t>
            </a:r>
          </a:p>
          <a:p>
            <a:pPr lvl="1"/>
            <a:r>
              <a:rPr lang="en-US" dirty="0"/>
              <a:t>Development efforts include architecting for future services and development of new systems designed to meet upcoming customer requirements</a:t>
            </a:r>
          </a:p>
          <a:p>
            <a:pPr lvl="1"/>
            <a:r>
              <a:rPr lang="en-US" dirty="0"/>
              <a:t>Development efforts adhere to the NEN Project Plan, specifically section 3.10 which addresses NEN Internal Development Project Reviews</a:t>
            </a:r>
          </a:p>
          <a:p>
            <a:pPr lvl="1"/>
            <a:r>
              <a:rPr lang="en-US" dirty="0"/>
              <a:t>The content for these reviews and the criteria used by the review teams to judge success of the review are defined in</a:t>
            </a:r>
          </a:p>
          <a:p>
            <a:pPr lvl="2"/>
            <a:r>
              <a:rPr lang="en-US" dirty="0"/>
              <a:t>NPR 7123.1 </a:t>
            </a:r>
            <a:r>
              <a:rPr lang="en-US" i="1" dirty="0"/>
              <a:t>NASA Systems Engineering Processes and Requirements</a:t>
            </a:r>
            <a:endParaRPr lang="en-US" dirty="0"/>
          </a:p>
          <a:p>
            <a:pPr lvl="2"/>
            <a:r>
              <a:rPr lang="en-US" dirty="0"/>
              <a:t>GPR 8700.6 </a:t>
            </a:r>
            <a:r>
              <a:rPr lang="en-US" i="1" dirty="0"/>
              <a:t>Engineering Peer Reviews</a:t>
            </a:r>
            <a:endParaRPr lang="en-US" dirty="0"/>
          </a:p>
          <a:p>
            <a:pPr lvl="2"/>
            <a:r>
              <a:rPr lang="en-US" dirty="0"/>
              <a:t>GSFC-STD-1001 </a:t>
            </a:r>
            <a:r>
              <a:rPr lang="en-US" i="1" dirty="0"/>
              <a:t>Criteria for Flight Project Critical Milestone Reviews</a:t>
            </a:r>
          </a:p>
          <a:p>
            <a:r>
              <a:rPr lang="en-US" b="1" dirty="0"/>
              <a:t>The AS2 Project is encompassed within the NEN </a:t>
            </a:r>
            <a:r>
              <a:rPr lang="en-US" b="1" dirty="0" smtClean="0"/>
              <a:t>work breakdown structure (WBS) </a:t>
            </a:r>
            <a:r>
              <a:rPr lang="en-US" b="1" dirty="0"/>
              <a:t>as captured in the NEN Project Plan and as documented in the Technical Implementation Plans of the supporting contracts</a:t>
            </a:r>
          </a:p>
          <a:p>
            <a:r>
              <a:rPr lang="en-US" b="1" dirty="0" smtClean="0"/>
              <a:t>The AS2 Replacement Project </a:t>
            </a:r>
            <a:r>
              <a:rPr lang="en-US" b="1" dirty="0"/>
              <a:t>was initiated in </a:t>
            </a:r>
            <a:r>
              <a:rPr lang="en-US" b="1" dirty="0" smtClean="0"/>
              <a:t>the latter half of 2014, subsequent to the failure of AS2 in May 2013</a:t>
            </a:r>
            <a:endParaRPr lang="en-US" b="1" dirty="0"/>
          </a:p>
          <a:p>
            <a:pPr lvl="1"/>
            <a:r>
              <a:rPr lang="en-US" dirty="0" smtClean="0"/>
              <a:t>The AS2 Replacement Project SRR </a:t>
            </a:r>
            <a:r>
              <a:rPr lang="en-US" dirty="0"/>
              <a:t>is the first major review being held for the development project</a:t>
            </a:r>
          </a:p>
          <a:p>
            <a:endParaRPr lang="en-US" dirty="0"/>
          </a:p>
        </p:txBody>
      </p:sp>
      <p:sp>
        <p:nvSpPr>
          <p:cNvPr id="3" name="Title 2"/>
          <p:cNvSpPr>
            <a:spLocks noGrp="1"/>
          </p:cNvSpPr>
          <p:nvPr>
            <p:ph type="title"/>
          </p:nvPr>
        </p:nvSpPr>
        <p:spPr/>
        <p:txBody>
          <a:bodyPr/>
          <a:lstStyle/>
          <a:p>
            <a:r>
              <a:rPr lang="en-US" dirty="0"/>
              <a:t>Project Management Overview</a:t>
            </a:r>
          </a:p>
        </p:txBody>
      </p:sp>
    </p:spTree>
    <p:extLst>
      <p:ext uri="{BB962C8B-B14F-4D97-AF65-F5344CB8AC3E}">
        <p14:creationId xmlns:p14="http://schemas.microsoft.com/office/powerpoint/2010/main" val="29540252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Thursday, November 19, 2015</a:t>
            </a:r>
            <a:br>
              <a:rPr lang="en-US" dirty="0" smtClean="0"/>
            </a:br>
            <a:r>
              <a:rPr lang="en-US" dirty="0" smtClean="0"/>
              <a:t>AS2 Replacement Project SRR Agenda</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54111910"/>
              </p:ext>
            </p:extLst>
          </p:nvPr>
        </p:nvGraphicFramePr>
        <p:xfrm>
          <a:off x="457200" y="1286324"/>
          <a:ext cx="8229600" cy="5349240"/>
        </p:xfrm>
        <a:graphic>
          <a:graphicData uri="http://schemas.openxmlformats.org/drawingml/2006/table">
            <a:tbl>
              <a:tblPr bandRow="1">
                <a:tableStyleId>{5940675A-B579-460E-94D1-54222C63F5DA}</a:tableStyleId>
              </a:tblPr>
              <a:tblGrid>
                <a:gridCol w="873430"/>
                <a:gridCol w="5161610"/>
                <a:gridCol w="2194560"/>
              </a:tblGrid>
              <a:tr h="338328">
                <a:tc>
                  <a:txBody>
                    <a:bodyPr/>
                    <a:lstStyle/>
                    <a:p>
                      <a:pPr algn="ctr"/>
                      <a:r>
                        <a:rPr lang="en-US" sz="1200" b="1" dirty="0" smtClean="0">
                          <a:latin typeface="Segoe UI" pitchFamily="34" charset="0"/>
                          <a:ea typeface="Segoe UI" pitchFamily="34" charset="0"/>
                          <a:cs typeface="Segoe UI" pitchFamily="34" charset="0"/>
                        </a:rPr>
                        <a:t>Time</a:t>
                      </a:r>
                      <a:endParaRPr lang="en-US" sz="1200" b="1" dirty="0">
                        <a:latin typeface="Segoe UI" pitchFamily="34" charset="0"/>
                        <a:ea typeface="Segoe UI" pitchFamily="34" charset="0"/>
                        <a:cs typeface="Segoe UI"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c>
                  <a:txBody>
                    <a:bodyPr/>
                    <a:lstStyle/>
                    <a:p>
                      <a:pPr algn="ctr"/>
                      <a:r>
                        <a:rPr lang="en-US" sz="1200" b="1" dirty="0" smtClean="0">
                          <a:latin typeface="Segoe UI" pitchFamily="34" charset="0"/>
                          <a:ea typeface="Segoe UI" pitchFamily="34" charset="0"/>
                          <a:cs typeface="Segoe UI" pitchFamily="34" charset="0"/>
                        </a:rPr>
                        <a:t>Section</a:t>
                      </a:r>
                      <a:endParaRPr lang="en-US" sz="1200" b="1" dirty="0">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c>
                  <a:txBody>
                    <a:bodyPr/>
                    <a:lstStyle/>
                    <a:p>
                      <a:pPr algn="ctr"/>
                      <a:r>
                        <a:rPr lang="en-US" sz="1200" b="1" dirty="0" smtClean="0">
                          <a:latin typeface="Segoe UI" pitchFamily="34" charset="0"/>
                          <a:ea typeface="Segoe UI" pitchFamily="34" charset="0"/>
                          <a:cs typeface="Segoe UI" pitchFamily="34" charset="0"/>
                        </a:rPr>
                        <a:t>Presenter</a:t>
                      </a:r>
                      <a:endParaRPr lang="en-US" sz="1200" b="1" dirty="0">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3175" cap="flat" cmpd="sng" algn="ctr">
                      <a:solidFill>
                        <a:schemeClr val="bg2">
                          <a:lumMod val="50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accent1">
                        <a:lumMod val="40000"/>
                        <a:lumOff val="60000"/>
                      </a:schemeClr>
                    </a:solidFill>
                  </a:tcPr>
                </a:tc>
              </a:tr>
              <a:tr h="215578">
                <a:tc>
                  <a:txBody>
                    <a:bodyPr/>
                    <a:lstStyle/>
                    <a:p>
                      <a:pPr marL="0" marR="0" algn="ctr">
                        <a:spcBef>
                          <a:spcPts val="0"/>
                        </a:spcBef>
                        <a:spcAft>
                          <a:spcPts val="0"/>
                        </a:spcAft>
                      </a:pPr>
                      <a:r>
                        <a:rPr lang="en-US" sz="1200" b="1"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13:00</a:t>
                      </a:r>
                      <a:endParaRPr lang="en-US" sz="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pPr marL="228600" indent="-228600">
                        <a:buAutoNum type="arabicPeriod"/>
                      </a:pPr>
                      <a:r>
                        <a:rPr lang="en-US" sz="1200" b="1" dirty="0" smtClean="0">
                          <a:latin typeface="Segoe UI" pitchFamily="34" charset="0"/>
                          <a:ea typeface="Segoe UI" pitchFamily="34" charset="0"/>
                          <a:cs typeface="Segoe UI" pitchFamily="34" charset="0"/>
                        </a:rPr>
                        <a:t>Introduction</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en-US" sz="1200" b="1" dirty="0" smtClean="0">
                          <a:solidFill>
                            <a:schemeClr val="tx1"/>
                          </a:solidFill>
                          <a:latin typeface="Segoe UI" pitchFamily="34" charset="0"/>
                          <a:ea typeface="Segoe UI" pitchFamily="34" charset="0"/>
                          <a:cs typeface="Segoe UI" pitchFamily="34" charset="0"/>
                        </a:rPr>
                        <a:t>Ryan Turner</a:t>
                      </a:r>
                      <a:endParaRPr lang="en-US" sz="1200" b="1"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r h="338328">
                <a:tc>
                  <a:txBody>
                    <a:bodyPr/>
                    <a:lstStyle/>
                    <a:p>
                      <a:pPr marL="0" marR="0" algn="ctr">
                        <a:spcBef>
                          <a:spcPts val="0"/>
                        </a:spcBef>
                        <a:spcAft>
                          <a:spcPts val="0"/>
                        </a:spcAft>
                      </a:pPr>
                      <a:r>
                        <a:rPr lang="en-US" sz="1200" b="1"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13:15</a:t>
                      </a:r>
                      <a:endParaRPr lang="en-US" sz="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200" b="1" dirty="0" smtClean="0">
                          <a:latin typeface="Segoe UI" pitchFamily="34" charset="0"/>
                          <a:ea typeface="Segoe UI" pitchFamily="34" charset="0"/>
                          <a:cs typeface="Segoe UI" pitchFamily="34" charset="0"/>
                        </a:rPr>
                        <a:t>2. </a:t>
                      </a:r>
                      <a:r>
                        <a:rPr lang="en-US" sz="1200" b="1" baseline="0" dirty="0" smtClean="0">
                          <a:latin typeface="Segoe UI" pitchFamily="34" charset="0"/>
                          <a:ea typeface="Segoe UI" pitchFamily="34" charset="0"/>
                          <a:cs typeface="Segoe UI" pitchFamily="34" charset="0"/>
                        </a:rPr>
                        <a:t> </a:t>
                      </a:r>
                      <a:r>
                        <a:rPr lang="en-US" sz="1200" b="1" dirty="0" smtClean="0">
                          <a:latin typeface="Segoe UI" pitchFamily="34" charset="0"/>
                          <a:ea typeface="Segoe UI" pitchFamily="34" charset="0"/>
                          <a:cs typeface="Segoe UI" pitchFamily="34" charset="0"/>
                        </a:rPr>
                        <a:t>Project Management</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200" b="1" dirty="0" smtClean="0">
                          <a:solidFill>
                            <a:schemeClr val="tx1"/>
                          </a:solidFill>
                          <a:latin typeface="Segoe UI" pitchFamily="34" charset="0"/>
                          <a:ea typeface="Segoe UI" pitchFamily="34" charset="0"/>
                          <a:cs typeface="Segoe UI" pitchFamily="34" charset="0"/>
                        </a:rPr>
                        <a:t>Ryan Turner</a:t>
                      </a: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algn="ctr">
                        <a:spcBef>
                          <a:spcPts val="0"/>
                        </a:spcBef>
                        <a:spcAft>
                          <a:spcPts val="0"/>
                        </a:spcAft>
                      </a:pPr>
                      <a:r>
                        <a:rPr lang="en-US" sz="1200" b="1"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13:25</a:t>
                      </a:r>
                      <a:endParaRPr lang="en-US" sz="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en-US" sz="1200" b="1" dirty="0" smtClean="0">
                          <a:latin typeface="Segoe UI" pitchFamily="34" charset="0"/>
                          <a:ea typeface="Segoe UI" pitchFamily="34" charset="0"/>
                          <a:cs typeface="Segoe UI" pitchFamily="34" charset="0"/>
                        </a:rPr>
                        <a:t>3.  System Overview</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c>
                  <a:txBody>
                    <a:bodyPr/>
                    <a:lstStyle/>
                    <a:p>
                      <a:r>
                        <a:rPr lang="en-US" sz="1200" b="1" dirty="0" smtClean="0">
                          <a:solidFill>
                            <a:schemeClr val="tx1"/>
                          </a:solidFill>
                          <a:latin typeface="Segoe UI" pitchFamily="34" charset="0"/>
                          <a:ea typeface="Segoe UI" pitchFamily="34" charset="0"/>
                          <a:cs typeface="Segoe UI" pitchFamily="34" charset="0"/>
                        </a:rPr>
                        <a:t>Serhat </a:t>
                      </a:r>
                      <a:r>
                        <a:rPr lang="en-US" sz="1200" b="1" dirty="0" err="1" smtClean="0">
                          <a:solidFill>
                            <a:schemeClr val="tx1"/>
                          </a:solidFill>
                          <a:latin typeface="Segoe UI" pitchFamily="34" charset="0"/>
                          <a:ea typeface="Segoe UI" pitchFamily="34" charset="0"/>
                          <a:cs typeface="Segoe UI" pitchFamily="34" charset="0"/>
                        </a:rPr>
                        <a:t>Altunc</a:t>
                      </a:r>
                      <a:endParaRPr lang="en-US" sz="1200" b="1"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tcPr>
                </a:tc>
              </a:tr>
              <a:tr h="338328">
                <a:tc>
                  <a:txBody>
                    <a:bodyPr/>
                    <a:lstStyle/>
                    <a:p>
                      <a:pPr marL="0" marR="0" algn="ctr">
                        <a:spcBef>
                          <a:spcPts val="0"/>
                        </a:spcBef>
                        <a:spcAft>
                          <a:spcPts val="0"/>
                        </a:spcAft>
                      </a:pPr>
                      <a:r>
                        <a:rPr lang="en-US" sz="1200" b="1"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13:50 </a:t>
                      </a:r>
                      <a:endParaRPr lang="en-US" sz="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200" b="1" dirty="0" smtClean="0">
                          <a:latin typeface="Segoe UI" pitchFamily="34" charset="0"/>
                          <a:ea typeface="Segoe UI" pitchFamily="34" charset="0"/>
                          <a:cs typeface="Segoe UI" pitchFamily="34" charset="0"/>
                        </a:rPr>
                        <a:t>4.  Operations</a:t>
                      </a:r>
                      <a:r>
                        <a:rPr lang="en-US" sz="1200" b="1" baseline="0" dirty="0" smtClean="0">
                          <a:latin typeface="Segoe UI" pitchFamily="34" charset="0"/>
                          <a:ea typeface="Segoe UI" pitchFamily="34" charset="0"/>
                          <a:cs typeface="Segoe UI" pitchFamily="34" charset="0"/>
                        </a:rPr>
                        <a:t> Concept</a:t>
                      </a:r>
                      <a:endParaRPr lang="en-US" sz="1200" b="1" dirty="0">
                        <a:latin typeface="Segoe UI" pitchFamily="34" charset="0"/>
                        <a:ea typeface="Segoe UI" pitchFamily="34" charset="0"/>
                        <a:cs typeface="Segoe UI" pitchFamily="34" charset="0"/>
                      </a:endParaRP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200" b="1" dirty="0" smtClean="0">
                          <a:solidFill>
                            <a:schemeClr val="tx1"/>
                          </a:solidFill>
                          <a:latin typeface="Segoe UI" pitchFamily="34" charset="0"/>
                          <a:ea typeface="Segoe UI" pitchFamily="34" charset="0"/>
                          <a:cs typeface="Segoe UI" pitchFamily="34" charset="0"/>
                        </a:rPr>
                        <a:t>Joe O’Brien</a:t>
                      </a: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algn="ctr">
                        <a:spcBef>
                          <a:spcPts val="0"/>
                        </a:spcBef>
                        <a:spcAft>
                          <a:spcPts val="0"/>
                        </a:spcAft>
                      </a:pPr>
                      <a:r>
                        <a:rPr lang="en-US" sz="1200" b="1" dirty="0" smtClean="0">
                          <a:solidFill>
                            <a:schemeClr val="tx1"/>
                          </a:solidFill>
                          <a:effectLst/>
                          <a:latin typeface="Segoe UI" panose="020B0502040204020203" pitchFamily="34" charset="0"/>
                          <a:ea typeface="Segoe UI" panose="020B0502040204020203" pitchFamily="34" charset="0"/>
                          <a:cs typeface="Segoe UI" panose="020B0502040204020203" pitchFamily="34" charset="0"/>
                        </a:rPr>
                        <a:t>14:15</a:t>
                      </a:r>
                      <a:endParaRPr lang="en-US" sz="1200" dirty="0">
                        <a:solidFill>
                          <a:schemeClr val="tx1"/>
                        </a:solidFill>
                        <a:effectLst/>
                        <a:latin typeface="Segoe UI" panose="020B0502040204020203" pitchFamily="34" charset="0"/>
                        <a:ea typeface="Segoe UI" panose="020B0502040204020203" pitchFamily="34" charset="0"/>
                        <a:cs typeface="Segoe UI" panose="020B0502040204020203" pitchFamily="34"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1200" b="1" dirty="0" smtClean="0">
                          <a:latin typeface="Segoe UI" pitchFamily="34" charset="0"/>
                          <a:ea typeface="Segoe UI" pitchFamily="34" charset="0"/>
                          <a:cs typeface="Segoe UI" pitchFamily="34" charset="0"/>
                        </a:rPr>
                        <a:t>5.  Requirements Management</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c>
                  <a:txBody>
                    <a:bodyPr/>
                    <a:lstStyle/>
                    <a:p>
                      <a:pPr marL="0" algn="l" defTabSz="914400" rtl="0" eaLnBrk="1" latinLnBrk="0" hangingPunct="1"/>
                      <a:r>
                        <a:rPr lang="en-US" sz="1200" b="1" dirty="0" smtClean="0">
                          <a:solidFill>
                            <a:schemeClr val="tx1"/>
                          </a:solidFill>
                          <a:latin typeface="Segoe UI" pitchFamily="34" charset="0"/>
                          <a:ea typeface="Segoe UI" pitchFamily="34" charset="0"/>
                          <a:cs typeface="Segoe UI" pitchFamily="34" charset="0"/>
                        </a:rPr>
                        <a:t>Joe O’Brien</a:t>
                      </a:r>
                      <a:endParaRPr lang="en-US" sz="1200" b="1" kern="1200" dirty="0" smtClean="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solidFill>
                  </a:tcPr>
                </a:tc>
              </a:tr>
              <a:tr h="338328">
                <a:tc>
                  <a:txBody>
                    <a:bodyPr/>
                    <a:lstStyle/>
                    <a:p>
                      <a:pPr marL="0" marR="0" algn="ctr">
                        <a:spcBef>
                          <a:spcPts val="0"/>
                        </a:spcBef>
                        <a:spcAft>
                          <a:spcPts val="0"/>
                        </a:spcAft>
                      </a:pPr>
                      <a:r>
                        <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14:45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indent="0">
                        <a:buNone/>
                      </a:pPr>
                      <a:r>
                        <a:rPr lang="en-US" sz="1200" b="1" dirty="0" smtClean="0">
                          <a:solidFill>
                            <a:schemeClr val="bg2">
                              <a:lumMod val="10000"/>
                            </a:schemeClr>
                          </a:solidFill>
                          <a:latin typeface="Segoe UI" pitchFamily="34" charset="0"/>
                          <a:ea typeface="Segoe UI" pitchFamily="34" charset="0"/>
                          <a:cs typeface="Segoe UI" pitchFamily="34" charset="0"/>
                        </a:rPr>
                        <a:t>Break</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N/A</a:t>
                      </a: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algn="ctr">
                        <a:spcBef>
                          <a:spcPts val="0"/>
                        </a:spcBef>
                        <a:spcAft>
                          <a:spcPts val="0"/>
                        </a:spcAft>
                      </a:pPr>
                      <a:r>
                        <a:rPr lang="en-US" sz="1400" b="1" dirty="0" smtClean="0">
                          <a:solidFill>
                            <a:schemeClr val="tx1"/>
                          </a:solidFill>
                          <a:effectLst/>
                        </a:rPr>
                        <a:t>14:55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228600" indent="-228600">
                        <a:buAutoNum type="arabicPeriod" startAt="6"/>
                      </a:pPr>
                      <a:r>
                        <a:rPr lang="en-US" sz="1200" b="1"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Carl Cramer</a:t>
                      </a:r>
                      <a:endParaRPr lang="en-US" sz="1200" b="1" kern="1200" dirty="0" smtClean="0">
                        <a:solidFill>
                          <a:srgbClr val="FF0000"/>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r>
              <a:tr h="338328">
                <a:tc>
                  <a:txBody>
                    <a:bodyPr/>
                    <a:lstStyle/>
                    <a:p>
                      <a:pPr marL="0" marR="0" algn="ctr">
                        <a:spcBef>
                          <a:spcPts val="0"/>
                        </a:spcBef>
                        <a:spcAft>
                          <a:spcPts val="0"/>
                        </a:spcAft>
                      </a:pPr>
                      <a:r>
                        <a:rPr lang="en-US" sz="1400" b="1" dirty="0" smtClean="0">
                          <a:solidFill>
                            <a:schemeClr val="tx1"/>
                          </a:solidFill>
                          <a:effectLst/>
                        </a:rPr>
                        <a:t>15:15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dirty="0" smtClean="0">
                          <a:latin typeface="Segoe UI" pitchFamily="34" charset="0"/>
                          <a:ea typeface="Segoe UI" pitchFamily="34" charset="0"/>
                          <a:cs typeface="Segoe UI" pitchFamily="34" charset="0"/>
                        </a:rPr>
                        <a:t>7.  System Performance Analysis</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Serhat </a:t>
                      </a:r>
                      <a:r>
                        <a:rPr lang="en-US" sz="1200" b="1" kern="1200" dirty="0" err="1" smtClean="0">
                          <a:solidFill>
                            <a:schemeClr val="tx1"/>
                          </a:solidFill>
                          <a:latin typeface="Segoe UI" pitchFamily="34" charset="0"/>
                          <a:ea typeface="Segoe UI" pitchFamily="34" charset="0"/>
                          <a:cs typeface="Segoe UI" pitchFamily="34" charset="0"/>
                        </a:rPr>
                        <a:t>Altunc</a:t>
                      </a:r>
                      <a:endParaRPr lang="en-US" sz="1200" b="1" kern="1200" dirty="0">
                        <a:solidFill>
                          <a:srgbClr val="FF0000"/>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1" dirty="0" smtClean="0">
                          <a:solidFill>
                            <a:schemeClr val="tx1"/>
                          </a:solidFill>
                          <a:effectLst/>
                        </a:rPr>
                        <a:t>15:25</a:t>
                      </a:r>
                      <a:endParaRPr lang="en-US" sz="1400" b="1" dirty="0" smtClean="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US" sz="1200" b="1" dirty="0" smtClean="0">
                          <a:latin typeface="Segoe UI" pitchFamily="34" charset="0"/>
                          <a:ea typeface="Segoe UI" pitchFamily="34" charset="0"/>
                          <a:cs typeface="Segoe UI" pitchFamily="34" charset="0"/>
                        </a:rPr>
                        <a:t>8.  RMA Analysis</a:t>
                      </a:r>
                      <a:endParaRPr lang="en-US" sz="1200" b="1" dirty="0">
                        <a:latin typeface="Segoe UI" pitchFamily="34" charset="0"/>
                        <a:ea typeface="Segoe UI" pitchFamily="34" charset="0"/>
                        <a:cs typeface="Segoe UI" pitchFamily="34" charset="0"/>
                      </a:endParaRP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Serhat </a:t>
                      </a:r>
                      <a:r>
                        <a:rPr lang="en-US" sz="1200" b="1" kern="1200" dirty="0" err="1" smtClean="0">
                          <a:solidFill>
                            <a:schemeClr val="tx1"/>
                          </a:solidFill>
                          <a:latin typeface="Segoe UI" pitchFamily="34" charset="0"/>
                          <a:ea typeface="Segoe UI" pitchFamily="34" charset="0"/>
                          <a:cs typeface="Segoe UI" pitchFamily="34" charset="0"/>
                        </a:rPr>
                        <a:t>Altunc</a:t>
                      </a:r>
                      <a:endParaRPr lang="en-US" sz="1200" b="1" kern="1200" dirty="0" smtClean="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r>
              <a:tr h="338328">
                <a:tc>
                  <a:txBody>
                    <a:bodyPr/>
                    <a:lstStyle/>
                    <a:p>
                      <a:pPr marL="0" marR="0" algn="ctr">
                        <a:spcBef>
                          <a:spcPts val="0"/>
                        </a:spcBef>
                        <a:spcAft>
                          <a:spcPts val="0"/>
                        </a:spcAft>
                      </a:pPr>
                      <a:r>
                        <a:rPr lang="en-US" sz="1400" b="1" dirty="0" smtClean="0">
                          <a:solidFill>
                            <a:schemeClr val="tx1"/>
                          </a:solidFill>
                          <a:effectLst/>
                        </a:rPr>
                        <a:t>15:35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200" b="1" dirty="0" smtClean="0">
                          <a:latin typeface="Segoe UI" pitchFamily="34" charset="0"/>
                          <a:ea typeface="Segoe UI" pitchFamily="34" charset="0"/>
                          <a:cs typeface="Segoe UI" pitchFamily="34" charset="0"/>
                        </a:rPr>
                        <a:t>9.  Logistics and CM Plan</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Pati </a:t>
                      </a:r>
                      <a:r>
                        <a:rPr lang="en-US" sz="1200" b="1" kern="1200" dirty="0" err="1" smtClean="0">
                          <a:solidFill>
                            <a:schemeClr val="tx1"/>
                          </a:solidFill>
                          <a:latin typeface="Segoe UI" pitchFamily="34" charset="0"/>
                          <a:ea typeface="Segoe UI" pitchFamily="34" charset="0"/>
                          <a:cs typeface="Segoe UI" pitchFamily="34" charset="0"/>
                        </a:rPr>
                        <a:t>Peskett</a:t>
                      </a:r>
                      <a:endParaRPr lang="en-US" sz="1200" b="1" kern="1200"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algn="ctr">
                        <a:spcBef>
                          <a:spcPts val="0"/>
                        </a:spcBef>
                        <a:spcAft>
                          <a:spcPts val="0"/>
                        </a:spcAft>
                      </a:pPr>
                      <a:r>
                        <a:rPr lang="en-US" sz="1400" b="1" dirty="0" smtClean="0">
                          <a:solidFill>
                            <a:schemeClr val="tx1"/>
                          </a:solidFill>
                          <a:effectLst/>
                        </a:rPr>
                        <a:t>15:45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US" sz="1200" b="1" dirty="0" smtClean="0">
                          <a:latin typeface="Segoe UI" pitchFamily="34" charset="0"/>
                          <a:ea typeface="Segoe UI" pitchFamily="34" charset="0"/>
                          <a:cs typeface="Segoe UI" pitchFamily="34" charset="0"/>
                        </a:rPr>
                        <a:t>10.  Environmental, Health, and Safety</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Chris Quinn</a:t>
                      </a:r>
                      <a:endParaRPr lang="en-US" sz="1200" b="1" kern="1200"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r>
              <a:tr h="338328">
                <a:tc>
                  <a:txBody>
                    <a:bodyPr/>
                    <a:lstStyle/>
                    <a:p>
                      <a:pPr marL="0" marR="0" algn="ctr">
                        <a:spcBef>
                          <a:spcPts val="0"/>
                        </a:spcBef>
                        <a:spcAft>
                          <a:spcPts val="0"/>
                        </a:spcAft>
                      </a:pPr>
                      <a:r>
                        <a:rPr lang="en-US" sz="1400" b="1" dirty="0" smtClean="0">
                          <a:solidFill>
                            <a:schemeClr val="tx1"/>
                          </a:solidFill>
                          <a:effectLst/>
                        </a:rPr>
                        <a:t>15:55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1200" b="1" dirty="0" smtClean="0">
                          <a:latin typeface="Segoe UI" pitchFamily="34" charset="0"/>
                          <a:ea typeface="Segoe UI" pitchFamily="34" charset="0"/>
                          <a:cs typeface="Segoe UI" pitchFamily="34" charset="0"/>
                        </a:rPr>
                        <a:t>11. Risk</a:t>
                      </a:r>
                      <a:r>
                        <a:rPr lang="en-US" sz="1200" b="1" baseline="0" dirty="0" smtClean="0">
                          <a:latin typeface="Segoe UI" pitchFamily="34" charset="0"/>
                          <a:ea typeface="Segoe UI" pitchFamily="34" charset="0"/>
                          <a:cs typeface="Segoe UI" pitchFamily="34" charset="0"/>
                        </a:rPr>
                        <a:t> Management</a:t>
                      </a:r>
                      <a:endParaRPr lang="en-US" sz="1200" b="1" dirty="0" smtClean="0">
                        <a:latin typeface="Segoe UI" pitchFamily="34" charset="0"/>
                        <a:ea typeface="Segoe UI" pitchFamily="34" charset="0"/>
                        <a:cs typeface="Segoe UI" pitchFamily="34" charset="0"/>
                      </a:endParaRP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Brenda </a:t>
                      </a:r>
                      <a:r>
                        <a:rPr lang="en-US" sz="1200" b="1" kern="1200" dirty="0" err="1" smtClean="0">
                          <a:solidFill>
                            <a:schemeClr val="tx1"/>
                          </a:solidFill>
                          <a:latin typeface="Segoe UI" pitchFamily="34" charset="0"/>
                          <a:ea typeface="Segoe UI" pitchFamily="34" charset="0"/>
                          <a:cs typeface="Segoe UI" pitchFamily="34" charset="0"/>
                        </a:rPr>
                        <a:t>Kunds</a:t>
                      </a:r>
                      <a:endParaRPr lang="en-US" sz="1200" b="1" kern="1200"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algn="ctr">
                        <a:spcBef>
                          <a:spcPts val="0"/>
                        </a:spcBef>
                        <a:spcAft>
                          <a:spcPts val="0"/>
                        </a:spcAft>
                      </a:pPr>
                      <a:r>
                        <a:rPr lang="en-US" sz="1400" b="1" dirty="0" smtClean="0">
                          <a:solidFill>
                            <a:schemeClr val="tx1"/>
                          </a:solidFill>
                          <a:effectLst/>
                        </a:rPr>
                        <a:t>16:15</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US" sz="1200" b="1" dirty="0" smtClean="0">
                          <a:latin typeface="Segoe UI" pitchFamily="34" charset="0"/>
                          <a:ea typeface="Segoe UI" pitchFamily="34" charset="0"/>
                          <a:cs typeface="Segoe UI" pitchFamily="34" charset="0"/>
                        </a:rPr>
                        <a:t>12. Conclusion</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Ryan</a:t>
                      </a:r>
                      <a:r>
                        <a:rPr lang="en-US" sz="1200" b="1" kern="1200" baseline="0" dirty="0" smtClean="0">
                          <a:solidFill>
                            <a:schemeClr val="tx1"/>
                          </a:solidFill>
                          <a:latin typeface="Segoe UI" pitchFamily="34" charset="0"/>
                          <a:ea typeface="Segoe UI" pitchFamily="34" charset="0"/>
                          <a:cs typeface="Segoe UI" pitchFamily="34" charset="0"/>
                        </a:rPr>
                        <a:t> Turner</a:t>
                      </a:r>
                      <a:endParaRPr lang="en-US" sz="1200" b="1" kern="1200"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r>
              <a:tr h="338328">
                <a:tc>
                  <a:txBody>
                    <a:bodyPr/>
                    <a:lstStyle/>
                    <a:p>
                      <a:pPr marL="0" marR="0" algn="ctr">
                        <a:spcBef>
                          <a:spcPts val="0"/>
                        </a:spcBef>
                        <a:spcAft>
                          <a:spcPts val="0"/>
                        </a:spcAft>
                      </a:pPr>
                      <a:r>
                        <a:rPr lang="en-US" sz="1400" b="1" dirty="0" smtClean="0">
                          <a:solidFill>
                            <a:schemeClr val="tx1"/>
                          </a:solidFill>
                          <a:effectLst/>
                        </a:rPr>
                        <a:t>16:20</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Segoe UI" pitchFamily="34" charset="0"/>
                          <a:ea typeface="Segoe UI" pitchFamily="34" charset="0"/>
                          <a:cs typeface="Segoe UI" pitchFamily="34" charset="0"/>
                        </a:rPr>
                        <a:t>Review Team Caucus</a:t>
                      </a:r>
                      <a:r>
                        <a:rPr lang="en-US" sz="1200" b="1" kern="1200" baseline="0" dirty="0" smtClean="0">
                          <a:solidFill>
                            <a:schemeClr val="tx1"/>
                          </a:solidFill>
                          <a:latin typeface="Segoe UI" pitchFamily="34" charset="0"/>
                          <a:ea typeface="Segoe UI" pitchFamily="34" charset="0"/>
                          <a:cs typeface="Segoe UI" pitchFamily="34" charset="0"/>
                        </a:rPr>
                        <a:t> and Out-brief</a:t>
                      </a:r>
                      <a:endParaRPr lang="en-US" sz="1200" b="1" kern="1200" dirty="0" smtClean="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1" kern="1200" dirty="0" smtClean="0">
                          <a:solidFill>
                            <a:schemeClr val="tx1"/>
                          </a:solidFill>
                          <a:latin typeface="Segoe UI" pitchFamily="34" charset="0"/>
                          <a:ea typeface="Segoe UI" pitchFamily="34" charset="0"/>
                          <a:cs typeface="Segoe UI" pitchFamily="34" charset="0"/>
                        </a:rPr>
                        <a:t>Review Team</a:t>
                      </a:r>
                      <a:endParaRPr lang="en-US" sz="1200" b="1" kern="1200"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solidFill>
                      <a:schemeClr val="bg1">
                        <a:lumMod val="95000"/>
                      </a:schemeClr>
                    </a:solidFill>
                  </a:tcPr>
                </a:tc>
              </a:tr>
              <a:tr h="338328">
                <a:tc>
                  <a:txBody>
                    <a:bodyPr/>
                    <a:lstStyle/>
                    <a:p>
                      <a:pPr marL="0" marR="0" algn="ctr">
                        <a:spcBef>
                          <a:spcPts val="0"/>
                        </a:spcBef>
                        <a:spcAft>
                          <a:spcPts val="0"/>
                        </a:spcAft>
                      </a:pPr>
                      <a:r>
                        <a:rPr lang="en-US" sz="1400" b="1" dirty="0" smtClean="0">
                          <a:solidFill>
                            <a:schemeClr val="tx1"/>
                          </a:solidFill>
                          <a:effectLst/>
                          <a:latin typeface="+mn-lt"/>
                          <a:ea typeface="+mn-ea"/>
                          <a:cs typeface="+mn-cs"/>
                        </a:rPr>
                        <a:t>16:30</a:t>
                      </a:r>
                      <a:endParaRPr lang="en-US" sz="1400" b="1"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anchor="ctr">
                    <a:lnL w="3175" cap="flat" cmpd="sng" algn="ctr">
                      <a:solidFill>
                        <a:schemeClr val="bg2">
                          <a:lumMod val="50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US" sz="1200" b="1" dirty="0" smtClean="0">
                          <a:latin typeface="Segoe UI" pitchFamily="34" charset="0"/>
                          <a:ea typeface="Segoe UI" pitchFamily="34" charset="0"/>
                          <a:cs typeface="Segoe UI" pitchFamily="34" charset="0"/>
                        </a:rPr>
                        <a:t>Adjourn</a:t>
                      </a:r>
                    </a:p>
                  </a:txBody>
                  <a:tcPr marT="18288" marB="18288" anchor="ctr">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algn="l" defTabSz="914400" rtl="0" eaLnBrk="1" latinLnBrk="0" hangingPunct="1"/>
                      <a:endParaRPr lang="en-US" sz="1200" b="1" kern="1200" dirty="0">
                        <a:solidFill>
                          <a:schemeClr val="tx1"/>
                        </a:solidFill>
                        <a:latin typeface="Segoe UI" pitchFamily="34" charset="0"/>
                        <a:ea typeface="Segoe UI" pitchFamily="34" charset="0"/>
                        <a:cs typeface="Segoe UI" pitchFamily="34" charset="0"/>
                      </a:endParaRPr>
                    </a:p>
                  </a:txBody>
                  <a:tcPr anchor="ctr">
                    <a:lnL w="6350" cap="flat" cmpd="sng" algn="ctr">
                      <a:solidFill>
                        <a:schemeClr val="bg1">
                          <a:lumMod val="85000"/>
                        </a:schemeClr>
                      </a:solidFill>
                      <a:prstDash val="solid"/>
                      <a:round/>
                      <a:headEnd type="none" w="med" len="med"/>
                      <a:tailEnd type="none" w="med" len="med"/>
                    </a:lnL>
                    <a:lnR w="3175" cap="flat" cmpd="sng" algn="ctr">
                      <a:solidFill>
                        <a:schemeClr val="bg2">
                          <a:lumMod val="50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3536275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15888"/>
            <a:ext cx="6583680" cy="609600"/>
          </a:xfrm>
        </p:spPr>
        <p:txBody>
          <a:bodyPr/>
          <a:lstStyle/>
          <a:p>
            <a:r>
              <a:rPr lang="en-US" dirty="0"/>
              <a:t>AS2 Project Lifecycle</a:t>
            </a:r>
          </a:p>
        </p:txBody>
      </p:sp>
      <p:sp>
        <p:nvSpPr>
          <p:cNvPr id="5" name="Content Placeholder 4"/>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b="1" dirty="0"/>
              <a:t>Based on the size and scope of this project, the Preliminary Design Review (PDR) and Critical Design Review (CDR) will be combined into a single System Design Review (SDR</a:t>
            </a:r>
            <a:r>
              <a:rPr lang="en-US" b="1" dirty="0" smtClean="0"/>
              <a:t>)</a:t>
            </a:r>
            <a:endParaRPr lang="en-US" dirty="0"/>
          </a:p>
          <a:p>
            <a:endParaRPr lang="en-US" dirty="0"/>
          </a:p>
          <a:p>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3287959584"/>
              </p:ext>
            </p:extLst>
          </p:nvPr>
        </p:nvGraphicFramePr>
        <p:xfrm>
          <a:off x="92075" y="1857234"/>
          <a:ext cx="8959850" cy="2209800"/>
        </p:xfrm>
        <a:graphic>
          <a:graphicData uri="http://schemas.openxmlformats.org/presentationml/2006/ole">
            <mc:AlternateContent xmlns:mc="http://schemas.openxmlformats.org/markup-compatibility/2006">
              <mc:Choice xmlns:v="urn:schemas-microsoft-com:vml" Requires="v">
                <p:oleObj spid="_x0000_s3114" name="Visio" r:id="rId3" imgW="9635912" imgH="2387340" progId="Visio.Drawing.11">
                  <p:embed/>
                </p:oleObj>
              </mc:Choice>
              <mc:Fallback>
                <p:oleObj name="Visio" r:id="rId3" imgW="9635912" imgH="2387340" progId="Visio.Drawing.11">
                  <p:embed/>
                  <p:pic>
                    <p:nvPicPr>
                      <p:cNvPr id="0" name=""/>
                      <p:cNvPicPr>
                        <a:picLocks noChangeAspect="1" noChangeArrowheads="1"/>
                      </p:cNvPicPr>
                      <p:nvPr/>
                    </p:nvPicPr>
                    <p:blipFill>
                      <a:blip r:embed="rId4"/>
                      <a:srcRect/>
                      <a:stretch>
                        <a:fillRect/>
                      </a:stretch>
                    </p:blipFill>
                    <p:spPr bwMode="auto">
                      <a:xfrm>
                        <a:off x="92075" y="1857234"/>
                        <a:ext cx="8959850" cy="2209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093138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As a development project under the NEN and being carried out by SCNS, </a:t>
            </a:r>
            <a:r>
              <a:rPr lang="en-US" b="1" dirty="0" smtClean="0"/>
              <a:t> AS2 will </a:t>
            </a:r>
            <a:r>
              <a:rPr lang="en-US" b="1" dirty="0"/>
              <a:t>utilize a mix of </a:t>
            </a:r>
            <a:r>
              <a:rPr lang="en-US" b="1" dirty="0" smtClean="0"/>
              <a:t>AS2 Replacement Project documents </a:t>
            </a:r>
            <a:r>
              <a:rPr lang="en-US" b="1" dirty="0"/>
              <a:t>as well as governing NEN and SCNS documents for systems engineering, engineering management, quality assurance, configuration management, and software development </a:t>
            </a:r>
          </a:p>
          <a:p>
            <a:endParaRPr lang="en-US" dirty="0"/>
          </a:p>
        </p:txBody>
      </p:sp>
      <p:sp>
        <p:nvSpPr>
          <p:cNvPr id="3" name="Title 2"/>
          <p:cNvSpPr>
            <a:spLocks noGrp="1"/>
          </p:cNvSpPr>
          <p:nvPr>
            <p:ph type="title"/>
          </p:nvPr>
        </p:nvSpPr>
        <p:spPr/>
        <p:txBody>
          <a:bodyPr/>
          <a:lstStyle/>
          <a:p>
            <a:r>
              <a:rPr lang="en-US" dirty="0"/>
              <a:t>Implementation Governing Documentation</a:t>
            </a:r>
          </a:p>
        </p:txBody>
      </p:sp>
      <p:sp>
        <p:nvSpPr>
          <p:cNvPr id="6" name="Content Placeholder 2"/>
          <p:cNvSpPr txBox="1">
            <a:spLocks/>
          </p:cNvSpPr>
          <p:nvPr/>
        </p:nvSpPr>
        <p:spPr bwMode="auto">
          <a:xfrm>
            <a:off x="457200" y="2514599"/>
            <a:ext cx="4038600" cy="36572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ts val="1200"/>
              </a:spcBef>
              <a:spcAft>
                <a:spcPct val="0"/>
              </a:spcAft>
              <a:buClr>
                <a:srgbClr val="17375E"/>
              </a:buClr>
              <a:buFont typeface="Wingdings 3" pitchFamily="18" charset="2"/>
              <a:buChar char=""/>
              <a:defRPr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u="sng" dirty="0" smtClean="0"/>
              <a:t>AS2 Replacement Project Products</a:t>
            </a:r>
            <a:r>
              <a:rPr lang="en-US" sz="1400" b="1" dirty="0" smtClean="0"/>
              <a:t>:</a:t>
            </a:r>
          </a:p>
          <a:p>
            <a:pPr lvl="1"/>
            <a:r>
              <a:rPr lang="en-US" sz="1400" dirty="0" smtClean="0"/>
              <a:t>AS2 </a:t>
            </a:r>
            <a:r>
              <a:rPr lang="en-US" sz="1400" dirty="0"/>
              <a:t>SRD (453-SRD-AS2 </a:t>
            </a:r>
            <a:r>
              <a:rPr lang="en-US" sz="1400" dirty="0" smtClean="0"/>
              <a:t>Upgrade), </a:t>
            </a:r>
            <a:r>
              <a:rPr lang="en-US" sz="1400" dirty="0"/>
              <a:t>distributed </a:t>
            </a:r>
            <a:r>
              <a:rPr lang="en-US" sz="1400" dirty="0" smtClean="0"/>
              <a:t> November 16, 2015</a:t>
            </a:r>
          </a:p>
          <a:p>
            <a:pPr lvl="1"/>
            <a:r>
              <a:rPr lang="en-US" sz="1400" dirty="0" smtClean="0"/>
              <a:t>AS2 </a:t>
            </a:r>
            <a:r>
              <a:rPr lang="en-US" sz="1400" dirty="0"/>
              <a:t>RTVM </a:t>
            </a:r>
            <a:r>
              <a:rPr lang="en-US" sz="1400" dirty="0" smtClean="0"/>
              <a:t>(</a:t>
            </a:r>
            <a:r>
              <a:rPr lang="en-US" sz="1400" dirty="0"/>
              <a:t>SCNS-NEN-RTVM-0003</a:t>
            </a:r>
            <a:r>
              <a:rPr lang="en-US" sz="1400" dirty="0" smtClean="0"/>
              <a:t>), distributed </a:t>
            </a:r>
            <a:r>
              <a:rPr lang="en-US" sz="1400" dirty="0"/>
              <a:t>November 16, 2015</a:t>
            </a:r>
            <a:endParaRPr lang="en-US" sz="1400" b="1" dirty="0" smtClean="0"/>
          </a:p>
          <a:p>
            <a:r>
              <a:rPr lang="en-US" sz="1400" b="1" u="sng" dirty="0" smtClean="0"/>
              <a:t>NASA NEN Products</a:t>
            </a:r>
            <a:r>
              <a:rPr lang="en-US" sz="1400" b="1" dirty="0" smtClean="0"/>
              <a:t>:</a:t>
            </a:r>
          </a:p>
          <a:p>
            <a:pPr lvl="1"/>
            <a:r>
              <a:rPr lang="en-US" sz="1400" dirty="0" smtClean="0"/>
              <a:t>NEN SRD (453-SRD-NEN)</a:t>
            </a:r>
          </a:p>
          <a:p>
            <a:pPr lvl="1"/>
            <a:r>
              <a:rPr lang="en-US" sz="1400" dirty="0" smtClean="0"/>
              <a:t>NEN Users’ Guide (453-NENUG)</a:t>
            </a:r>
          </a:p>
          <a:p>
            <a:pPr lvl="1"/>
            <a:r>
              <a:rPr lang="en-US" sz="1400" dirty="0" smtClean="0"/>
              <a:t>NEN Project Plan (453-PLAN-0004)</a:t>
            </a:r>
          </a:p>
          <a:p>
            <a:pPr lvl="1"/>
            <a:r>
              <a:rPr lang="en-US" sz="1400" dirty="0" smtClean="0"/>
              <a:t>Ground Network Project Risk Management Plan (453-PLAN-0003)</a:t>
            </a:r>
            <a:endParaRPr lang="en-US" sz="1400" dirty="0"/>
          </a:p>
        </p:txBody>
      </p:sp>
      <p:sp>
        <p:nvSpPr>
          <p:cNvPr id="7" name="Content Placeholder 3"/>
          <p:cNvSpPr txBox="1">
            <a:spLocks/>
          </p:cNvSpPr>
          <p:nvPr/>
        </p:nvSpPr>
        <p:spPr>
          <a:xfrm>
            <a:off x="4648200" y="2514599"/>
            <a:ext cx="4206240" cy="3657283"/>
          </a:xfrm>
          <a:prstGeom prst="rect">
            <a:avLst/>
          </a:prstGeom>
        </p:spPr>
        <p:txBody>
          <a:bodyPr/>
          <a:lstStyle>
            <a:lvl1pPr marL="342900" indent="-342900" algn="l" rtl="0" eaLnBrk="1" fontAlgn="base" hangingPunct="1">
              <a:spcBef>
                <a:spcPts val="1200"/>
              </a:spcBef>
              <a:spcAft>
                <a:spcPct val="0"/>
              </a:spcAft>
              <a:buClr>
                <a:srgbClr val="17375E"/>
              </a:buClr>
              <a:buFont typeface="Wingdings 3" pitchFamily="18" charset="2"/>
              <a:buChar char=""/>
              <a:defRPr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b="1" u="sng" dirty="0" smtClean="0"/>
              <a:t>SCNS Products</a:t>
            </a:r>
            <a:r>
              <a:rPr lang="en-US" sz="1400" b="1" dirty="0" smtClean="0"/>
              <a:t>:</a:t>
            </a:r>
          </a:p>
          <a:p>
            <a:pPr lvl="1"/>
            <a:r>
              <a:rPr lang="en-US" sz="1400" dirty="0" smtClean="0"/>
              <a:t>SCNS </a:t>
            </a:r>
            <a:r>
              <a:rPr lang="en-US" sz="1400" dirty="0" err="1" smtClean="0"/>
              <a:t>Prog</a:t>
            </a:r>
            <a:r>
              <a:rPr lang="en-US" sz="1400" dirty="0" smtClean="0"/>
              <a:t>. Management Level Configuration Management Plan (SCNS-PMO-PLAN-0003)</a:t>
            </a:r>
          </a:p>
          <a:p>
            <a:pPr lvl="1"/>
            <a:r>
              <a:rPr lang="en-US" sz="1400" dirty="0" smtClean="0"/>
              <a:t>SCNS Systems Engineering Management Plan (SCNS-NEN-PLAN-0005)</a:t>
            </a:r>
          </a:p>
          <a:p>
            <a:pPr lvl="1"/>
            <a:r>
              <a:rPr lang="en-US" sz="1400" dirty="0" smtClean="0"/>
              <a:t>SCNS Engineering and Configuration Management Process (SCNS-NEN-LOP-0002)</a:t>
            </a:r>
          </a:p>
          <a:p>
            <a:pPr lvl="1"/>
            <a:r>
              <a:rPr lang="en-US" sz="1400" dirty="0" smtClean="0"/>
              <a:t>SCNS Quality Assurance Plan (SCNS-PMO-PLAN-0007)</a:t>
            </a:r>
          </a:p>
          <a:p>
            <a:pPr lvl="1"/>
            <a:r>
              <a:rPr lang="en-US" sz="1400" dirty="0" smtClean="0"/>
              <a:t>SCNS NEN Configuration Review Board Charter (SCNS-NEN-CRB-0001)</a:t>
            </a:r>
          </a:p>
          <a:p>
            <a:pPr lvl="1"/>
            <a:r>
              <a:rPr lang="en-US" sz="1400" dirty="0" smtClean="0"/>
              <a:t>SCNS Risk Management Process (SCNS-PMO-PLAN-0020)</a:t>
            </a:r>
            <a:endParaRPr lang="en-US" sz="1400" dirty="0"/>
          </a:p>
        </p:txBody>
      </p:sp>
    </p:spTree>
    <p:extLst>
      <p:ext uri="{BB962C8B-B14F-4D97-AF65-F5344CB8AC3E}">
        <p14:creationId xmlns:p14="http://schemas.microsoft.com/office/powerpoint/2010/main" val="1646271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 Tree</a:t>
            </a:r>
          </a:p>
        </p:txBody>
      </p:sp>
      <p:graphicFrame>
        <p:nvGraphicFramePr>
          <p:cNvPr id="4" name="Object 3"/>
          <p:cNvGraphicFramePr>
            <a:graphicFrameLocks noChangeAspect="1"/>
          </p:cNvGraphicFramePr>
          <p:nvPr>
            <p:extLst/>
          </p:nvPr>
        </p:nvGraphicFramePr>
        <p:xfrm>
          <a:off x="1219200" y="893878"/>
          <a:ext cx="6861810" cy="5943167"/>
        </p:xfrm>
        <a:graphic>
          <a:graphicData uri="http://schemas.openxmlformats.org/presentationml/2006/ole">
            <mc:AlternateContent xmlns:mc="http://schemas.openxmlformats.org/markup-compatibility/2006">
              <mc:Choice xmlns:v="urn:schemas-microsoft-com:vml" Requires="v">
                <p:oleObj spid="_x0000_s4138" name="Visio" r:id="rId4" imgW="7781587" imgH="6739656" progId="Visio.Drawing.11">
                  <p:embed/>
                </p:oleObj>
              </mc:Choice>
              <mc:Fallback>
                <p:oleObj name="Visio" r:id="rId4" imgW="7781587" imgH="6739656" progId="Visio.Drawing.11">
                  <p:embed/>
                  <p:pic>
                    <p:nvPicPr>
                      <p:cNvPr id="0" name=""/>
                      <p:cNvPicPr/>
                      <p:nvPr/>
                    </p:nvPicPr>
                    <p:blipFill>
                      <a:blip r:embed="rId5"/>
                      <a:stretch>
                        <a:fillRect/>
                      </a:stretch>
                    </p:blipFill>
                    <p:spPr>
                      <a:xfrm>
                        <a:off x="1219200" y="893878"/>
                        <a:ext cx="6861810" cy="5943167"/>
                      </a:xfrm>
                      <a:prstGeom prst="rect">
                        <a:avLst/>
                      </a:prstGeom>
                    </p:spPr>
                  </p:pic>
                </p:oleObj>
              </mc:Fallback>
            </mc:AlternateContent>
          </a:graphicData>
        </a:graphic>
      </p:graphicFrame>
    </p:spTree>
    <p:extLst>
      <p:ext uri="{BB962C8B-B14F-4D97-AF65-F5344CB8AC3E}">
        <p14:creationId xmlns:p14="http://schemas.microsoft.com/office/powerpoint/2010/main" val="1642964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a:t>The </a:t>
            </a:r>
            <a:r>
              <a:rPr lang="en-US" b="1" dirty="0" smtClean="0"/>
              <a:t>AS2 Replacement Project </a:t>
            </a:r>
            <a:r>
              <a:rPr lang="en-US" b="1" dirty="0"/>
              <a:t>plans to benefit and </a:t>
            </a:r>
            <a:r>
              <a:rPr lang="en-US" b="1" dirty="0" smtClean="0"/>
              <a:t>realize </a:t>
            </a:r>
            <a:r>
              <a:rPr lang="en-US" b="1" dirty="0"/>
              <a:t>development and implementation efficiencies through:</a:t>
            </a:r>
          </a:p>
          <a:p>
            <a:pPr lvl="1"/>
            <a:r>
              <a:rPr lang="en-US" dirty="0"/>
              <a:t>Leveraging </a:t>
            </a:r>
            <a:r>
              <a:rPr lang="en-US" dirty="0" smtClean="0"/>
              <a:t>a vetted </a:t>
            </a:r>
            <a:r>
              <a:rPr lang="en-US" dirty="0"/>
              <a:t>design (i.e., </a:t>
            </a:r>
            <a:r>
              <a:rPr lang="en-US" dirty="0" smtClean="0"/>
              <a:t>existing NEN ground sites)</a:t>
            </a:r>
            <a:endParaRPr lang="en-US" dirty="0"/>
          </a:p>
          <a:p>
            <a:pPr lvl="1"/>
            <a:r>
              <a:rPr lang="en-US" dirty="0"/>
              <a:t>Use of commercial </a:t>
            </a:r>
            <a:r>
              <a:rPr lang="en-US" dirty="0" smtClean="0"/>
              <a:t>technology</a:t>
            </a:r>
            <a:endParaRPr lang="en-US" strike="sngStrike" dirty="0" smtClean="0">
              <a:solidFill>
                <a:srgbClr val="FF0000"/>
              </a:solidFill>
            </a:endParaRPr>
          </a:p>
          <a:p>
            <a:pPr lvl="1"/>
            <a:r>
              <a:rPr lang="en-US" dirty="0" smtClean="0"/>
              <a:t>Implementation </a:t>
            </a:r>
            <a:r>
              <a:rPr lang="en-US" dirty="0"/>
              <a:t>of international data standards and </a:t>
            </a:r>
            <a:r>
              <a:rPr lang="en-US" dirty="0" smtClean="0"/>
              <a:t>protocols</a:t>
            </a:r>
          </a:p>
          <a:p>
            <a:r>
              <a:rPr lang="en-US" b="1" dirty="0" smtClean="0"/>
              <a:t>All planned AS2 hardware and software includes efficient </a:t>
            </a:r>
            <a:r>
              <a:rPr lang="en-US" b="1" dirty="0"/>
              <a:t>reuse of current equipment models and industry-standard </a:t>
            </a:r>
            <a:r>
              <a:rPr lang="en-US" b="1" dirty="0" smtClean="0"/>
              <a:t>technology, providing </a:t>
            </a:r>
            <a:r>
              <a:rPr lang="en-US" b="1" dirty="0"/>
              <a:t>mature and operationally proven subsystems for the </a:t>
            </a:r>
            <a:r>
              <a:rPr lang="en-US" b="1" dirty="0" smtClean="0"/>
              <a:t>AS2 System</a:t>
            </a:r>
            <a:endParaRPr lang="en-US" b="1" dirty="0"/>
          </a:p>
          <a:p>
            <a:pPr lvl="1"/>
            <a:endParaRPr lang="en-US" b="1" dirty="0"/>
          </a:p>
        </p:txBody>
      </p:sp>
      <p:sp>
        <p:nvSpPr>
          <p:cNvPr id="3" name="Title 2"/>
          <p:cNvSpPr>
            <a:spLocks noGrp="1"/>
          </p:cNvSpPr>
          <p:nvPr>
            <p:ph type="title"/>
          </p:nvPr>
        </p:nvSpPr>
        <p:spPr/>
        <p:txBody>
          <a:bodyPr/>
          <a:lstStyle/>
          <a:p>
            <a:r>
              <a:rPr lang="en-US" dirty="0" smtClean="0"/>
              <a:t>AS2 Replacement Project Efficiencies</a:t>
            </a:r>
            <a:endParaRPr lang="en-US" dirty="0"/>
          </a:p>
        </p:txBody>
      </p:sp>
      <p:pic>
        <p:nvPicPr>
          <p:cNvPr id="5" name="Picture 4"/>
          <p:cNvPicPr>
            <a:picLocks noChangeAspect="1" noChangeArrowheads="1"/>
          </p:cNvPicPr>
          <p:nvPr/>
        </p:nvPicPr>
        <p:blipFill>
          <a:blip r:embed="rId2" cstate="print"/>
          <a:srcRect/>
          <a:stretch>
            <a:fillRect/>
          </a:stretch>
        </p:blipFill>
        <p:spPr bwMode="auto">
          <a:xfrm>
            <a:off x="89215" y="3961519"/>
            <a:ext cx="4304342" cy="2286000"/>
          </a:xfrm>
          <a:prstGeom prst="rect">
            <a:avLst/>
          </a:prstGeom>
          <a:noFill/>
          <a:ln w="9525">
            <a:solidFill>
              <a:schemeClr val="bg1">
                <a:lumMod val="85000"/>
              </a:schemeClr>
            </a:solidFill>
            <a:miter lim="800000"/>
            <a:headEnd/>
            <a:tailEnd/>
          </a:ln>
        </p:spPr>
      </p:pic>
      <p:graphicFrame>
        <p:nvGraphicFramePr>
          <p:cNvPr id="7" name="Table 6"/>
          <p:cNvGraphicFramePr>
            <a:graphicFrameLocks noGrp="1"/>
          </p:cNvGraphicFramePr>
          <p:nvPr>
            <p:extLst/>
          </p:nvPr>
        </p:nvGraphicFramePr>
        <p:xfrm>
          <a:off x="4510081" y="3961519"/>
          <a:ext cx="4464693" cy="2705927"/>
        </p:xfrm>
        <a:graphic>
          <a:graphicData uri="http://schemas.openxmlformats.org/drawingml/2006/table">
            <a:tbl>
              <a:tblPr>
                <a:tableStyleId>{3C2FFA5D-87B4-456A-9821-1D502468CF0F}</a:tableStyleId>
              </a:tblPr>
              <a:tblGrid>
                <a:gridCol w="974115"/>
                <a:gridCol w="560313"/>
                <a:gridCol w="2930265"/>
              </a:tblGrid>
              <a:tr h="324018">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b="1" u="none" strike="noStrike" kern="1200" cap="none" normalizeH="0" baseline="0" dirty="0" smtClean="0">
                          <a:ln>
                            <a:noFill/>
                          </a:ln>
                          <a:effectLst/>
                        </a:rPr>
                        <a:t>Subsystem</a:t>
                      </a:r>
                      <a:endParaRPr kumimoji="0" lang="en-US" sz="1200" b="1" i="0" u="none" strike="noStrike" kern="1200"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err="1" smtClean="0">
                          <a:ln>
                            <a:noFill/>
                          </a:ln>
                          <a:effectLst/>
                        </a:rPr>
                        <a:t>TRL</a:t>
                      </a:r>
                      <a:endParaRPr kumimoji="0" lang="en-US" sz="1800" b="1"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200" b="1" u="none" strike="noStrike" cap="none" normalizeH="0" baseline="0" dirty="0" smtClean="0">
                          <a:ln>
                            <a:noFill/>
                          </a:ln>
                          <a:effectLst/>
                        </a:rPr>
                        <a:t>Assessment</a:t>
                      </a:r>
                      <a:endParaRPr kumimoji="0" lang="en-US" sz="1800" b="1"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r>
              <a:tr h="484361">
                <a:tc>
                  <a:txBody>
                    <a:bodyPr/>
                    <a:lstStyle/>
                    <a:p>
                      <a:pPr marL="225425" marR="0" lvl="0" indent="-225425" algn="just" defTabSz="914400" rtl="0" eaLnBrk="1" fontAlgn="base" latinLnBrk="0" hangingPunct="1">
                        <a:lnSpc>
                          <a:spcPct val="100000"/>
                        </a:lnSpc>
                        <a:spcBef>
                          <a:spcPct val="0"/>
                        </a:spcBef>
                        <a:spcAft>
                          <a:spcPct val="0"/>
                        </a:spcAft>
                        <a:buClrTx/>
                        <a:buSzTx/>
                        <a:buFontTx/>
                        <a:buNone/>
                        <a:tabLst/>
                      </a:pPr>
                      <a:r>
                        <a:rPr kumimoji="0" lang="en-US" sz="1200" u="none" strike="noStrike" kern="1200" cap="none" normalizeH="0" baseline="0" dirty="0" smtClean="0">
                          <a:ln>
                            <a:noFill/>
                          </a:ln>
                          <a:effectLst/>
                        </a:rPr>
                        <a:t>ANTS</a:t>
                      </a:r>
                      <a:endParaRPr kumimoji="0" lang="en-US" sz="1200" b="0" i="0" u="none" strike="noStrike" kern="1200"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9</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Implementation consists of standard products utilizing established technologies.</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r>
              <a:tr h="520177">
                <a:tc>
                  <a:txBody>
                    <a:bodyPr/>
                    <a:lstStyle/>
                    <a:p>
                      <a:pPr marL="225425" marR="0" lvl="0" indent="-225425" algn="just"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solidFill>
                            <a:schemeClr val="tx1"/>
                          </a:solidFill>
                          <a:effectLst/>
                        </a:rPr>
                        <a:t>RF &amp; IF</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9</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Significant re-use of existing equipment type and technology.</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r>
              <a:tr h="443977">
                <a:tc>
                  <a:txBody>
                    <a:bodyPr/>
                    <a:lstStyle/>
                    <a:p>
                      <a:pPr marL="0" marR="0" lvl="0" indent="0" algn="just" defTabSz="914400" rtl="0" eaLnBrk="1" fontAlgn="base" latinLnBrk="0" hangingPunct="1">
                        <a:lnSpc>
                          <a:spcPct val="100000"/>
                        </a:lnSpc>
                        <a:spcBef>
                          <a:spcPct val="0"/>
                        </a:spcBef>
                        <a:spcAft>
                          <a:spcPct val="0"/>
                        </a:spcAft>
                        <a:buClrTx/>
                        <a:buSzTx/>
                        <a:buFontTx/>
                        <a:buNone/>
                        <a:tabLst>
                          <a:tab pos="0" algn="l"/>
                        </a:tabLst>
                      </a:pPr>
                      <a:r>
                        <a:rPr kumimoji="0" lang="en-US" sz="1200" u="none" strike="noStrike" cap="none" normalizeH="0" baseline="0" dirty="0" smtClean="0">
                          <a:ln>
                            <a:noFill/>
                          </a:ln>
                          <a:effectLst/>
                        </a:rPr>
                        <a:t>Signal Processing</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9</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Significant re-use of existing equipment type and technology.</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r>
              <a:tr h="415374">
                <a:tc>
                  <a:txBody>
                    <a:bodyPr/>
                    <a:lstStyle/>
                    <a:p>
                      <a:pPr marL="225425" marR="0" lvl="0" indent="-225425" algn="just"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err="1" smtClean="0">
                          <a:ln>
                            <a:noFill/>
                          </a:ln>
                          <a:effectLst/>
                        </a:rPr>
                        <a:t>M&amp;C</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smtClean="0">
                          <a:ln>
                            <a:noFill/>
                          </a:ln>
                          <a:effectLst/>
                        </a:rPr>
                        <a:t>9</a:t>
                      </a:r>
                      <a:endParaRPr kumimoji="0" lang="en-US" sz="1800" b="0" i="0" u="none" strike="noStrike" cap="none" normalizeH="0" baseline="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Significant re-use of existing equipment type and technology.</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r>
              <a:tr h="462971">
                <a:tc>
                  <a:txBody>
                    <a:bodyPr/>
                    <a:lstStyle/>
                    <a:p>
                      <a:pPr marL="225425" marR="0" lvl="0" indent="-225425" algn="just"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Timing</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225425" marR="0" lvl="0" indent="-225425" algn="ctr"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9</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u="none" strike="noStrike" cap="none" normalizeH="0" baseline="0" dirty="0" smtClean="0">
                          <a:ln>
                            <a:noFill/>
                          </a:ln>
                          <a:effectLst/>
                        </a:rPr>
                        <a:t>Significant re-use of existing equipment and technology.</a:t>
                      </a:r>
                      <a:endParaRPr kumimoji="0" lang="en-US" sz="1800" b="0" i="0" u="none" strike="noStrike" cap="none" normalizeH="0" baseline="0" dirty="0" smtClean="0">
                        <a:ln>
                          <a:noFill/>
                        </a:ln>
                        <a:solidFill>
                          <a:schemeClr val="tx1"/>
                        </a:solidFill>
                        <a:effectLst/>
                        <a:latin typeface="Arial" charset="0"/>
                        <a:ea typeface="Times New Roman" pitchFamily="18" charset="0"/>
                        <a:cs typeface="Times New Roman" pitchFamily="18" charset="0"/>
                      </a:endParaRPr>
                    </a:p>
                  </a:txBody>
                  <a:tcPr anchor="ctr" horzOverflow="overflow"/>
                </a:tc>
              </a:tr>
            </a:tbl>
          </a:graphicData>
        </a:graphic>
      </p:graphicFrame>
    </p:spTree>
    <p:extLst>
      <p:ext uri="{BB962C8B-B14F-4D97-AF65-F5344CB8AC3E}">
        <p14:creationId xmlns:p14="http://schemas.microsoft.com/office/powerpoint/2010/main" val="1888141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a:buFont typeface="Wingdings" panose="05000000000000000000" pitchFamily="2" charset="2"/>
              <a:buChar char="þ"/>
            </a:pPr>
            <a:r>
              <a:rPr lang="en-US" dirty="0" smtClean="0"/>
              <a:t>September 30, 2015: SRD CCB</a:t>
            </a:r>
          </a:p>
          <a:p>
            <a:pPr>
              <a:buFont typeface="Wingdings" panose="05000000000000000000" pitchFamily="2" charset="2"/>
              <a:buChar char="þ"/>
            </a:pPr>
            <a:r>
              <a:rPr lang="en-US" dirty="0"/>
              <a:t>November, 2015: Distribute draft SRD and RTVM</a:t>
            </a:r>
          </a:p>
          <a:p>
            <a:pPr>
              <a:buFont typeface="Wingdings" panose="05000000000000000000" pitchFamily="2" charset="2"/>
              <a:buChar char="¨"/>
            </a:pPr>
            <a:r>
              <a:rPr lang="en-US" dirty="0"/>
              <a:t>November, 2015: Conduct SRR</a:t>
            </a:r>
          </a:p>
          <a:p>
            <a:pPr>
              <a:buFont typeface="Wingdings" charset="2"/>
              <a:buChar char=""/>
            </a:pPr>
            <a:r>
              <a:rPr lang="en-US" dirty="0" smtClean="0"/>
              <a:t>December, 2015: SCNS antenna procurement task award</a:t>
            </a:r>
          </a:p>
          <a:p>
            <a:pPr>
              <a:buFont typeface="Wingdings" charset="2"/>
              <a:buChar char=""/>
            </a:pPr>
            <a:r>
              <a:rPr lang="en-US" dirty="0" smtClean="0"/>
              <a:t>April, 2016: Antenna vendor contract award</a:t>
            </a:r>
            <a:endParaRPr lang="en-US" dirty="0"/>
          </a:p>
          <a:p>
            <a:pPr>
              <a:buFont typeface="Wingdings" panose="05000000000000000000" pitchFamily="2" charset="2"/>
              <a:buChar char="¨"/>
            </a:pPr>
            <a:r>
              <a:rPr lang="en-US" dirty="0" smtClean="0"/>
              <a:t>June, 2016: Antenna vendor System Design Review</a:t>
            </a:r>
          </a:p>
          <a:p>
            <a:pPr>
              <a:buFont typeface="Wingdings" panose="05000000000000000000" pitchFamily="2" charset="2"/>
              <a:buChar char="¨"/>
            </a:pPr>
            <a:r>
              <a:rPr lang="en-US" dirty="0" smtClean="0"/>
              <a:t>July, 2016: System Design Review</a:t>
            </a:r>
          </a:p>
          <a:p>
            <a:pPr>
              <a:buFont typeface="Wingdings" panose="05000000000000000000" pitchFamily="2" charset="2"/>
              <a:buChar char="¨"/>
            </a:pPr>
            <a:r>
              <a:rPr lang="en-US" dirty="0" smtClean="0"/>
              <a:t>January, 2017: Factory Acceptance Test</a:t>
            </a:r>
            <a:endParaRPr lang="en-US" dirty="0"/>
          </a:p>
          <a:p>
            <a:pPr>
              <a:buFont typeface="Wingdings" panose="05000000000000000000" pitchFamily="2" charset="2"/>
              <a:buChar char="¨"/>
            </a:pPr>
            <a:r>
              <a:rPr lang="en-US" dirty="0" smtClean="0"/>
              <a:t>March, 2017: Site Acceptance Test</a:t>
            </a:r>
          </a:p>
          <a:p>
            <a:pPr>
              <a:buFont typeface="Wingdings" panose="05000000000000000000" pitchFamily="2" charset="2"/>
              <a:buChar char="¨"/>
            </a:pPr>
            <a:r>
              <a:rPr lang="en-US" dirty="0" smtClean="0"/>
              <a:t>May, 2017: Test Readiness Review</a:t>
            </a:r>
          </a:p>
          <a:p>
            <a:pPr>
              <a:buFont typeface="Wingdings" panose="05000000000000000000" pitchFamily="2" charset="2"/>
              <a:buChar char="¨"/>
            </a:pPr>
            <a:r>
              <a:rPr lang="en-US" dirty="0" smtClean="0"/>
              <a:t>August, 2017: Operational Readiness Review</a:t>
            </a:r>
            <a:endParaRPr lang="en-US" dirty="0"/>
          </a:p>
          <a:p>
            <a:pPr marL="0" indent="0">
              <a:buNone/>
            </a:pPr>
            <a:endParaRPr lang="en-US" b="1" dirty="0" smtClean="0"/>
          </a:p>
        </p:txBody>
      </p:sp>
      <p:sp>
        <p:nvSpPr>
          <p:cNvPr id="3" name="Title 2"/>
          <p:cNvSpPr>
            <a:spLocks noGrp="1"/>
          </p:cNvSpPr>
          <p:nvPr>
            <p:ph type="title"/>
          </p:nvPr>
        </p:nvSpPr>
        <p:spPr/>
        <p:txBody>
          <a:bodyPr/>
          <a:lstStyle/>
          <a:p>
            <a:r>
              <a:rPr lang="en-US" dirty="0" smtClean="0"/>
              <a:t>AS2 Replacement Project Key Milestones</a:t>
            </a:r>
            <a:endParaRPr lang="en-US" dirty="0"/>
          </a:p>
        </p:txBody>
      </p:sp>
      <p:sp>
        <p:nvSpPr>
          <p:cNvPr id="6" name="Rectangle 5"/>
          <p:cNvSpPr/>
          <p:nvPr/>
        </p:nvSpPr>
        <p:spPr>
          <a:xfrm>
            <a:off x="0" y="6596390"/>
            <a:ext cx="8316612" cy="246221"/>
          </a:xfrm>
          <a:prstGeom prst="rect">
            <a:avLst/>
          </a:prstGeom>
        </p:spPr>
        <p:txBody>
          <a:bodyPr wrap="square">
            <a:spAutoFit/>
          </a:bodyPr>
          <a:lstStyle/>
          <a:p>
            <a:r>
              <a:rPr lang="en-US" sz="1000" dirty="0" smtClean="0"/>
              <a:t>* The </a:t>
            </a:r>
            <a:r>
              <a:rPr lang="en-US" sz="1000" dirty="0"/>
              <a:t>AS2 replacement project </a:t>
            </a:r>
            <a:r>
              <a:rPr lang="en-US" sz="1000" dirty="0" smtClean="0"/>
              <a:t>schedule is available upon request</a:t>
            </a:r>
            <a:endParaRPr lang="en-US" sz="1000" dirty="0"/>
          </a:p>
        </p:txBody>
      </p:sp>
    </p:spTree>
    <p:extLst>
      <p:ext uri="{BB962C8B-B14F-4D97-AF65-F5344CB8AC3E}">
        <p14:creationId xmlns:p14="http://schemas.microsoft.com/office/powerpoint/2010/main" val="41051649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SRR Entrance Criteria satisfied (E-4, E-5b, E-6g, E-6l, E-6m, E-6u)</a:t>
            </a:r>
          </a:p>
          <a:p>
            <a:pPr lvl="1"/>
            <a:r>
              <a:rPr lang="en-US" dirty="0"/>
              <a:t>(</a:t>
            </a:r>
            <a:r>
              <a:rPr lang="en-US" dirty="0" smtClean="0"/>
              <a:t>4, 6g) </a:t>
            </a:r>
            <a:r>
              <a:rPr lang="en-US" dirty="0"/>
              <a:t>Programmatic products, consisting of </a:t>
            </a:r>
            <a:r>
              <a:rPr lang="en-US" dirty="0" smtClean="0"/>
              <a:t>AS2, </a:t>
            </a:r>
            <a:r>
              <a:rPr lang="en-US" dirty="0"/>
              <a:t>NEN, and SCNS documents were presented on the “Implementation Governing Documentation” </a:t>
            </a:r>
            <a:r>
              <a:rPr lang="en-US" dirty="0" smtClean="0"/>
              <a:t>slide</a:t>
            </a:r>
            <a:endParaRPr lang="en-US" dirty="0"/>
          </a:p>
          <a:p>
            <a:pPr lvl="1"/>
            <a:r>
              <a:rPr lang="en-US" dirty="0"/>
              <a:t>(5b) The </a:t>
            </a:r>
            <a:r>
              <a:rPr lang="en-US" dirty="0" smtClean="0"/>
              <a:t>AS2 Replacement project will </a:t>
            </a:r>
            <a:r>
              <a:rPr lang="en-US" dirty="0"/>
              <a:t>be utilizing the SCNS Systems Engineering Management Plan (SCNS-NEN-PLAN-0005) </a:t>
            </a:r>
          </a:p>
          <a:p>
            <a:pPr lvl="1"/>
            <a:r>
              <a:rPr lang="en-US" dirty="0" smtClean="0"/>
              <a:t>(</a:t>
            </a:r>
            <a:r>
              <a:rPr lang="en-US" dirty="0"/>
              <a:t>6l, 6m, 6u) An updated </a:t>
            </a:r>
            <a:r>
              <a:rPr lang="en-US" dirty="0" smtClean="0"/>
              <a:t>schedule </a:t>
            </a:r>
            <a:r>
              <a:rPr lang="en-US" dirty="0"/>
              <a:t>was provided as well as key milestones; cost information has been provided directly to NEN </a:t>
            </a:r>
            <a:r>
              <a:rPr lang="en-US" dirty="0" smtClean="0"/>
              <a:t>management</a:t>
            </a:r>
          </a:p>
          <a:p>
            <a:r>
              <a:rPr lang="en-US" b="1" dirty="0"/>
              <a:t>SRR Success Criteria evidence (S-9)</a:t>
            </a:r>
          </a:p>
          <a:p>
            <a:pPr lvl="1"/>
            <a:r>
              <a:rPr lang="en-US" dirty="0"/>
              <a:t>(9) Project management process will support completion of the definition activity within schedule constraints</a:t>
            </a:r>
          </a:p>
          <a:p>
            <a:endParaRPr lang="en-US" b="1" dirty="0"/>
          </a:p>
        </p:txBody>
      </p:sp>
      <p:sp>
        <p:nvSpPr>
          <p:cNvPr id="3" name="Title 2"/>
          <p:cNvSpPr>
            <a:spLocks noGrp="1"/>
          </p:cNvSpPr>
          <p:nvPr>
            <p:ph type="title"/>
          </p:nvPr>
        </p:nvSpPr>
        <p:spPr/>
        <p:txBody>
          <a:bodyPr/>
          <a:lstStyle/>
          <a:p>
            <a:r>
              <a:rPr lang="en-US" dirty="0" smtClean="0"/>
              <a:t>Project Management Summary</a:t>
            </a:r>
            <a:endParaRPr lang="en-US" dirty="0"/>
          </a:p>
        </p:txBody>
      </p:sp>
    </p:spTree>
    <p:extLst>
      <p:ext uri="{BB962C8B-B14F-4D97-AF65-F5344CB8AC3E}">
        <p14:creationId xmlns:p14="http://schemas.microsoft.com/office/powerpoint/2010/main" val="31247017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System Overview</a:t>
            </a:r>
          </a:p>
        </p:txBody>
      </p:sp>
      <p:sp>
        <p:nvSpPr>
          <p:cNvPr id="3" name="Text Placeholder 2"/>
          <p:cNvSpPr>
            <a:spLocks noGrp="1"/>
          </p:cNvSpPr>
          <p:nvPr>
            <p:ph type="body" sz="quarter" idx="11"/>
          </p:nvPr>
        </p:nvSpPr>
        <p:spPr/>
        <p:txBody>
          <a:bodyPr/>
          <a:lstStyle/>
          <a:p>
            <a:r>
              <a:rPr lang="en-US" dirty="0"/>
              <a:t>Serhat </a:t>
            </a:r>
            <a:r>
              <a:rPr lang="en-US" dirty="0" err="1" smtClean="0"/>
              <a:t>Altunc</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4187278740"/>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1" dirty="0" smtClean="0">
                          <a:latin typeface="Segoe UI" pitchFamily="34" charset="0"/>
                          <a:ea typeface="Segoe UI" pitchFamily="34" charset="0"/>
                          <a:cs typeface="Segoe UI" pitchFamily="34" charset="0"/>
                        </a:rPr>
                        <a:t>3</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2685584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The new AS2 antenna will operate similar to AS1 and AS3, utilizing similar processes, designs, and COTS products based on the existing NEN Architecture</a:t>
            </a:r>
          </a:p>
          <a:p>
            <a:pPr lvl="1"/>
            <a:r>
              <a:rPr lang="en-US" dirty="0"/>
              <a:t>Allows for sparing between existing assets to the maximum extent </a:t>
            </a:r>
            <a:r>
              <a:rPr lang="en-US" dirty="0" smtClean="0"/>
              <a:t>possible</a:t>
            </a:r>
          </a:p>
          <a:p>
            <a:pPr lvl="1"/>
            <a:r>
              <a:rPr lang="en-US" dirty="0" smtClean="0"/>
              <a:t>Maximizes the compatibility with existing NEN assets</a:t>
            </a:r>
          </a:p>
          <a:p>
            <a:pPr lvl="1"/>
            <a:r>
              <a:rPr lang="en-US" dirty="0"/>
              <a:t>Using existing M&amp;C software to ensure compatibility with existing operations*</a:t>
            </a:r>
            <a:endParaRPr lang="en-US" dirty="0" smtClean="0"/>
          </a:p>
          <a:p>
            <a:r>
              <a:rPr lang="en-US" b="1" dirty="0" smtClean="0"/>
              <a:t>New </a:t>
            </a:r>
            <a:r>
              <a:rPr lang="en-US" b="1" dirty="0"/>
              <a:t>AS2 antenna will include an S-band uplink along with S and X-band </a:t>
            </a:r>
            <a:r>
              <a:rPr lang="en-US" b="1" dirty="0" smtClean="0"/>
              <a:t>downlink</a:t>
            </a:r>
            <a:endParaRPr lang="en-US" b="1" dirty="0"/>
          </a:p>
          <a:p>
            <a:r>
              <a:rPr lang="en-US" b="1" dirty="0"/>
              <a:t>New AS2 antenna will not be required to support </a:t>
            </a:r>
            <a:r>
              <a:rPr lang="en-US" b="1" dirty="0" err="1" smtClean="0"/>
              <a:t>Ka</a:t>
            </a:r>
            <a:r>
              <a:rPr lang="en-US" b="1" dirty="0" smtClean="0"/>
              <a:t>-Band</a:t>
            </a:r>
            <a:endParaRPr lang="en-US" b="1" dirty="0"/>
          </a:p>
          <a:p>
            <a:r>
              <a:rPr lang="en-US" b="1" dirty="0"/>
              <a:t>Antenna </a:t>
            </a:r>
            <a:r>
              <a:rPr lang="en-US" b="1" dirty="0" smtClean="0"/>
              <a:t>will be </a:t>
            </a:r>
            <a:r>
              <a:rPr lang="en-US" b="1" dirty="0"/>
              <a:t>mounted on top of the </a:t>
            </a:r>
            <a:r>
              <a:rPr lang="en-US" b="1" dirty="0" err="1"/>
              <a:t>Elvey</a:t>
            </a:r>
            <a:r>
              <a:rPr lang="en-US" b="1" dirty="0"/>
              <a:t> </a:t>
            </a:r>
            <a:r>
              <a:rPr lang="en-US" b="1" dirty="0" smtClean="0"/>
              <a:t>Building</a:t>
            </a:r>
            <a:endParaRPr lang="en-US" b="1" dirty="0"/>
          </a:p>
          <a:p>
            <a:pPr lvl="1"/>
            <a:r>
              <a:rPr lang="en-US" dirty="0" smtClean="0"/>
              <a:t>No major building modifications are anticipated</a:t>
            </a:r>
          </a:p>
          <a:p>
            <a:endParaRPr lang="en-US" b="1" dirty="0" smtClean="0"/>
          </a:p>
          <a:p>
            <a:endParaRPr lang="en-US" b="1" dirty="0"/>
          </a:p>
          <a:p>
            <a:endParaRPr lang="en-US" dirty="0"/>
          </a:p>
        </p:txBody>
      </p:sp>
      <p:sp>
        <p:nvSpPr>
          <p:cNvPr id="3" name="Title 2"/>
          <p:cNvSpPr>
            <a:spLocks noGrp="1"/>
          </p:cNvSpPr>
          <p:nvPr>
            <p:ph type="title"/>
          </p:nvPr>
        </p:nvSpPr>
        <p:spPr/>
        <p:txBody>
          <a:bodyPr/>
          <a:lstStyle/>
          <a:p>
            <a:r>
              <a:rPr lang="en-US" dirty="0" smtClean="0"/>
              <a:t>AS2 System Overview</a:t>
            </a:r>
            <a:endParaRPr lang="en-US" dirty="0"/>
          </a:p>
        </p:txBody>
      </p:sp>
      <p:sp>
        <p:nvSpPr>
          <p:cNvPr id="5" name="Rectangle 4"/>
          <p:cNvSpPr/>
          <p:nvPr/>
        </p:nvSpPr>
        <p:spPr>
          <a:xfrm>
            <a:off x="0" y="6596390"/>
            <a:ext cx="8316612" cy="246221"/>
          </a:xfrm>
          <a:prstGeom prst="rect">
            <a:avLst/>
          </a:prstGeom>
        </p:spPr>
        <p:txBody>
          <a:bodyPr wrap="square">
            <a:spAutoFit/>
          </a:bodyPr>
          <a:lstStyle/>
          <a:p>
            <a:r>
              <a:rPr lang="en-US" sz="1000" dirty="0" smtClean="0"/>
              <a:t>* The </a:t>
            </a:r>
            <a:r>
              <a:rPr lang="en-US" sz="1000" dirty="0"/>
              <a:t>AS2 replacement project is working with Code 300 to ensure software compliance with NASA-HDBK-2203</a:t>
            </a:r>
          </a:p>
        </p:txBody>
      </p:sp>
    </p:spTree>
    <p:extLst>
      <p:ext uri="{BB962C8B-B14F-4D97-AF65-F5344CB8AC3E}">
        <p14:creationId xmlns:p14="http://schemas.microsoft.com/office/powerpoint/2010/main" val="3918997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AS2 Subsystems and Configuration Items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040" y="872526"/>
            <a:ext cx="8503920" cy="5754997"/>
          </a:xfrm>
          <a:prstGeom prst="rect">
            <a:avLst/>
          </a:prstGeom>
        </p:spPr>
      </p:pic>
    </p:spTree>
    <p:extLst>
      <p:ext uri="{BB962C8B-B14F-4D97-AF65-F5344CB8AC3E}">
        <p14:creationId xmlns:p14="http://schemas.microsoft.com/office/powerpoint/2010/main" val="296684455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AS2 Subsystem and External Interfaces</a:t>
            </a:r>
            <a:endParaRPr lang="en-US" dirty="0"/>
          </a:p>
        </p:txBody>
      </p:sp>
      <p:sp>
        <p:nvSpPr>
          <p:cNvPr id="3" name="Rectangle 2"/>
          <p:cNvSpPr/>
          <p:nvPr/>
        </p:nvSpPr>
        <p:spPr>
          <a:xfrm>
            <a:off x="685800" y="1752600"/>
            <a:ext cx="685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62" y="1206457"/>
            <a:ext cx="8143875" cy="5086350"/>
          </a:xfrm>
          <a:prstGeom prst="rect">
            <a:avLst/>
          </a:prstGeom>
        </p:spPr>
      </p:pic>
    </p:spTree>
    <p:extLst>
      <p:ext uri="{BB962C8B-B14F-4D97-AF65-F5344CB8AC3E}">
        <p14:creationId xmlns:p14="http://schemas.microsoft.com/office/powerpoint/2010/main" val="41134780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
        <p:nvSpPr>
          <p:cNvPr id="3" name="Text Placeholder 2"/>
          <p:cNvSpPr>
            <a:spLocks noGrp="1"/>
          </p:cNvSpPr>
          <p:nvPr>
            <p:ph type="body" sz="quarter" idx="11"/>
          </p:nvPr>
        </p:nvSpPr>
        <p:spPr/>
        <p:txBody>
          <a:bodyPr/>
          <a:lstStyle/>
          <a:p>
            <a:r>
              <a:rPr lang="en-US" dirty="0" smtClean="0"/>
              <a:t>Ryan Turner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5501940"/>
              </p:ext>
            </p:extLst>
          </p:nvPr>
        </p:nvGraphicFramePr>
        <p:xfrm>
          <a:off x="6569588" y="5037185"/>
          <a:ext cx="2468880" cy="1719071"/>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1"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c>
                  <a:txBody>
                    <a:bodyPr/>
                    <a:lstStyle/>
                    <a:p>
                      <a:r>
                        <a:rPr lang="en-US" sz="700" b="1"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accent3">
                        <a:lumMod val="40000"/>
                        <a:lumOff val="60000"/>
                      </a:schemeClr>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7827146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AS2 Architecture Diagram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998102"/>
            <a:ext cx="7315200" cy="541033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41377998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AS2 S-Band Signal Flow</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19" y="965481"/>
            <a:ext cx="8054000" cy="55115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66931970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AS2 X-Band Signal Flow</a:t>
            </a:r>
            <a:endParaRPr lang="en-US"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654" y="926352"/>
            <a:ext cx="8208884" cy="560570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48088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Common Time and Frequency Subsystem</a:t>
            </a:r>
            <a:endParaRPr lang="en-US" dirty="0"/>
          </a:p>
        </p:txBody>
      </p:sp>
      <p:sp>
        <p:nvSpPr>
          <p:cNvPr id="6" name="Content Placeholder 5"/>
          <p:cNvSpPr>
            <a:spLocks noGrp="1"/>
          </p:cNvSpPr>
          <p:nvPr>
            <p:ph sz="half" idx="1"/>
          </p:nvPr>
        </p:nvSpPr>
        <p:spPr/>
        <p:txBody>
          <a:bodyPr/>
          <a:lstStyle/>
          <a:p>
            <a:r>
              <a:rPr lang="en-US" sz="1600" smtClean="0"/>
              <a:t>AS2 will leverage existing timing system currently in place at ASF </a:t>
            </a:r>
            <a:endParaRPr lang="en-US" sz="1600" dirty="0"/>
          </a:p>
        </p:txBody>
      </p:sp>
      <p:pic>
        <p:nvPicPr>
          <p:cNvPr id="8" name="Picture 25"/>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l="-21046" r="-21046"/>
          <a:stretch>
            <a:fillRect/>
          </a:stretch>
        </p:blipFill>
        <p:spPr bwMode="auto">
          <a:xfrm>
            <a:off x="1006765" y="1693140"/>
            <a:ext cx="7229642" cy="461168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9187835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Monitor &amp; Control Software (1/2)</a:t>
            </a:r>
            <a:endParaRPr lang="en-US" dirty="0"/>
          </a:p>
        </p:txBody>
      </p:sp>
      <p:sp>
        <p:nvSpPr>
          <p:cNvPr id="6" name="Content Placeholder 2"/>
          <p:cNvSpPr>
            <a:spLocks noGrp="1"/>
          </p:cNvSpPr>
          <p:nvPr>
            <p:ph idx="1"/>
          </p:nvPr>
        </p:nvSpPr>
        <p:spPr/>
        <p:txBody>
          <a:bodyPr>
            <a:normAutofit fontScale="92500"/>
          </a:bodyPr>
          <a:lstStyle/>
          <a:p>
            <a:r>
              <a:rPr lang="en-US" sz="1800" b="1" dirty="0" smtClean="0"/>
              <a:t>Monitor &amp; Control (M&amp;C) is performed by the ASF Station Control Computers (SCC) running the software application HWCNTRL (pronounced “hardware control”)</a:t>
            </a:r>
          </a:p>
          <a:p>
            <a:r>
              <a:rPr lang="en-US" sz="1800" b="1" dirty="0" smtClean="0"/>
              <a:t>HWCNTRL is already in use for AS1, AS3, WG1, Wallops 5-meter (WG2), MG1, MTRS, WS1, and commercial stations that support the NEN in Svalbard.  HWCNTRL was used for the AS2 system prior to the antenna failure</a:t>
            </a:r>
            <a:endParaRPr lang="en-US" sz="1800" dirty="0" smtClean="0"/>
          </a:p>
          <a:p>
            <a:pPr lvl="1"/>
            <a:r>
              <a:rPr lang="en-US" sz="1800" dirty="0" smtClean="0"/>
              <a:t>HWCNTRL is a COTS product for which we hold a license to co-develop</a:t>
            </a:r>
          </a:p>
          <a:p>
            <a:pPr lvl="1"/>
            <a:r>
              <a:rPr lang="en-US" sz="1800" dirty="0" smtClean="0"/>
              <a:t>SCNS engineering develops M&amp;C for new instruments and maintains the software </a:t>
            </a:r>
          </a:p>
          <a:p>
            <a:r>
              <a:rPr lang="en-US" sz="1800" b="1" dirty="0" smtClean="0"/>
              <a:t>The new AS2 instance of HWCNTRL will use different .dll files than AS1 and AS3 in order to customize M&amp;C for instruments that are not common across the three systems*</a:t>
            </a:r>
          </a:p>
          <a:p>
            <a:pPr lvl="1"/>
            <a:r>
              <a:rPr lang="en-US" sz="1800" dirty="0" smtClean="0"/>
              <a:t>New </a:t>
            </a:r>
            <a:r>
              <a:rPr lang="en-US" sz="1800" dirty="0"/>
              <a:t>.dll files </a:t>
            </a:r>
            <a:r>
              <a:rPr lang="en-US" sz="1800" dirty="0" smtClean="0"/>
              <a:t>will be </a:t>
            </a:r>
            <a:r>
              <a:rPr lang="en-US" sz="1800" dirty="0"/>
              <a:t>written for the </a:t>
            </a:r>
            <a:r>
              <a:rPr lang="en-US" sz="1800" dirty="0" smtClean="0"/>
              <a:t>antenna controller and any new types of equipment used for data processing, if required</a:t>
            </a:r>
          </a:p>
          <a:p>
            <a:pPr lvl="1"/>
            <a:r>
              <a:rPr lang="en-US" sz="1800" dirty="0" smtClean="0"/>
              <a:t>TURRIT (Tracking, UTDF and Ranging Real-Time Integration and Transmission) application will provide tracking data functionality </a:t>
            </a:r>
          </a:p>
          <a:p>
            <a:r>
              <a:rPr lang="en-US" sz="1800" b="1" dirty="0" smtClean="0"/>
              <a:t>Status Server packet generation is incorporated in HWCNTRL and will provide station status to the Remote Status Server at Wallops</a:t>
            </a:r>
          </a:p>
          <a:p>
            <a:endParaRPr lang="en-US" dirty="0" smtClean="0"/>
          </a:p>
          <a:p>
            <a:pPr lvl="1"/>
            <a:endParaRPr lang="en-US" dirty="0" smtClean="0"/>
          </a:p>
          <a:p>
            <a:pPr lvl="1"/>
            <a:endParaRPr lang="en-US" dirty="0"/>
          </a:p>
        </p:txBody>
      </p:sp>
      <p:sp>
        <p:nvSpPr>
          <p:cNvPr id="3" name="Rectangle 2"/>
          <p:cNvSpPr/>
          <p:nvPr/>
        </p:nvSpPr>
        <p:spPr>
          <a:xfrm>
            <a:off x="0" y="6596390"/>
            <a:ext cx="8316612" cy="246221"/>
          </a:xfrm>
          <a:prstGeom prst="rect">
            <a:avLst/>
          </a:prstGeom>
        </p:spPr>
        <p:txBody>
          <a:bodyPr wrap="square">
            <a:spAutoFit/>
          </a:bodyPr>
          <a:lstStyle/>
          <a:p>
            <a:r>
              <a:rPr lang="en-US" sz="1000" dirty="0" smtClean="0"/>
              <a:t>* The </a:t>
            </a:r>
            <a:r>
              <a:rPr lang="en-US" sz="1000" dirty="0"/>
              <a:t>AS2 replacement project is working with Code 300 to ensure software compliance with NASA-HDBK-2203</a:t>
            </a:r>
          </a:p>
        </p:txBody>
      </p:sp>
    </p:spTree>
    <p:extLst>
      <p:ext uri="{BB962C8B-B14F-4D97-AF65-F5344CB8AC3E}">
        <p14:creationId xmlns:p14="http://schemas.microsoft.com/office/powerpoint/2010/main" val="5171441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7620000" y="1676400"/>
            <a:ext cx="1322119" cy="1569660"/>
          </a:xfrm>
          <a:prstGeom prst="rect">
            <a:avLst/>
          </a:prstGeom>
          <a:noFill/>
        </p:spPr>
        <p:txBody>
          <a:bodyPr wrap="square" rtlCol="0">
            <a:spAutoFit/>
          </a:bodyPr>
          <a:lstStyle/>
          <a:p>
            <a:r>
              <a:rPr lang="en-US" sz="1600" dirty="0" smtClean="0"/>
              <a:t>HWCNTRL</a:t>
            </a:r>
          </a:p>
          <a:p>
            <a:r>
              <a:rPr lang="en-US" sz="1600" dirty="0" smtClean="0"/>
              <a:t>Example</a:t>
            </a:r>
          </a:p>
          <a:p>
            <a:r>
              <a:rPr lang="en-US" sz="1600" dirty="0" smtClean="0"/>
              <a:t>Main Screen (customized per station)</a:t>
            </a:r>
            <a:endParaRPr lang="en-US" sz="1600" dirty="0"/>
          </a:p>
        </p:txBody>
      </p:sp>
      <p:sp>
        <p:nvSpPr>
          <p:cNvPr id="5" name="Title 4"/>
          <p:cNvSpPr>
            <a:spLocks noGrp="1"/>
          </p:cNvSpPr>
          <p:nvPr>
            <p:ph type="title"/>
          </p:nvPr>
        </p:nvSpPr>
        <p:spPr/>
        <p:txBody>
          <a:bodyPr/>
          <a:lstStyle/>
          <a:p>
            <a:r>
              <a:rPr lang="en-US" dirty="0">
                <a:solidFill>
                  <a:prstClr val="black"/>
                </a:solidFill>
              </a:rPr>
              <a:t>Monitor &amp; Control </a:t>
            </a:r>
            <a:r>
              <a:rPr lang="en-US" dirty="0" smtClean="0">
                <a:solidFill>
                  <a:prstClr val="black"/>
                </a:solidFill>
              </a:rPr>
              <a:t>Software (2/2)</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371600"/>
            <a:ext cx="6000426" cy="5029200"/>
          </a:xfrm>
          <a:prstGeom prst="rect">
            <a:avLst/>
          </a:prstGeom>
        </p:spPr>
      </p:pic>
    </p:spTree>
    <p:extLst>
      <p:ext uri="{BB962C8B-B14F-4D97-AF65-F5344CB8AC3E}">
        <p14:creationId xmlns:p14="http://schemas.microsoft.com/office/powerpoint/2010/main" val="406684242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Architecture </a:t>
            </a:r>
            <a:r>
              <a:rPr lang="en-US" b="1" dirty="0"/>
              <a:t>is mature and achievable</a:t>
            </a:r>
          </a:p>
          <a:p>
            <a:r>
              <a:rPr lang="en-US" b="1" dirty="0"/>
              <a:t>SRR Entrance Criteria satisfied </a:t>
            </a:r>
            <a:r>
              <a:rPr lang="en-US" b="1" dirty="0" smtClean="0"/>
              <a:t>(E-6b, E-6t, E-6v</a:t>
            </a:r>
            <a:r>
              <a:rPr lang="en-US" b="1" dirty="0"/>
              <a:t>)</a:t>
            </a:r>
          </a:p>
          <a:p>
            <a:pPr lvl="1"/>
            <a:r>
              <a:rPr lang="en-US" dirty="0" smtClean="0"/>
              <a:t>(6b, 6t) Operations concept is mature</a:t>
            </a:r>
          </a:p>
          <a:p>
            <a:pPr lvl="1"/>
            <a:r>
              <a:rPr lang="en-US" dirty="0" smtClean="0"/>
              <a:t>(6v</a:t>
            </a:r>
            <a:r>
              <a:rPr lang="en-US" dirty="0"/>
              <a:t>) All AS2 software components will fall under software category C. The AS2 project will use mature Commercial-Off-The-Shelf (COTS) hardware with embedded software. The M&amp;C software is an existing product that will be modified for this application.  The AS2 development project is working with Code 300 to ensure software compliance with </a:t>
            </a:r>
            <a:r>
              <a:rPr lang="en-US" dirty="0" smtClean="0"/>
              <a:t>NASA-HDBK-2203</a:t>
            </a:r>
            <a:endParaRPr lang="en-US" dirty="0"/>
          </a:p>
          <a:p>
            <a:r>
              <a:rPr lang="en-US" b="1" dirty="0" smtClean="0"/>
              <a:t>SRR </a:t>
            </a:r>
            <a:r>
              <a:rPr lang="en-US" b="1" dirty="0"/>
              <a:t>Success Criteria evidence </a:t>
            </a:r>
            <a:r>
              <a:rPr lang="en-US" b="1" dirty="0" smtClean="0"/>
              <a:t>(S-4, S-9)</a:t>
            </a:r>
          </a:p>
          <a:p>
            <a:pPr lvl="1"/>
            <a:r>
              <a:rPr lang="en-US" dirty="0" smtClean="0"/>
              <a:t>(4</a:t>
            </a:r>
            <a:r>
              <a:rPr lang="en-US" dirty="0"/>
              <a:t>) Interfaces with external entities and between major internal elements </a:t>
            </a:r>
            <a:r>
              <a:rPr lang="en-US" dirty="0" smtClean="0"/>
              <a:t>have been identified</a:t>
            </a:r>
            <a:endParaRPr lang="en-US" dirty="0"/>
          </a:p>
          <a:p>
            <a:pPr lvl="1"/>
            <a:r>
              <a:rPr lang="en-US" dirty="0"/>
              <a:t>(9) The AS2 development project is working with Code 300 to ensure software compliance with </a:t>
            </a:r>
            <a:r>
              <a:rPr lang="en-US" dirty="0" smtClean="0"/>
              <a:t>NASA-HDBK-2203</a:t>
            </a:r>
            <a:endParaRPr lang="en-US" dirty="0"/>
          </a:p>
          <a:p>
            <a:pPr lvl="1"/>
            <a:endParaRPr lang="en-US" dirty="0"/>
          </a:p>
        </p:txBody>
      </p:sp>
      <p:sp>
        <p:nvSpPr>
          <p:cNvPr id="3" name="Title 2"/>
          <p:cNvSpPr>
            <a:spLocks noGrp="1"/>
          </p:cNvSpPr>
          <p:nvPr>
            <p:ph type="title"/>
          </p:nvPr>
        </p:nvSpPr>
        <p:spPr/>
        <p:txBody>
          <a:bodyPr/>
          <a:lstStyle/>
          <a:p>
            <a:r>
              <a:rPr lang="en-US" dirty="0" smtClean="0"/>
              <a:t>System Overview Summary</a:t>
            </a:r>
            <a:endParaRPr lang="en-US" dirty="0"/>
          </a:p>
        </p:txBody>
      </p:sp>
    </p:spTree>
    <p:extLst>
      <p:ext uri="{BB962C8B-B14F-4D97-AF65-F5344CB8AC3E}">
        <p14:creationId xmlns:p14="http://schemas.microsoft.com/office/powerpoint/2010/main" val="34157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Operations Concept</a:t>
            </a:r>
            <a:endParaRPr lang="en-US" dirty="0"/>
          </a:p>
        </p:txBody>
      </p:sp>
      <p:sp>
        <p:nvSpPr>
          <p:cNvPr id="5" name="Text Placeholder 4"/>
          <p:cNvSpPr>
            <a:spLocks noGrp="1"/>
          </p:cNvSpPr>
          <p:nvPr>
            <p:ph type="body" sz="quarter" idx="11"/>
          </p:nvPr>
        </p:nvSpPr>
        <p:spPr>
          <a:xfrm>
            <a:off x="1552575" y="3478679"/>
            <a:ext cx="7269480" cy="338554"/>
          </a:xfrm>
        </p:spPr>
        <p:txBody>
          <a:bodyPr/>
          <a:lstStyle/>
          <a:p>
            <a:r>
              <a:rPr lang="en-US" dirty="0" smtClean="0"/>
              <a:t>Joe O’Brien</a:t>
            </a:r>
          </a:p>
        </p:txBody>
      </p:sp>
      <p:graphicFrame>
        <p:nvGraphicFramePr>
          <p:cNvPr id="8" name="Table 7"/>
          <p:cNvGraphicFramePr>
            <a:graphicFrameLocks noGrp="1"/>
          </p:cNvGraphicFramePr>
          <p:nvPr>
            <p:extLst>
              <p:ext uri="{D42A27DB-BD31-4B8C-83A1-F6EECF244321}">
                <p14:modId xmlns:p14="http://schemas.microsoft.com/office/powerpoint/2010/main" val="576959576"/>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Operations</a:t>
                      </a:r>
                      <a:r>
                        <a:rPr lang="en-US" sz="700" b="1" baseline="0" dirty="0" smtClean="0">
                          <a:latin typeface="Segoe UI" pitchFamily="34" charset="0"/>
                          <a:ea typeface="Segoe UI" pitchFamily="34" charset="0"/>
                          <a:cs typeface="Segoe UI" pitchFamily="34" charset="0"/>
                        </a:rPr>
                        <a:t> Concept</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518996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700" b="1" dirty="0" smtClean="0"/>
              <a:t>Network Integration Management Office (NIMO) assigns a Networks Integration Manager (NIM) to serve as an initial contact for the antenna service verification process</a:t>
            </a:r>
          </a:p>
          <a:p>
            <a:r>
              <a:rPr lang="en-US" sz="1700" b="1" dirty="0" smtClean="0"/>
              <a:t>The NIM works with the NEN PAO to determine appropriate on-orbit customers for services from AS2.  The NIM advises the customers and solicits their participation</a:t>
            </a:r>
          </a:p>
          <a:p>
            <a:r>
              <a:rPr lang="en-US" sz="1700" b="1" dirty="0" smtClean="0"/>
              <a:t>NIM and customer Mission Commitment Engineer (MCE) assist the NEN Performance Analyst Office (NENPAO) in documenting the operational requirements</a:t>
            </a:r>
          </a:p>
          <a:p>
            <a:r>
              <a:rPr lang="en-US" sz="1700" b="1" dirty="0" smtClean="0"/>
              <a:t>The NEN PAO coordinates with each mission to establish a test program</a:t>
            </a:r>
          </a:p>
          <a:p>
            <a:r>
              <a:rPr lang="en-US" sz="1700" b="1" dirty="0" smtClean="0"/>
              <a:t>The NEN PAO and NEN operations team:</a:t>
            </a:r>
          </a:p>
          <a:p>
            <a:pPr lvl="1"/>
            <a:r>
              <a:rPr lang="en-US" sz="1700" dirty="0" smtClean="0"/>
              <a:t>Work with each customer to prepare for testing (i.e., connectivity, firewall rules, etc.)</a:t>
            </a:r>
          </a:p>
          <a:p>
            <a:pPr lvl="1"/>
            <a:r>
              <a:rPr lang="en-US" sz="1700" dirty="0" smtClean="0"/>
              <a:t>Coordinate the mission’s interfaces (i.e., NEN Scheduling System, Mission Data Delivery, and Station Status Delivery)</a:t>
            </a:r>
          </a:p>
          <a:p>
            <a:pPr lvl="1"/>
            <a:r>
              <a:rPr lang="en-US" sz="1700" dirty="0" smtClean="0"/>
              <a:t>Work with FDF to certify the antenna for FDF services</a:t>
            </a:r>
          </a:p>
          <a:p>
            <a:r>
              <a:rPr lang="en-US" sz="1700" b="1" dirty="0" smtClean="0"/>
              <a:t>The NIM and MCE update official agreements for network services</a:t>
            </a:r>
          </a:p>
        </p:txBody>
      </p:sp>
      <p:sp>
        <p:nvSpPr>
          <p:cNvPr id="3" name="Title 2"/>
          <p:cNvSpPr>
            <a:spLocks noGrp="1"/>
          </p:cNvSpPr>
          <p:nvPr>
            <p:ph type="title"/>
          </p:nvPr>
        </p:nvSpPr>
        <p:spPr/>
        <p:txBody>
          <a:bodyPr/>
          <a:lstStyle/>
          <a:p>
            <a:r>
              <a:rPr lang="en-US" smtClean="0"/>
              <a:t>Implementing Services</a:t>
            </a:r>
            <a:endParaRPr lang="en-US" dirty="0"/>
          </a:p>
        </p:txBody>
      </p:sp>
      <p:sp>
        <p:nvSpPr>
          <p:cNvPr id="4" name="TextBox 3"/>
          <p:cNvSpPr txBox="1"/>
          <p:nvPr/>
        </p:nvSpPr>
        <p:spPr>
          <a:xfrm>
            <a:off x="1735326" y="6203731"/>
            <a:ext cx="5673348" cy="369332"/>
          </a:xfrm>
          <a:prstGeom prst="rect">
            <a:avLst/>
          </a:prstGeom>
          <a:solidFill>
            <a:schemeClr val="tx2">
              <a:lumMod val="40000"/>
              <a:lumOff val="60000"/>
            </a:schemeClr>
          </a:solidFill>
        </p:spPr>
        <p:txBody>
          <a:bodyPr wrap="none" rtlCol="0">
            <a:spAutoFit/>
          </a:bodyPr>
          <a:lstStyle/>
          <a:p>
            <a:r>
              <a:rPr lang="en-US" dirty="0" smtClean="0"/>
              <a:t>AS2 will be using existing NEN concept of operations</a:t>
            </a:r>
            <a:endParaRPr lang="en-US" dirty="0"/>
          </a:p>
        </p:txBody>
      </p:sp>
    </p:spTree>
    <p:extLst>
      <p:ext uri="{BB962C8B-B14F-4D97-AF65-F5344CB8AC3E}">
        <p14:creationId xmlns:p14="http://schemas.microsoft.com/office/powerpoint/2010/main" val="40942501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700" b="1" dirty="0" smtClean="0"/>
              <a:t>453-UG-NEN Scheduling	</a:t>
            </a:r>
          </a:p>
          <a:p>
            <a:pPr lvl="1"/>
            <a:r>
              <a:rPr lang="en-US" sz="1700" dirty="0" smtClean="0"/>
              <a:t>NENPAO works with NEN customers</a:t>
            </a:r>
          </a:p>
          <a:p>
            <a:pPr lvl="1"/>
            <a:r>
              <a:rPr lang="en-US" sz="1700" dirty="0" smtClean="0"/>
              <a:t>NEN Scheduling System (NENSS) is used for scheduling</a:t>
            </a:r>
          </a:p>
          <a:p>
            <a:endParaRPr lang="en-US" sz="1700" dirty="0"/>
          </a:p>
        </p:txBody>
      </p:sp>
      <p:sp>
        <p:nvSpPr>
          <p:cNvPr id="3" name="Title 2"/>
          <p:cNvSpPr>
            <a:spLocks noGrp="1"/>
          </p:cNvSpPr>
          <p:nvPr>
            <p:ph type="title"/>
          </p:nvPr>
        </p:nvSpPr>
        <p:spPr/>
        <p:txBody>
          <a:bodyPr/>
          <a:lstStyle/>
          <a:p>
            <a:r>
              <a:rPr lang="en-US" smtClean="0"/>
              <a:t>Scheduling</a:t>
            </a:r>
            <a:endParaRPr lang="en-US" dirty="0"/>
          </a:p>
        </p:txBody>
      </p:sp>
      <p:pic>
        <p:nvPicPr>
          <p:cNvPr id="4" name="Picture 3" descr="Screen Shot 2015-04-10 at 11.29.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2195129"/>
            <a:ext cx="5486400" cy="3950989"/>
          </a:xfrm>
          <a:prstGeom prst="rect">
            <a:avLst/>
          </a:prstGeom>
        </p:spPr>
      </p:pic>
      <p:sp>
        <p:nvSpPr>
          <p:cNvPr id="5" name="TextBox 4"/>
          <p:cNvSpPr txBox="1"/>
          <p:nvPr/>
        </p:nvSpPr>
        <p:spPr>
          <a:xfrm>
            <a:off x="1831506" y="6227379"/>
            <a:ext cx="5480988" cy="369332"/>
          </a:xfrm>
          <a:prstGeom prst="rect">
            <a:avLst/>
          </a:prstGeom>
          <a:solidFill>
            <a:schemeClr val="tx2">
              <a:lumMod val="40000"/>
              <a:lumOff val="60000"/>
            </a:schemeClr>
          </a:solidFill>
        </p:spPr>
        <p:txBody>
          <a:bodyPr wrap="none" rtlCol="0">
            <a:spAutoFit/>
          </a:bodyPr>
          <a:lstStyle/>
          <a:p>
            <a:r>
              <a:rPr lang="en-US" dirty="0" smtClean="0"/>
              <a:t>AS2 will be using existing NEN </a:t>
            </a:r>
            <a:r>
              <a:rPr lang="en-US" dirty="0"/>
              <a:t>s</a:t>
            </a:r>
            <a:r>
              <a:rPr lang="en-US" dirty="0" smtClean="0"/>
              <a:t>cheduling process</a:t>
            </a:r>
            <a:endParaRPr lang="en-US" dirty="0"/>
          </a:p>
        </p:txBody>
      </p:sp>
    </p:spTree>
    <p:extLst>
      <p:ext uri="{BB962C8B-B14F-4D97-AF65-F5344CB8AC3E}">
        <p14:creationId xmlns:p14="http://schemas.microsoft.com/office/powerpoint/2010/main" val="397377163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Welcome</a:t>
            </a:r>
            <a:endParaRPr lang="en-US" dirty="0"/>
          </a:p>
        </p:txBody>
      </p:sp>
      <p:sp>
        <p:nvSpPr>
          <p:cNvPr id="5" name="Content Placeholder 4"/>
          <p:cNvSpPr>
            <a:spLocks noGrp="1"/>
          </p:cNvSpPr>
          <p:nvPr>
            <p:ph idx="1"/>
          </p:nvPr>
        </p:nvSpPr>
        <p:spPr/>
        <p:txBody>
          <a:bodyPr/>
          <a:lstStyle/>
          <a:p>
            <a:r>
              <a:rPr lang="en-US" b="1" dirty="0" smtClean="0"/>
              <a:t>Welcome</a:t>
            </a:r>
          </a:p>
          <a:p>
            <a:r>
              <a:rPr lang="en-US" b="1" dirty="0" smtClean="0"/>
              <a:t>Logistics</a:t>
            </a:r>
          </a:p>
          <a:p>
            <a:pPr lvl="1"/>
            <a:r>
              <a:rPr lang="en-US" dirty="0" smtClean="0"/>
              <a:t>Sign in </a:t>
            </a:r>
          </a:p>
          <a:p>
            <a:pPr lvl="1"/>
            <a:r>
              <a:rPr lang="en-US" dirty="0" smtClean="0"/>
              <a:t>Safety / Exits</a:t>
            </a:r>
          </a:p>
          <a:p>
            <a:pPr lvl="1"/>
            <a:r>
              <a:rPr lang="en-US" dirty="0" smtClean="0"/>
              <a:t>Restrooms</a:t>
            </a:r>
          </a:p>
          <a:p>
            <a:r>
              <a:rPr lang="en-US" b="1" dirty="0" smtClean="0"/>
              <a:t>Telecon Number:</a:t>
            </a:r>
          </a:p>
          <a:p>
            <a:pPr lvl="1"/>
            <a:r>
              <a:rPr lang="en-US" dirty="0" smtClean="0"/>
              <a:t>Number: </a:t>
            </a:r>
            <a:r>
              <a:rPr lang="en-US" b="1" dirty="0" smtClean="0"/>
              <a:t>1-844-467-6272</a:t>
            </a:r>
          </a:p>
          <a:p>
            <a:pPr lvl="1"/>
            <a:r>
              <a:rPr lang="en-US" dirty="0" smtClean="0"/>
              <a:t>Passcode: </a:t>
            </a:r>
            <a:r>
              <a:rPr lang="en-US" b="1" dirty="0" smtClean="0"/>
              <a:t>663040</a:t>
            </a:r>
          </a:p>
          <a:p>
            <a:r>
              <a:rPr lang="en-US" b="1" dirty="0" smtClean="0"/>
              <a:t>Lync Meeting Information: </a:t>
            </a:r>
          </a:p>
          <a:p>
            <a:pPr lvl="1"/>
            <a:r>
              <a:rPr lang="en-US" dirty="0" smtClean="0"/>
              <a:t>Provided in System Requirements Review (SRR) Calendar Invite</a:t>
            </a:r>
          </a:p>
          <a:p>
            <a:pPr lvl="1"/>
            <a:r>
              <a:rPr lang="en-US" dirty="0" smtClean="0"/>
              <a:t>Address: </a:t>
            </a:r>
            <a:r>
              <a:rPr lang="en-US" b="1" dirty="0"/>
              <a:t>https://meet.nasa.gov/serhat.altunc/CYJ6262P</a:t>
            </a:r>
            <a:endParaRPr lang="en-US" b="1" dirty="0" smtClean="0">
              <a:hlinkClick r:id=""/>
            </a:endParaRPr>
          </a:p>
          <a:p>
            <a:r>
              <a:rPr lang="en-US" b="1" dirty="0" smtClean="0"/>
              <a:t>Be conscientious of those participating by teleconference. When asking a question please identify yourself and approach a microphone</a:t>
            </a:r>
          </a:p>
        </p:txBody>
      </p:sp>
    </p:spTree>
    <p:extLst>
      <p:ext uri="{BB962C8B-B14F-4D97-AF65-F5344CB8AC3E}">
        <p14:creationId xmlns:p14="http://schemas.microsoft.com/office/powerpoint/2010/main" val="3019590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Operations Concept Timeline</a:t>
            </a:r>
          </a:p>
        </p:txBody>
      </p:sp>
      <p:graphicFrame>
        <p:nvGraphicFramePr>
          <p:cNvPr id="5" name="Object 3"/>
          <p:cNvGraphicFramePr>
            <a:graphicFrameLocks noChangeAspect="1"/>
          </p:cNvGraphicFramePr>
          <p:nvPr>
            <p:extLst/>
          </p:nvPr>
        </p:nvGraphicFramePr>
        <p:xfrm>
          <a:off x="525463" y="1554844"/>
          <a:ext cx="8140700" cy="4178300"/>
        </p:xfrm>
        <a:graphic>
          <a:graphicData uri="http://schemas.openxmlformats.org/presentationml/2006/ole">
            <mc:AlternateContent xmlns:mc="http://schemas.openxmlformats.org/markup-compatibility/2006">
              <mc:Choice xmlns:v="urn:schemas-microsoft-com:vml" Requires="v">
                <p:oleObj spid="_x0000_s5159" name="Visio" r:id="rId4" imgW="9635912" imgH="4721760" progId="Visio.Drawing.11">
                  <p:embed/>
                </p:oleObj>
              </mc:Choice>
              <mc:Fallback>
                <p:oleObj name="Visio" r:id="rId4" imgW="9635912" imgH="4721760" progId="Visio.Drawing.11">
                  <p:embed/>
                  <p:pic>
                    <p:nvPicPr>
                      <p:cNvPr id="0" name=""/>
                      <p:cNvPicPr>
                        <a:picLocks noChangeAspect="1" noChangeArrowheads="1"/>
                      </p:cNvPicPr>
                      <p:nvPr/>
                    </p:nvPicPr>
                    <p:blipFill>
                      <a:blip r:embed="rId5"/>
                      <a:srcRect/>
                      <a:stretch>
                        <a:fillRect/>
                      </a:stretch>
                    </p:blipFill>
                    <p:spPr bwMode="auto">
                      <a:xfrm>
                        <a:off x="525463" y="1554844"/>
                        <a:ext cx="8140700" cy="4178300"/>
                      </a:xfrm>
                      <a:prstGeom prst="rect">
                        <a:avLst/>
                      </a:prstGeom>
                      <a:noFill/>
                      <a:ln>
                        <a:noFill/>
                      </a:ln>
                      <a:effectLst/>
                      <a:extLst>
                        <a:ext uri="{909E8E84-426E-40dd-AFC4-6F175D3DCCD1}">
                          <a14:hiddenFill xmlns:a14="http://schemas.microsoft.com/office/drawing/2010/main" xmlns="">
                            <a:solidFill>
                              <a:srgbClr val="0005FF"/>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1735326" y="6203731"/>
            <a:ext cx="5673348" cy="369332"/>
          </a:xfrm>
          <a:prstGeom prst="rect">
            <a:avLst/>
          </a:prstGeom>
          <a:solidFill>
            <a:schemeClr val="tx2">
              <a:lumMod val="40000"/>
              <a:lumOff val="60000"/>
            </a:schemeClr>
          </a:solidFill>
        </p:spPr>
        <p:txBody>
          <a:bodyPr wrap="none" rtlCol="0">
            <a:spAutoFit/>
          </a:bodyPr>
          <a:lstStyle/>
          <a:p>
            <a:r>
              <a:rPr lang="en-US" dirty="0" smtClean="0"/>
              <a:t>AS2 will be using existing NEN concept of operations</a:t>
            </a:r>
            <a:endParaRPr lang="en-US" dirty="0"/>
          </a:p>
        </p:txBody>
      </p:sp>
    </p:spTree>
    <p:extLst>
      <p:ext uri="{BB962C8B-B14F-4D97-AF65-F5344CB8AC3E}">
        <p14:creationId xmlns:p14="http://schemas.microsoft.com/office/powerpoint/2010/main" val="27377820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smtClean="0"/>
              <a:t>Key Operational Tasks</a:t>
            </a:r>
          </a:p>
          <a:p>
            <a:pPr lvl="1"/>
            <a:r>
              <a:rPr lang="en-US" sz="1700" dirty="0" smtClean="0"/>
              <a:t>Maintain AS2 station capabilities</a:t>
            </a:r>
          </a:p>
          <a:p>
            <a:r>
              <a:rPr lang="en-US" sz="1700" b="1" dirty="0" smtClean="0"/>
              <a:t>Real-time operational services are identical to current NEN concepts</a:t>
            </a:r>
          </a:p>
          <a:p>
            <a:pPr lvl="1"/>
            <a:r>
              <a:rPr lang="en-US" sz="1700" dirty="0" smtClean="0"/>
              <a:t>3 minutes prior to Acquisition of Signal (AOS), the station automation will start configuring for the pass</a:t>
            </a:r>
          </a:p>
          <a:p>
            <a:pPr lvl="1"/>
            <a:r>
              <a:rPr lang="en-US" sz="1700" dirty="0" smtClean="0"/>
              <a:t>Operations &amp; Maintenance (O&amp;M) personnel will monitor the automated system configuration during setup</a:t>
            </a:r>
          </a:p>
          <a:p>
            <a:pPr lvl="1"/>
            <a:r>
              <a:rPr lang="en-US" sz="1700" dirty="0" smtClean="0"/>
              <a:t>Problems during setup will be identified and addressed following pre-defined recovery procedures</a:t>
            </a:r>
          </a:p>
          <a:p>
            <a:r>
              <a:rPr lang="en-US" sz="1700" b="1" dirty="0" smtClean="0"/>
              <a:t>Prior to AOS, the MOC commences monitoring AS2 status and will confirm scheduled parameters, recommend any configuration changes (by voice), and confirm station readiness for the pass</a:t>
            </a:r>
          </a:p>
          <a:p>
            <a:endParaRPr lang="en-US" sz="1700" dirty="0"/>
          </a:p>
        </p:txBody>
      </p:sp>
      <p:sp>
        <p:nvSpPr>
          <p:cNvPr id="3" name="Title 2"/>
          <p:cNvSpPr>
            <a:spLocks noGrp="1"/>
          </p:cNvSpPr>
          <p:nvPr>
            <p:ph type="title"/>
          </p:nvPr>
        </p:nvSpPr>
        <p:spPr/>
        <p:txBody>
          <a:bodyPr/>
          <a:lstStyle/>
          <a:p>
            <a:r>
              <a:rPr lang="en-US" dirty="0" smtClean="0"/>
              <a:t>Routine Operations (1/2)</a:t>
            </a:r>
            <a:endParaRPr lang="en-US" dirty="0"/>
          </a:p>
        </p:txBody>
      </p:sp>
    </p:spTree>
    <p:extLst>
      <p:ext uri="{BB962C8B-B14F-4D97-AF65-F5344CB8AC3E}">
        <p14:creationId xmlns:p14="http://schemas.microsoft.com/office/powerpoint/2010/main" val="2666380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smtClean="0"/>
              <a:t>During each support, the O&amp;M personnel will be closely monitoring the control computer for equipment status to ensure that all scheduled data services are provided</a:t>
            </a:r>
          </a:p>
          <a:p>
            <a:pPr lvl="1"/>
            <a:r>
              <a:rPr lang="en-US" sz="1700" dirty="0" smtClean="0"/>
              <a:t>O&amp;M personnel will switch over to backup equipment, where possible, in the event of a failure on a prime piece of equipment</a:t>
            </a:r>
          </a:p>
          <a:p>
            <a:r>
              <a:rPr lang="en-US" sz="1700" b="1" dirty="0" smtClean="0"/>
              <a:t>Site status will be available for distribution to the customer via the NEN status server </a:t>
            </a:r>
          </a:p>
          <a:p>
            <a:r>
              <a:rPr lang="en-US" sz="1700" b="1" dirty="0" smtClean="0"/>
              <a:t>Service losses will be reported by the MOC to operations as they occur and vice versa</a:t>
            </a:r>
          </a:p>
          <a:p>
            <a:r>
              <a:rPr lang="en-US" sz="1700" b="1" dirty="0" smtClean="0"/>
              <a:t>O&amp;M personnel will use the Comprehensive Discrepancy System (CDS) database to track operational problems; significant events will be reported utilizing the Station Status message process and the Significant Event Report (SER) system per NEN procedures</a:t>
            </a:r>
          </a:p>
          <a:p>
            <a:r>
              <a:rPr lang="en-US" sz="1700" b="1" dirty="0" smtClean="0"/>
              <a:t>O&amp;M personnel will provide NEN management with weekly activity reports for the site in accordance with current NEN procedures</a:t>
            </a:r>
            <a:endParaRPr lang="en-US" sz="1700" b="1" dirty="0"/>
          </a:p>
        </p:txBody>
      </p:sp>
      <p:sp>
        <p:nvSpPr>
          <p:cNvPr id="3" name="Title 2"/>
          <p:cNvSpPr>
            <a:spLocks noGrp="1"/>
          </p:cNvSpPr>
          <p:nvPr>
            <p:ph type="title"/>
          </p:nvPr>
        </p:nvSpPr>
        <p:spPr/>
        <p:txBody>
          <a:bodyPr/>
          <a:lstStyle/>
          <a:p>
            <a:r>
              <a:rPr lang="en-US" dirty="0" smtClean="0"/>
              <a:t>Routine Operations (2/2)</a:t>
            </a:r>
            <a:endParaRPr lang="en-US" dirty="0"/>
          </a:p>
        </p:txBody>
      </p:sp>
    </p:spTree>
    <p:extLst>
      <p:ext uri="{BB962C8B-B14F-4D97-AF65-F5344CB8AC3E}">
        <p14:creationId xmlns:p14="http://schemas.microsoft.com/office/powerpoint/2010/main" val="3483436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smtClean="0"/>
              <a:t>O&amp;M for AS2 will be accomplished in the same way as AS1 and AS3 O&amp;M, for which ASF provides:</a:t>
            </a:r>
          </a:p>
          <a:p>
            <a:pPr lvl="1"/>
            <a:r>
              <a:rPr lang="en-US" sz="1700" dirty="0" smtClean="0"/>
              <a:t>Operations Services</a:t>
            </a:r>
          </a:p>
          <a:p>
            <a:pPr lvl="2"/>
            <a:r>
              <a:rPr lang="en-US" sz="1700" dirty="0" smtClean="0"/>
              <a:t>Operators on duty 24x7 to monitor systems and configurations</a:t>
            </a:r>
          </a:p>
          <a:p>
            <a:pPr lvl="2"/>
            <a:r>
              <a:rPr lang="en-US" sz="1700" dirty="0" smtClean="0"/>
              <a:t>On-call support 24x7 for anything beyond the limits of normal operations</a:t>
            </a:r>
          </a:p>
          <a:p>
            <a:pPr lvl="1"/>
            <a:r>
              <a:rPr lang="en-US" sz="1700" dirty="0" smtClean="0"/>
              <a:t>Maintenance Services</a:t>
            </a:r>
          </a:p>
          <a:p>
            <a:pPr lvl="2"/>
            <a:r>
              <a:rPr lang="en-US" sz="1700" dirty="0" smtClean="0"/>
              <a:t>Maintenance technician on call 24x7</a:t>
            </a:r>
          </a:p>
          <a:p>
            <a:pPr lvl="2"/>
            <a:r>
              <a:rPr lang="en-US" sz="1700" dirty="0" smtClean="0"/>
              <a:t>Scheduled events</a:t>
            </a:r>
          </a:p>
          <a:p>
            <a:pPr lvl="2"/>
            <a:r>
              <a:rPr lang="en-US" sz="1700" dirty="0" smtClean="0"/>
              <a:t>Unscheduled events</a:t>
            </a:r>
          </a:p>
          <a:p>
            <a:r>
              <a:rPr lang="en-US" sz="1700" b="1" dirty="0" smtClean="0"/>
              <a:t>AS2 will utilize the current reporting system for Status Reports, NAMs, SERs, </a:t>
            </a:r>
            <a:br>
              <a:rPr lang="en-US" sz="1700" b="1" dirty="0" smtClean="0"/>
            </a:br>
            <a:r>
              <a:rPr lang="en-US" sz="1700" b="1" dirty="0" smtClean="0"/>
              <a:t>DRs, etc.</a:t>
            </a:r>
          </a:p>
          <a:p>
            <a:endParaRPr lang="en-US" sz="1700" dirty="0"/>
          </a:p>
        </p:txBody>
      </p:sp>
      <p:sp>
        <p:nvSpPr>
          <p:cNvPr id="3" name="Title 2"/>
          <p:cNvSpPr>
            <a:spLocks noGrp="1"/>
          </p:cNvSpPr>
          <p:nvPr>
            <p:ph type="title"/>
          </p:nvPr>
        </p:nvSpPr>
        <p:spPr/>
        <p:txBody>
          <a:bodyPr/>
          <a:lstStyle/>
          <a:p>
            <a:r>
              <a:rPr lang="en-US" smtClean="0"/>
              <a:t>Operations and Maintenance Approach</a:t>
            </a:r>
            <a:endParaRPr lang="en-US" dirty="0"/>
          </a:p>
        </p:txBody>
      </p:sp>
    </p:spTree>
    <p:extLst>
      <p:ext uri="{BB962C8B-B14F-4D97-AF65-F5344CB8AC3E}">
        <p14:creationId xmlns:p14="http://schemas.microsoft.com/office/powerpoint/2010/main" val="27705615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smtClean="0"/>
              <a:t>AS2 O&amp;M will be provided by existing ASF staff; ASF staffing will remain unchanged beyond current levels</a:t>
            </a:r>
          </a:p>
          <a:p>
            <a:pPr lvl="1"/>
            <a:r>
              <a:rPr lang="en-US" sz="1700" dirty="0" smtClean="0"/>
              <a:t>Senior Engineer </a:t>
            </a:r>
          </a:p>
          <a:p>
            <a:pPr lvl="1"/>
            <a:r>
              <a:rPr lang="en-US" sz="1700" dirty="0" smtClean="0"/>
              <a:t>Electronics Technician </a:t>
            </a:r>
          </a:p>
          <a:p>
            <a:pPr lvl="1"/>
            <a:r>
              <a:rPr lang="en-US" sz="1700" dirty="0" smtClean="0"/>
              <a:t>6 Operators</a:t>
            </a:r>
          </a:p>
          <a:p>
            <a:pPr lvl="1"/>
            <a:r>
              <a:rPr lang="en-US" sz="1700" dirty="0" smtClean="0"/>
              <a:t>Time shared staff with NASA Data Center</a:t>
            </a:r>
          </a:p>
          <a:p>
            <a:pPr lvl="2"/>
            <a:r>
              <a:rPr lang="en-US" sz="1700" dirty="0" smtClean="0"/>
              <a:t>Management</a:t>
            </a:r>
          </a:p>
          <a:p>
            <a:pPr lvl="2"/>
            <a:r>
              <a:rPr lang="en-US" sz="1700" dirty="0" smtClean="0"/>
              <a:t>Administrative</a:t>
            </a:r>
          </a:p>
          <a:p>
            <a:pPr lvl="2"/>
            <a:r>
              <a:rPr lang="en-US" sz="1700" dirty="0" smtClean="0"/>
              <a:t>Information Technology (IT) (e.g., networking, hardware support)</a:t>
            </a:r>
          </a:p>
          <a:p>
            <a:pPr lvl="2"/>
            <a:r>
              <a:rPr lang="en-US" sz="1700" dirty="0" smtClean="0"/>
              <a:t>Software development</a:t>
            </a:r>
          </a:p>
          <a:p>
            <a:endParaRPr lang="en-US" sz="1700" dirty="0"/>
          </a:p>
        </p:txBody>
      </p:sp>
      <p:sp>
        <p:nvSpPr>
          <p:cNvPr id="3" name="Title 2"/>
          <p:cNvSpPr>
            <a:spLocks noGrp="1"/>
          </p:cNvSpPr>
          <p:nvPr>
            <p:ph type="title"/>
          </p:nvPr>
        </p:nvSpPr>
        <p:spPr/>
        <p:txBody>
          <a:bodyPr/>
          <a:lstStyle/>
          <a:p>
            <a:r>
              <a:rPr lang="en-US" smtClean="0"/>
              <a:t>Operations and Maintenance Staffing</a:t>
            </a:r>
            <a:endParaRPr lang="en-US" dirty="0"/>
          </a:p>
        </p:txBody>
      </p:sp>
    </p:spTree>
    <p:extLst>
      <p:ext uri="{BB962C8B-B14F-4D97-AF65-F5344CB8AC3E}">
        <p14:creationId xmlns:p14="http://schemas.microsoft.com/office/powerpoint/2010/main" val="15646022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smtClean="0"/>
              <a:t>AS2 maintenance procedures will be the same as AS1 and AS3</a:t>
            </a:r>
          </a:p>
          <a:p>
            <a:r>
              <a:rPr lang="en-US" sz="1700" b="1" dirty="0" smtClean="0"/>
              <a:t>ASF performs Monthly, Quarterly, and Annual preventative maintenance per the manufacturer recommendations</a:t>
            </a:r>
          </a:p>
          <a:p>
            <a:pPr lvl="1"/>
            <a:r>
              <a:rPr lang="en-US" sz="1700" dirty="0" smtClean="0"/>
              <a:t>Complete system inspections</a:t>
            </a:r>
          </a:p>
          <a:p>
            <a:pPr lvl="1"/>
            <a:r>
              <a:rPr lang="en-US" sz="1700" dirty="0" smtClean="0"/>
              <a:t>Specific inspections per any issued operations directives</a:t>
            </a:r>
          </a:p>
          <a:p>
            <a:pPr lvl="1"/>
            <a:r>
              <a:rPr lang="en-US" sz="1700" dirty="0" smtClean="0"/>
              <a:t>Lubrication and gearbox inspections</a:t>
            </a:r>
          </a:p>
          <a:p>
            <a:r>
              <a:rPr lang="en-US" sz="1700" b="1" dirty="0" smtClean="0"/>
              <a:t>ASF performs Emergency maintenance, if required</a:t>
            </a:r>
          </a:p>
          <a:p>
            <a:pPr lvl="1"/>
            <a:r>
              <a:rPr lang="en-US" sz="1700" dirty="0" smtClean="0"/>
              <a:t>Staff on call 24x7 for any system failure</a:t>
            </a:r>
          </a:p>
          <a:p>
            <a:endParaRPr lang="en-US" sz="1700" dirty="0"/>
          </a:p>
        </p:txBody>
      </p:sp>
      <p:sp>
        <p:nvSpPr>
          <p:cNvPr id="3" name="Title 2"/>
          <p:cNvSpPr>
            <a:spLocks noGrp="1"/>
          </p:cNvSpPr>
          <p:nvPr>
            <p:ph type="title"/>
          </p:nvPr>
        </p:nvSpPr>
        <p:spPr/>
        <p:txBody>
          <a:bodyPr/>
          <a:lstStyle/>
          <a:p>
            <a:r>
              <a:rPr lang="en-US" smtClean="0"/>
              <a:t>Maintenance</a:t>
            </a:r>
            <a:endParaRPr lang="en-US" dirty="0"/>
          </a:p>
        </p:txBody>
      </p:sp>
    </p:spTree>
    <p:extLst>
      <p:ext uri="{BB962C8B-B14F-4D97-AF65-F5344CB8AC3E}">
        <p14:creationId xmlns:p14="http://schemas.microsoft.com/office/powerpoint/2010/main" val="22935968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a:t>ASF will provide the following training:</a:t>
            </a:r>
          </a:p>
          <a:p>
            <a:pPr lvl="1"/>
            <a:r>
              <a:rPr lang="en-US" sz="1700" dirty="0"/>
              <a:t>Operator</a:t>
            </a:r>
          </a:p>
          <a:p>
            <a:pPr lvl="2"/>
            <a:r>
              <a:rPr lang="en-US" sz="1700" dirty="0"/>
              <a:t>ASF provides in-house training for operators on </a:t>
            </a:r>
            <a:r>
              <a:rPr lang="en-US" sz="1700" dirty="0" smtClean="0"/>
              <a:t>customer spacecraft</a:t>
            </a:r>
            <a:r>
              <a:rPr lang="en-US" sz="1700" dirty="0"/>
              <a:t>, policies, </a:t>
            </a:r>
            <a:r>
              <a:rPr lang="en-US" sz="1700" dirty="0" smtClean="0"/>
              <a:t>procedures, </a:t>
            </a:r>
            <a:r>
              <a:rPr lang="en-US" sz="1700" dirty="0"/>
              <a:t>and security</a:t>
            </a:r>
          </a:p>
          <a:p>
            <a:pPr lvl="2"/>
            <a:r>
              <a:rPr lang="en-US" sz="1700" dirty="0"/>
              <a:t>System is fully automated; operations consists of monitoring and fault correction</a:t>
            </a:r>
          </a:p>
          <a:p>
            <a:pPr lvl="2"/>
            <a:r>
              <a:rPr lang="en-US" sz="1700" dirty="0"/>
              <a:t>Maintenance personnel will be involved in </a:t>
            </a:r>
            <a:r>
              <a:rPr lang="en-US" sz="1700" dirty="0" smtClean="0"/>
              <a:t>installing </a:t>
            </a:r>
            <a:r>
              <a:rPr lang="en-US" sz="1700" dirty="0"/>
              <a:t>and </a:t>
            </a:r>
            <a:r>
              <a:rPr lang="en-US" sz="1700" dirty="0" smtClean="0"/>
              <a:t>testing </a:t>
            </a:r>
            <a:r>
              <a:rPr lang="en-US" sz="1700" dirty="0"/>
              <a:t>the system</a:t>
            </a:r>
          </a:p>
          <a:p>
            <a:pPr lvl="1"/>
            <a:r>
              <a:rPr lang="en-US" sz="1700" dirty="0"/>
              <a:t>Fall Protection</a:t>
            </a:r>
          </a:p>
          <a:p>
            <a:pPr lvl="2"/>
            <a:r>
              <a:rPr lang="en-US" sz="1700" dirty="0"/>
              <a:t>ASF has a certified fall protection trainer on staff to provide training</a:t>
            </a:r>
          </a:p>
          <a:p>
            <a:pPr lvl="1"/>
            <a:r>
              <a:rPr lang="en-US" sz="1700" dirty="0" err="1"/>
              <a:t>Manlift</a:t>
            </a:r>
            <a:endParaRPr lang="en-US" sz="1700" dirty="0"/>
          </a:p>
          <a:p>
            <a:pPr lvl="2"/>
            <a:r>
              <a:rPr lang="en-US" sz="1700" dirty="0"/>
              <a:t>ASF receives regular </a:t>
            </a:r>
            <a:r>
              <a:rPr lang="en-US" sz="1700" dirty="0" err="1"/>
              <a:t>manlift</a:t>
            </a:r>
            <a:r>
              <a:rPr lang="en-US" sz="1700" dirty="0"/>
              <a:t> training from local trainer</a:t>
            </a:r>
          </a:p>
          <a:p>
            <a:r>
              <a:rPr lang="en-US" sz="1700" b="1" dirty="0"/>
              <a:t>Antenna vendor to provide:</a:t>
            </a:r>
          </a:p>
          <a:p>
            <a:pPr lvl="1"/>
            <a:r>
              <a:rPr lang="en-US" sz="1700" dirty="0" smtClean="0"/>
              <a:t>Initial </a:t>
            </a:r>
            <a:r>
              <a:rPr lang="en-US" sz="1700" dirty="0"/>
              <a:t>operations and maintenance familiarization training</a:t>
            </a:r>
          </a:p>
          <a:p>
            <a:pPr lvl="1"/>
            <a:r>
              <a:rPr lang="en-US" sz="1700" dirty="0"/>
              <a:t>Maintenance procedures</a:t>
            </a:r>
          </a:p>
        </p:txBody>
      </p:sp>
      <p:sp>
        <p:nvSpPr>
          <p:cNvPr id="3" name="Title 2"/>
          <p:cNvSpPr>
            <a:spLocks noGrp="1"/>
          </p:cNvSpPr>
          <p:nvPr>
            <p:ph type="title"/>
          </p:nvPr>
        </p:nvSpPr>
        <p:spPr/>
        <p:txBody>
          <a:bodyPr/>
          <a:lstStyle/>
          <a:p>
            <a:r>
              <a:rPr lang="en-US" dirty="0"/>
              <a:t>Training and Certification</a:t>
            </a:r>
          </a:p>
        </p:txBody>
      </p:sp>
    </p:spTree>
    <p:extLst>
      <p:ext uri="{BB962C8B-B14F-4D97-AF65-F5344CB8AC3E}">
        <p14:creationId xmlns:p14="http://schemas.microsoft.com/office/powerpoint/2010/main" val="18080145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700" b="1" dirty="0"/>
              <a:t>NEN User’s Guide: 453-NENUG</a:t>
            </a:r>
          </a:p>
          <a:p>
            <a:pPr lvl="1"/>
            <a:r>
              <a:rPr lang="en-US" sz="1700" dirty="0"/>
              <a:t>Provides overview of the NEN </a:t>
            </a:r>
          </a:p>
          <a:p>
            <a:pPr lvl="1"/>
            <a:r>
              <a:rPr lang="en-US" sz="1700" dirty="0"/>
              <a:t>Describes how to obtain NEN services</a:t>
            </a:r>
          </a:p>
          <a:p>
            <a:pPr lvl="1"/>
            <a:r>
              <a:rPr lang="en-US" sz="1700" dirty="0"/>
              <a:t>Details asset capabilities</a:t>
            </a:r>
          </a:p>
          <a:p>
            <a:r>
              <a:rPr lang="en-US" sz="1700" b="1" dirty="0"/>
              <a:t>NEN Scheduling Guide: 453-UG-NEN Scheduling </a:t>
            </a:r>
          </a:p>
          <a:p>
            <a:pPr lvl="1"/>
            <a:r>
              <a:rPr lang="en-US" sz="1700" dirty="0"/>
              <a:t>Details NEN scheduling services</a:t>
            </a:r>
          </a:p>
          <a:p>
            <a:pPr lvl="1"/>
            <a:r>
              <a:rPr lang="en-US" sz="1700" dirty="0"/>
              <a:t>Includes: Pre-launch, launch, early orbit phases as well as nominal and off-nominal operations</a:t>
            </a:r>
          </a:p>
          <a:p>
            <a:r>
              <a:rPr lang="en-US" sz="1700" b="1" dirty="0"/>
              <a:t>NEN Link Commitment Schedule</a:t>
            </a:r>
          </a:p>
          <a:p>
            <a:pPr lvl="1"/>
            <a:r>
              <a:rPr lang="en-US" sz="1700" dirty="0"/>
              <a:t>Details site coverage availability and staffing hours</a:t>
            </a:r>
          </a:p>
          <a:p>
            <a:endParaRPr lang="en-US" sz="1700" dirty="0"/>
          </a:p>
        </p:txBody>
      </p:sp>
      <p:sp>
        <p:nvSpPr>
          <p:cNvPr id="3" name="Title 2"/>
          <p:cNvSpPr>
            <a:spLocks noGrp="1"/>
          </p:cNvSpPr>
          <p:nvPr>
            <p:ph type="title"/>
          </p:nvPr>
        </p:nvSpPr>
        <p:spPr/>
        <p:txBody>
          <a:bodyPr/>
          <a:lstStyle/>
          <a:p>
            <a:r>
              <a:rPr lang="en-US" dirty="0"/>
              <a:t>Reference Documents</a:t>
            </a:r>
          </a:p>
        </p:txBody>
      </p:sp>
    </p:spTree>
    <p:extLst>
      <p:ext uri="{BB962C8B-B14F-4D97-AF65-F5344CB8AC3E}">
        <p14:creationId xmlns:p14="http://schemas.microsoft.com/office/powerpoint/2010/main" val="35488064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t>AS2 Operations </a:t>
            </a:r>
            <a:r>
              <a:rPr lang="en-US" b="1" dirty="0"/>
              <a:t>Concept is well developed</a:t>
            </a:r>
          </a:p>
          <a:p>
            <a:r>
              <a:rPr lang="en-US" b="1" dirty="0" smtClean="0"/>
              <a:t>SRR </a:t>
            </a:r>
            <a:r>
              <a:rPr lang="en-US" b="1" dirty="0"/>
              <a:t>Entrance Criteria satisfied (E-6b, E-6t, E-6v)</a:t>
            </a:r>
          </a:p>
          <a:p>
            <a:pPr lvl="1"/>
            <a:r>
              <a:rPr lang="en-US" dirty="0"/>
              <a:t>(6b, 6t) The concept of operations for </a:t>
            </a:r>
            <a:r>
              <a:rPr lang="en-US" dirty="0" smtClean="0"/>
              <a:t>AS2 was </a:t>
            </a:r>
            <a:r>
              <a:rPr lang="en-US" dirty="0"/>
              <a:t>described in the presentation </a:t>
            </a:r>
            <a:r>
              <a:rPr lang="en-US" dirty="0" smtClean="0"/>
              <a:t>material </a:t>
            </a:r>
          </a:p>
          <a:p>
            <a:pPr lvl="1"/>
            <a:r>
              <a:rPr lang="en-US" dirty="0" smtClean="0"/>
              <a:t>(6v) All AS2 software components will fall under software category C. The AS2 replacement project will use mature Commercial-Off-The-Shelf (COTS) hardware with embedded software. The M&amp;C software is an existing product that will be modified for this application.  The AS2 replacement project is working with Code 300 to ensure software compliance with NASA-HDBK-2203</a:t>
            </a:r>
          </a:p>
          <a:p>
            <a:r>
              <a:rPr lang="en-US" b="1" dirty="0" smtClean="0"/>
              <a:t>SRR </a:t>
            </a:r>
            <a:r>
              <a:rPr lang="en-US" b="1" dirty="0"/>
              <a:t>Success Criteria evidence (S-9)</a:t>
            </a:r>
          </a:p>
          <a:p>
            <a:pPr lvl="1"/>
            <a:r>
              <a:rPr lang="en-US" dirty="0"/>
              <a:t>(9) Selected concept of operations is mature will satisfy the mission and can be delivered using available software technology</a:t>
            </a:r>
          </a:p>
          <a:p>
            <a:endParaRPr lang="en-US" dirty="0"/>
          </a:p>
        </p:txBody>
      </p:sp>
      <p:sp>
        <p:nvSpPr>
          <p:cNvPr id="3" name="Title 2"/>
          <p:cNvSpPr>
            <a:spLocks noGrp="1"/>
          </p:cNvSpPr>
          <p:nvPr>
            <p:ph type="title"/>
          </p:nvPr>
        </p:nvSpPr>
        <p:spPr/>
        <p:txBody>
          <a:bodyPr/>
          <a:lstStyle/>
          <a:p>
            <a:r>
              <a:rPr lang="en-US" dirty="0" smtClean="0"/>
              <a:t>Operations Summary</a:t>
            </a:r>
            <a:endParaRPr lang="en-US" dirty="0"/>
          </a:p>
        </p:txBody>
      </p:sp>
    </p:spTree>
    <p:extLst>
      <p:ext uri="{BB962C8B-B14F-4D97-AF65-F5344CB8AC3E}">
        <p14:creationId xmlns:p14="http://schemas.microsoft.com/office/powerpoint/2010/main" val="2914946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Requirements Management and Traceability</a:t>
            </a:r>
            <a:endParaRPr lang="en-US" dirty="0"/>
          </a:p>
        </p:txBody>
      </p:sp>
      <p:sp>
        <p:nvSpPr>
          <p:cNvPr id="5" name="Text Placeholder 4"/>
          <p:cNvSpPr>
            <a:spLocks noGrp="1"/>
          </p:cNvSpPr>
          <p:nvPr>
            <p:ph type="body" sz="quarter" idx="11"/>
          </p:nvPr>
        </p:nvSpPr>
        <p:spPr>
          <a:xfrm>
            <a:off x="1552575" y="3478679"/>
            <a:ext cx="7269480" cy="338554"/>
          </a:xfrm>
        </p:spPr>
        <p:txBody>
          <a:bodyPr/>
          <a:lstStyle/>
          <a:p>
            <a:r>
              <a:rPr lang="en-US" dirty="0" smtClean="0"/>
              <a:t>Joe O’Brien</a:t>
            </a:r>
          </a:p>
        </p:txBody>
      </p:sp>
      <p:graphicFrame>
        <p:nvGraphicFramePr>
          <p:cNvPr id="8" name="Table 7"/>
          <p:cNvGraphicFramePr>
            <a:graphicFrameLocks noGrp="1"/>
          </p:cNvGraphicFramePr>
          <p:nvPr>
            <p:extLst>
              <p:ext uri="{D42A27DB-BD31-4B8C-83A1-F6EECF244321}">
                <p14:modId xmlns:p14="http://schemas.microsoft.com/office/powerpoint/2010/main" val="2024471719"/>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5</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920816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2">
            <a:clrChange>
              <a:clrFrom>
                <a:srgbClr val="FFFFFF"/>
              </a:clrFrom>
              <a:clrTo>
                <a:srgbClr val="FFFFFF">
                  <a:alpha val="0"/>
                </a:srgbClr>
              </a:clrTo>
            </a:clrChange>
          </a:blip>
          <a:stretch>
            <a:fillRect/>
          </a:stretch>
        </p:blipFill>
        <p:spPr>
          <a:xfrm>
            <a:off x="4003644" y="1855057"/>
            <a:ext cx="5079287" cy="4959492"/>
          </a:xfrm>
          <a:prstGeom prst="rect">
            <a:avLst/>
          </a:prstGeom>
        </p:spPr>
      </p:pic>
      <p:sp>
        <p:nvSpPr>
          <p:cNvPr id="3" name="Title 2"/>
          <p:cNvSpPr>
            <a:spLocks noGrp="1"/>
          </p:cNvSpPr>
          <p:nvPr>
            <p:ph type="title"/>
          </p:nvPr>
        </p:nvSpPr>
        <p:spPr/>
        <p:txBody>
          <a:bodyPr/>
          <a:lstStyle/>
          <a:p>
            <a:r>
              <a:rPr lang="en-US" dirty="0" smtClean="0"/>
              <a:t>Logistics</a:t>
            </a:r>
            <a:endParaRPr lang="en-US" dirty="0"/>
          </a:p>
        </p:txBody>
      </p:sp>
      <p:sp>
        <p:nvSpPr>
          <p:cNvPr id="49" name="Content Placeholder 48"/>
          <p:cNvSpPr>
            <a:spLocks noGrp="1"/>
          </p:cNvSpPr>
          <p:nvPr>
            <p:ph idx="1"/>
          </p:nvPr>
        </p:nvSpPr>
        <p:spPr>
          <a:xfrm>
            <a:off x="457200" y="1187920"/>
            <a:ext cx="8229600" cy="662714"/>
          </a:xfrm>
        </p:spPr>
        <p:txBody>
          <a:bodyPr/>
          <a:lstStyle/>
          <a:p>
            <a:r>
              <a:rPr lang="en-US" b="1" dirty="0"/>
              <a:t>Location: GSFC / Building 12/ Room </a:t>
            </a:r>
            <a:r>
              <a:rPr lang="en-US" b="1" dirty="0" smtClean="0"/>
              <a:t>N112</a:t>
            </a:r>
            <a:endParaRPr lang="en-US" dirty="0"/>
          </a:p>
          <a:p>
            <a:endParaRPr lang="en-US" dirty="0"/>
          </a:p>
        </p:txBody>
      </p:sp>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77" y="2198997"/>
            <a:ext cx="3777315" cy="2685371"/>
          </a:xfrm>
          <a:prstGeom prst="rect">
            <a:avLst/>
          </a:prstGeom>
          <a:noFill/>
          <a:ln w="9525">
            <a:solidFill>
              <a:schemeClr val="tx1"/>
            </a:solidFill>
            <a:miter lim="800000"/>
            <a:headEnd/>
            <a:tailEnd/>
          </a:ln>
          <a:effectLst/>
          <a:extLst>
            <a:ext uri="{909E8E84-426E-40dd-AFC4-6F175D3DCCD1}">
              <a14:hiddenFill xmlns:a14="http://schemas.microsoft.com/office/drawing/2010/main" xmlns="">
                <a:solidFill>
                  <a:schemeClr val="accent1"/>
                </a:solid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extBox 7"/>
          <p:cNvSpPr txBox="1"/>
          <p:nvPr/>
        </p:nvSpPr>
        <p:spPr>
          <a:xfrm>
            <a:off x="5911770" y="1226979"/>
            <a:ext cx="719989" cy="307777"/>
          </a:xfrm>
          <a:prstGeom prst="rect">
            <a:avLst/>
          </a:prstGeom>
          <a:noFill/>
        </p:spPr>
        <p:txBody>
          <a:bodyPr wrap="square" rtlCol="0">
            <a:spAutoFit/>
          </a:bodyPr>
          <a:lstStyle/>
          <a:p>
            <a:r>
              <a:rPr lang="en-US" sz="1400" dirty="0" smtClean="0"/>
              <a:t>Stairs</a:t>
            </a:r>
            <a:endParaRPr lang="en-US" sz="1400" dirty="0"/>
          </a:p>
        </p:txBody>
      </p:sp>
      <p:sp>
        <p:nvSpPr>
          <p:cNvPr id="9" name="TextBox 8"/>
          <p:cNvSpPr txBox="1"/>
          <p:nvPr/>
        </p:nvSpPr>
        <p:spPr>
          <a:xfrm>
            <a:off x="6458275" y="4512884"/>
            <a:ext cx="871117" cy="307777"/>
          </a:xfrm>
          <a:prstGeom prst="rect">
            <a:avLst/>
          </a:prstGeom>
          <a:noFill/>
        </p:spPr>
        <p:txBody>
          <a:bodyPr wrap="square" rtlCol="0">
            <a:spAutoFit/>
          </a:bodyPr>
          <a:lstStyle/>
          <a:p>
            <a:pPr algn="ctr"/>
            <a:r>
              <a:rPr lang="en-US" sz="1400" dirty="0" smtClean="0"/>
              <a:t>Elevator</a:t>
            </a:r>
            <a:endParaRPr lang="en-US" sz="1400" dirty="0"/>
          </a:p>
        </p:txBody>
      </p:sp>
      <p:sp>
        <p:nvSpPr>
          <p:cNvPr id="10" name="TextBox 9"/>
          <p:cNvSpPr txBox="1"/>
          <p:nvPr/>
        </p:nvSpPr>
        <p:spPr>
          <a:xfrm>
            <a:off x="6308926" y="4082101"/>
            <a:ext cx="1054693" cy="307777"/>
          </a:xfrm>
          <a:prstGeom prst="rect">
            <a:avLst/>
          </a:prstGeom>
          <a:noFill/>
        </p:spPr>
        <p:txBody>
          <a:bodyPr wrap="square" rtlCol="0">
            <a:spAutoFit/>
          </a:bodyPr>
          <a:lstStyle/>
          <a:p>
            <a:pPr algn="ctr"/>
            <a:r>
              <a:rPr lang="en-US" sz="1400" dirty="0" smtClean="0"/>
              <a:t>Restrooms</a:t>
            </a:r>
            <a:endParaRPr lang="en-US" sz="1400" dirty="0"/>
          </a:p>
        </p:txBody>
      </p:sp>
      <p:cxnSp>
        <p:nvCxnSpPr>
          <p:cNvPr id="11" name="Straight Arrow Connector 10"/>
          <p:cNvCxnSpPr>
            <a:stCxn id="10" idx="1"/>
          </p:cNvCxnSpPr>
          <p:nvPr/>
        </p:nvCxnSpPr>
        <p:spPr>
          <a:xfrm flipH="1">
            <a:off x="5013470" y="4235990"/>
            <a:ext cx="1295456" cy="1442667"/>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8" idx="1"/>
          </p:cNvCxnSpPr>
          <p:nvPr/>
        </p:nvCxnSpPr>
        <p:spPr>
          <a:xfrm flipH="1">
            <a:off x="5069472" y="1380868"/>
            <a:ext cx="842298" cy="818129"/>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9" idx="1"/>
          </p:cNvCxnSpPr>
          <p:nvPr/>
        </p:nvCxnSpPr>
        <p:spPr>
          <a:xfrm flipH="1">
            <a:off x="5224160" y="4666773"/>
            <a:ext cx="1234115" cy="1149488"/>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3189246" y="2089380"/>
            <a:ext cx="1559443" cy="8207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3112486" y="3300242"/>
            <a:ext cx="1134169" cy="33279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759797" y="3456876"/>
            <a:ext cx="1" cy="993327"/>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47023" y="3473906"/>
            <a:ext cx="1101444"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36302" y="3473906"/>
            <a:ext cx="255176" cy="124273"/>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5181424" y="2355685"/>
            <a:ext cx="1506829" cy="190738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5181424" y="3087585"/>
            <a:ext cx="1571175" cy="14929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6538516" y="4916585"/>
            <a:ext cx="719989" cy="307777"/>
          </a:xfrm>
          <a:prstGeom prst="rect">
            <a:avLst/>
          </a:prstGeom>
          <a:noFill/>
        </p:spPr>
        <p:txBody>
          <a:bodyPr wrap="square" rtlCol="0">
            <a:spAutoFit/>
          </a:bodyPr>
          <a:lstStyle/>
          <a:p>
            <a:r>
              <a:rPr lang="en-US" sz="1400" dirty="0" smtClean="0"/>
              <a:t>Stairs</a:t>
            </a:r>
            <a:endParaRPr lang="en-US" sz="1400" dirty="0"/>
          </a:p>
        </p:txBody>
      </p:sp>
      <p:cxnSp>
        <p:nvCxnSpPr>
          <p:cNvPr id="23" name="Straight Arrow Connector 22"/>
          <p:cNvCxnSpPr>
            <a:stCxn id="22" idx="1"/>
          </p:cNvCxnSpPr>
          <p:nvPr/>
        </p:nvCxnSpPr>
        <p:spPr>
          <a:xfrm flipH="1">
            <a:off x="5425073" y="5070474"/>
            <a:ext cx="1113443" cy="762072"/>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8306897" y="4358996"/>
            <a:ext cx="719989" cy="307777"/>
          </a:xfrm>
          <a:prstGeom prst="rect">
            <a:avLst/>
          </a:prstGeom>
          <a:noFill/>
        </p:spPr>
        <p:txBody>
          <a:bodyPr wrap="square" rtlCol="0">
            <a:spAutoFit/>
          </a:bodyPr>
          <a:lstStyle/>
          <a:p>
            <a:r>
              <a:rPr lang="en-US" sz="1400" dirty="0" smtClean="0"/>
              <a:t>Stairs</a:t>
            </a:r>
            <a:endParaRPr lang="en-US" sz="1400" dirty="0"/>
          </a:p>
        </p:txBody>
      </p:sp>
      <p:cxnSp>
        <p:nvCxnSpPr>
          <p:cNvPr id="25" name="Straight Arrow Connector 24"/>
          <p:cNvCxnSpPr>
            <a:stCxn id="24" idx="2"/>
          </p:cNvCxnSpPr>
          <p:nvPr/>
        </p:nvCxnSpPr>
        <p:spPr>
          <a:xfrm>
            <a:off x="8666892" y="4666773"/>
            <a:ext cx="216799" cy="1011884"/>
          </a:xfrm>
          <a:prstGeom prst="straightConnector1">
            <a:avLst/>
          </a:prstGeom>
          <a:ln w="22225">
            <a:tailEnd type="arrow"/>
          </a:ln>
        </p:spPr>
        <p:style>
          <a:lnRef idx="1">
            <a:schemeClr val="accent1"/>
          </a:lnRef>
          <a:fillRef idx="0">
            <a:schemeClr val="accent1"/>
          </a:fillRef>
          <a:effectRef idx="0">
            <a:schemeClr val="accent1"/>
          </a:effectRef>
          <a:fontRef idx="minor">
            <a:schemeClr val="tx1"/>
          </a:fontRef>
        </p:style>
      </p:cxnSp>
      <p:grpSp>
        <p:nvGrpSpPr>
          <p:cNvPr id="35" name="Group 34"/>
          <p:cNvGrpSpPr/>
          <p:nvPr/>
        </p:nvGrpSpPr>
        <p:grpSpPr>
          <a:xfrm>
            <a:off x="6600073" y="2318003"/>
            <a:ext cx="1435742" cy="769582"/>
            <a:chOff x="6600073" y="2318003"/>
            <a:chExt cx="1435742" cy="769582"/>
          </a:xfrm>
        </p:grpSpPr>
        <p:pic>
          <p:nvPicPr>
            <p:cNvPr id="19" name="Picture 6"/>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0073" y="2318003"/>
              <a:ext cx="1435742" cy="76958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34" name="Rectangle 33"/>
            <p:cNvSpPr/>
            <p:nvPr/>
          </p:nvSpPr>
          <p:spPr>
            <a:xfrm>
              <a:off x="6941436" y="2577390"/>
              <a:ext cx="858049" cy="220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N112</a:t>
              </a:r>
              <a:endParaRPr lang="en-US" dirty="0">
                <a:solidFill>
                  <a:schemeClr val="tx1"/>
                </a:solidFill>
              </a:endParaRPr>
            </a:p>
          </p:txBody>
        </p:sp>
      </p:grpSp>
    </p:spTree>
    <p:extLst>
      <p:ext uri="{BB962C8B-B14F-4D97-AF65-F5344CB8AC3E}">
        <p14:creationId xmlns:p14="http://schemas.microsoft.com/office/powerpoint/2010/main" val="30550522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AS2 will be implemented as a standard NEN Ground </a:t>
            </a:r>
            <a:r>
              <a:rPr lang="en-US" b="1" dirty="0" smtClean="0"/>
              <a:t>Station</a:t>
            </a:r>
            <a:endParaRPr lang="en-US" b="1" dirty="0" smtClean="0">
              <a:solidFill>
                <a:srgbClr val="FF0000"/>
              </a:solidFill>
            </a:endParaRPr>
          </a:p>
          <a:p>
            <a:pPr lvl="1"/>
            <a:r>
              <a:rPr lang="en-US" dirty="0" smtClean="0"/>
              <a:t>Supporting S-Band up and downlink services</a:t>
            </a:r>
          </a:p>
          <a:p>
            <a:pPr lvl="1"/>
            <a:r>
              <a:rPr lang="en-US" dirty="0" smtClean="0"/>
              <a:t>Supporting X</a:t>
            </a:r>
            <a:r>
              <a:rPr lang="en-US" dirty="0"/>
              <a:t>-band </a:t>
            </a:r>
            <a:r>
              <a:rPr lang="en-US" dirty="0" smtClean="0"/>
              <a:t>downlink services</a:t>
            </a:r>
          </a:p>
          <a:p>
            <a:pPr lvl="1"/>
            <a:r>
              <a:rPr lang="en-US" dirty="0"/>
              <a:t>R</a:t>
            </a:r>
            <a:r>
              <a:rPr lang="en-US" dirty="0" smtClean="0"/>
              <a:t>equirements </a:t>
            </a:r>
            <a:r>
              <a:rPr lang="en-US" dirty="0"/>
              <a:t>similar to </a:t>
            </a:r>
            <a:r>
              <a:rPr lang="en-US" dirty="0" smtClean="0"/>
              <a:t>AS1, AS3 and other NEN sites</a:t>
            </a:r>
          </a:p>
          <a:p>
            <a:r>
              <a:rPr lang="en-US" b="1" dirty="0" smtClean="0"/>
              <a:t>AS2 SRD incorporates all applicable level 3 requirements contained within the NEE SRD </a:t>
            </a:r>
            <a:r>
              <a:rPr lang="en-US" b="1" dirty="0" smtClean="0">
                <a:solidFill>
                  <a:srgbClr val="000000"/>
                </a:solidFill>
              </a:rPr>
              <a:t>and applicable lower level mission specific requirements from mission requirements documents, e.g., Network Requirements Documents (NRD), Network Operations Support Plans (NOSP)</a:t>
            </a:r>
          </a:p>
          <a:p>
            <a:r>
              <a:rPr lang="en-US" b="1" dirty="0" smtClean="0">
                <a:solidFill>
                  <a:srgbClr val="000000"/>
                </a:solidFill>
              </a:rPr>
              <a:t>AS2 </a:t>
            </a:r>
            <a:r>
              <a:rPr lang="en-US" b="1" dirty="0">
                <a:solidFill>
                  <a:srgbClr val="000000"/>
                </a:solidFill>
              </a:rPr>
              <a:t>Project is following the requirements process described </a:t>
            </a:r>
            <a:r>
              <a:rPr lang="en-US" b="1" dirty="0" smtClean="0">
                <a:solidFill>
                  <a:srgbClr val="000000"/>
                </a:solidFill>
              </a:rPr>
              <a:t>in </a:t>
            </a:r>
            <a:r>
              <a:rPr lang="en-US" b="1" dirty="0">
                <a:solidFill>
                  <a:srgbClr val="000000"/>
                </a:solidFill>
              </a:rPr>
              <a:t>the Requirements Management </a:t>
            </a:r>
            <a:r>
              <a:rPr lang="en-US" b="1" dirty="0" smtClean="0">
                <a:solidFill>
                  <a:srgbClr val="000000"/>
                </a:solidFill>
              </a:rPr>
              <a:t>Process depicted on the following slide </a:t>
            </a:r>
            <a:endParaRPr lang="en-US" b="1" dirty="0">
              <a:solidFill>
                <a:srgbClr val="000000"/>
              </a:solidFill>
            </a:endParaRPr>
          </a:p>
          <a:p>
            <a:r>
              <a:rPr lang="en-US" b="1" dirty="0"/>
              <a:t>There </a:t>
            </a:r>
            <a:r>
              <a:rPr lang="en-US" b="1" dirty="0" smtClean="0"/>
              <a:t>is currently </a:t>
            </a:r>
            <a:r>
              <a:rPr lang="en-US" b="1" dirty="0"/>
              <a:t>no </a:t>
            </a:r>
            <a:r>
              <a:rPr lang="en-US" b="1" dirty="0" smtClean="0"/>
              <a:t>To Be Resolved (TBR)/To Be Determined(TBD) information being </a:t>
            </a:r>
            <a:r>
              <a:rPr lang="en-US" b="1" dirty="0"/>
              <a:t>tracked for </a:t>
            </a:r>
            <a:r>
              <a:rPr lang="en-US" b="1" dirty="0" smtClean="0"/>
              <a:t>AS2</a:t>
            </a:r>
          </a:p>
          <a:p>
            <a:r>
              <a:rPr lang="en-US" b="1" dirty="0" smtClean="0"/>
              <a:t>Configuration Management (CM)of the SRD is as described in Section 9, Logistics and CM Plan</a:t>
            </a:r>
          </a:p>
          <a:p>
            <a:r>
              <a:rPr lang="en-US" b="1" dirty="0"/>
              <a:t>The AS2 SRD is available upon request; representative requirements are presented on the following slides</a:t>
            </a:r>
          </a:p>
          <a:p>
            <a:pPr marL="0" indent="0">
              <a:buNone/>
            </a:pPr>
            <a:endParaRPr lang="en-US" dirty="0"/>
          </a:p>
        </p:txBody>
      </p:sp>
      <p:sp>
        <p:nvSpPr>
          <p:cNvPr id="3" name="Title 2"/>
          <p:cNvSpPr>
            <a:spLocks noGrp="1"/>
          </p:cNvSpPr>
          <p:nvPr>
            <p:ph type="title"/>
          </p:nvPr>
        </p:nvSpPr>
        <p:spPr/>
        <p:txBody>
          <a:bodyPr/>
          <a:lstStyle/>
          <a:p>
            <a:r>
              <a:rPr lang="en-US" dirty="0" smtClean="0"/>
              <a:t>AS2 SRD Overview </a:t>
            </a:r>
            <a:r>
              <a:rPr lang="en-US" dirty="0" smtClean="0">
                <a:solidFill>
                  <a:srgbClr val="000000"/>
                </a:solidFill>
              </a:rPr>
              <a:t>and </a:t>
            </a:r>
            <a:r>
              <a:rPr lang="en-US" dirty="0" smtClean="0"/>
              <a:t>Traceability </a:t>
            </a:r>
            <a:endParaRPr lang="en-US" dirty="0"/>
          </a:p>
        </p:txBody>
      </p:sp>
    </p:spTree>
    <p:extLst>
      <p:ext uri="{BB962C8B-B14F-4D97-AF65-F5344CB8AC3E}">
        <p14:creationId xmlns:p14="http://schemas.microsoft.com/office/powerpoint/2010/main" val="61690026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Requirements Management Process</a:t>
            </a:r>
            <a:endParaRPr lang="en-US" dirty="0"/>
          </a:p>
        </p:txBody>
      </p:sp>
      <p:sp>
        <p:nvSpPr>
          <p:cNvPr id="4" name="Rectangle 8"/>
          <p:cNvSpPr>
            <a:spLocks noChangeArrowheads="1"/>
          </p:cNvSpPr>
          <p:nvPr/>
        </p:nvSpPr>
        <p:spPr bwMode="auto">
          <a:xfrm>
            <a:off x="138348" y="3551407"/>
            <a:ext cx="4949825" cy="217487"/>
          </a:xfrm>
          <a:prstGeom prst="rect">
            <a:avLst/>
          </a:prstGeom>
          <a:solidFill>
            <a:schemeClr val="accent4">
              <a:lumMod val="75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dirty="0">
              <a:solidFill>
                <a:schemeClr val="bg1">
                  <a:lumMod val="85000"/>
                </a:schemeClr>
              </a:solidFill>
            </a:endParaRPr>
          </a:p>
        </p:txBody>
      </p:sp>
      <p:sp>
        <p:nvSpPr>
          <p:cNvPr id="5" name="Text Box 9"/>
          <p:cNvSpPr txBox="1">
            <a:spLocks noChangeArrowheads="1"/>
          </p:cNvSpPr>
          <p:nvPr/>
        </p:nvSpPr>
        <p:spPr bwMode="auto">
          <a:xfrm>
            <a:off x="1066800" y="3513304"/>
            <a:ext cx="2827338" cy="286232"/>
          </a:xfrm>
          <a:prstGeom prst="rect">
            <a:avLst/>
          </a:prstGeom>
          <a:noFill/>
          <a:ln w="9525">
            <a:noFill/>
            <a:miter lim="800000"/>
            <a:headEnd/>
            <a:tailEnd/>
          </a:ln>
          <a:effectLst/>
        </p:spPr>
        <p:txBody>
          <a:bodyPr>
            <a:spAutoFit/>
          </a:bodyPr>
          <a:lstStyle/>
          <a:p>
            <a:pPr algn="l" eaLnBrk="1" hangingPunct="1"/>
            <a:r>
              <a:rPr lang="en-US" sz="1400" b="0" dirty="0">
                <a:solidFill>
                  <a:schemeClr val="bg1"/>
                </a:solidFill>
                <a:latin typeface="Arial Unicode MS" pitchFamily="34" charset="-128"/>
              </a:rPr>
              <a:t>Phase 1 - Establishing Baseline</a:t>
            </a:r>
          </a:p>
        </p:txBody>
      </p:sp>
      <p:sp>
        <p:nvSpPr>
          <p:cNvPr id="6" name="Rectangle 12"/>
          <p:cNvSpPr>
            <a:spLocks noChangeArrowheads="1"/>
          </p:cNvSpPr>
          <p:nvPr/>
        </p:nvSpPr>
        <p:spPr bwMode="auto">
          <a:xfrm>
            <a:off x="1944922" y="3822867"/>
            <a:ext cx="5153025" cy="217488"/>
          </a:xfrm>
          <a:prstGeom prst="rect">
            <a:avLst/>
          </a:prstGeom>
          <a:solidFill>
            <a:schemeClr val="accent3">
              <a:lumMod val="50000"/>
            </a:schemeClr>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wrap="none" anchor="ctr"/>
          <a:lstStyle/>
          <a:p>
            <a:endParaRPr lang="en-US" dirty="0">
              <a:solidFill>
                <a:schemeClr val="accent3">
                  <a:lumMod val="60000"/>
                  <a:lumOff val="40000"/>
                </a:schemeClr>
              </a:solidFill>
            </a:endParaRPr>
          </a:p>
        </p:txBody>
      </p:sp>
      <p:sp>
        <p:nvSpPr>
          <p:cNvPr id="7" name="Text Box 13"/>
          <p:cNvSpPr txBox="1">
            <a:spLocks noChangeArrowheads="1"/>
          </p:cNvSpPr>
          <p:nvPr/>
        </p:nvSpPr>
        <p:spPr bwMode="auto">
          <a:xfrm>
            <a:off x="3894377" y="3792704"/>
            <a:ext cx="1744663" cy="286232"/>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l" eaLnBrk="1" hangingPunct="1"/>
            <a:r>
              <a:rPr lang="en-US" sz="1400" b="0" dirty="0">
                <a:solidFill>
                  <a:schemeClr val="bg1"/>
                </a:solidFill>
                <a:latin typeface="Arial Unicode MS" pitchFamily="34" charset="-128"/>
              </a:rPr>
              <a:t>Phase 2 - Analysis</a:t>
            </a:r>
          </a:p>
        </p:txBody>
      </p:sp>
      <p:sp>
        <p:nvSpPr>
          <p:cNvPr id="8" name="Rectangle 16"/>
          <p:cNvSpPr>
            <a:spLocks noChangeArrowheads="1"/>
          </p:cNvSpPr>
          <p:nvPr/>
        </p:nvSpPr>
        <p:spPr bwMode="auto">
          <a:xfrm>
            <a:off x="6187010" y="4093047"/>
            <a:ext cx="2816225" cy="246063"/>
          </a:xfrm>
          <a:prstGeom prst="rect">
            <a:avLst/>
          </a:prstGeom>
          <a:solidFill>
            <a:schemeClr val="accent2">
              <a:lumMod val="75000"/>
            </a:schemeClr>
          </a:solid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none" anchor="ctr"/>
          <a:lstStyle/>
          <a:p>
            <a:endParaRPr lang="en-US" dirty="0">
              <a:solidFill>
                <a:schemeClr val="bg1"/>
              </a:solidFill>
            </a:endParaRPr>
          </a:p>
        </p:txBody>
      </p:sp>
      <p:sp>
        <p:nvSpPr>
          <p:cNvPr id="9" name="Text Box 17"/>
          <p:cNvSpPr txBox="1">
            <a:spLocks noChangeArrowheads="1"/>
          </p:cNvSpPr>
          <p:nvPr/>
        </p:nvSpPr>
        <p:spPr bwMode="auto">
          <a:xfrm>
            <a:off x="6236847" y="4046399"/>
            <a:ext cx="2774950" cy="286232"/>
          </a:xfrm>
          <a:prstGeom prst="rect">
            <a:avLst/>
          </a:prstGeom>
          <a:noFill/>
          <a:ln w="9525">
            <a:noFill/>
            <a:miter lim="800000"/>
            <a:headEnd/>
            <a:tailEnd/>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eaLnBrk="1" hangingPunct="1"/>
            <a:r>
              <a:rPr lang="en-US" sz="1400" b="0" dirty="0">
                <a:solidFill>
                  <a:schemeClr val="bg1"/>
                </a:solidFill>
                <a:latin typeface="Arial Unicode MS" pitchFamily="34" charset="-128"/>
              </a:rPr>
              <a:t>Phase 3 – Change Management</a:t>
            </a:r>
          </a:p>
        </p:txBody>
      </p:sp>
      <p:sp>
        <p:nvSpPr>
          <p:cNvPr id="10" name="Rectangle 19"/>
          <p:cNvSpPr>
            <a:spLocks noChangeArrowheads="1"/>
          </p:cNvSpPr>
          <p:nvPr/>
        </p:nvSpPr>
        <p:spPr bwMode="auto">
          <a:xfrm>
            <a:off x="233363" y="4522800"/>
            <a:ext cx="3227684" cy="1887537"/>
          </a:xfrm>
          <a:prstGeom prst="rect">
            <a:avLst/>
          </a:prstGeom>
          <a:noFill/>
          <a:ln w="12699">
            <a:noFill/>
            <a:miter lim="800000"/>
            <a:headEnd/>
            <a:tailEnd/>
          </a:ln>
          <a:effectLst/>
        </p:spPr>
        <p:txBody>
          <a:bodyPr lIns="90488" tIns="44450" rIns="90488" bIns="44450"/>
          <a:lstStyle/>
          <a:p>
            <a:pPr marL="225425" indent="-225425">
              <a:buSzPct val="120000"/>
              <a:buFontTx/>
              <a:buChar char="•"/>
            </a:pPr>
            <a:r>
              <a:rPr lang="en-US" sz="1400" dirty="0"/>
              <a:t>Develop Requirements Management Plan</a:t>
            </a:r>
          </a:p>
          <a:p>
            <a:pPr marL="225425" indent="-225425" algn="l">
              <a:buSzPct val="120000"/>
              <a:buFontTx/>
              <a:buChar char="•"/>
            </a:pPr>
            <a:r>
              <a:rPr lang="en-US" sz="1400" dirty="0" smtClean="0"/>
              <a:t>Planning and implementation</a:t>
            </a:r>
          </a:p>
          <a:p>
            <a:pPr marL="225425" indent="-225425" algn="l">
              <a:buSzPct val="120000"/>
              <a:buFontTx/>
              <a:buChar char="•"/>
            </a:pPr>
            <a:r>
              <a:rPr lang="en-US" sz="1400" dirty="0" smtClean="0"/>
              <a:t>Define requirements data model tool</a:t>
            </a:r>
          </a:p>
          <a:p>
            <a:pPr marL="225425" indent="-225425" algn="l">
              <a:buSzPct val="120000"/>
              <a:buFontTx/>
              <a:buChar char="•"/>
            </a:pPr>
            <a:r>
              <a:rPr lang="en-US" sz="1400" dirty="0" smtClean="0"/>
              <a:t>Import </a:t>
            </a:r>
            <a:r>
              <a:rPr lang="en-US" sz="1400" dirty="0"/>
              <a:t>draft SRD </a:t>
            </a:r>
            <a:r>
              <a:rPr lang="en-US" sz="1400" dirty="0" smtClean="0"/>
              <a:t>into tool (Excel)</a:t>
            </a:r>
            <a:endParaRPr lang="en-US" sz="1400" dirty="0"/>
          </a:p>
        </p:txBody>
      </p:sp>
      <p:sp>
        <p:nvSpPr>
          <p:cNvPr id="11" name="Rectangle 20"/>
          <p:cNvSpPr>
            <a:spLocks noChangeArrowheads="1"/>
          </p:cNvSpPr>
          <p:nvPr/>
        </p:nvSpPr>
        <p:spPr bwMode="auto">
          <a:xfrm>
            <a:off x="3441706" y="4575187"/>
            <a:ext cx="2822575" cy="1852613"/>
          </a:xfrm>
          <a:prstGeom prst="rect">
            <a:avLst/>
          </a:prstGeom>
          <a:noFill/>
          <a:ln w="12699">
            <a:noFill/>
            <a:miter lim="800000"/>
            <a:headEnd/>
            <a:tailEnd/>
          </a:ln>
          <a:effectLst/>
        </p:spPr>
        <p:txBody>
          <a:bodyPr lIns="90488" tIns="44450" rIns="90488" bIns="44450"/>
          <a:lstStyle/>
          <a:p>
            <a:pPr marL="225425" indent="-225425">
              <a:buSzPct val="120000"/>
              <a:buFontTx/>
              <a:buChar char="•"/>
            </a:pPr>
            <a:r>
              <a:rPr lang="en-US" sz="1400" dirty="0"/>
              <a:t>Allocate requirements to subsystems</a:t>
            </a:r>
          </a:p>
          <a:p>
            <a:pPr marL="225425" indent="-225425">
              <a:buSzPct val="120000"/>
              <a:buFontTx/>
              <a:buChar char="•"/>
            </a:pPr>
            <a:r>
              <a:rPr lang="en-US" sz="1400" dirty="0"/>
              <a:t>Establish traceability</a:t>
            </a:r>
          </a:p>
          <a:p>
            <a:pPr marL="225425" indent="-225425">
              <a:buSzPct val="120000"/>
              <a:buFontTx/>
              <a:buChar char="•"/>
            </a:pPr>
            <a:r>
              <a:rPr lang="en-US" sz="1400" dirty="0"/>
              <a:t>Determine requirement test level and method</a:t>
            </a:r>
          </a:p>
          <a:p>
            <a:pPr marL="225425" indent="-225425">
              <a:buSzPct val="120000"/>
              <a:buFontTx/>
              <a:buChar char="•"/>
            </a:pPr>
            <a:r>
              <a:rPr lang="en-US" sz="1400" dirty="0"/>
              <a:t>Establish baseline</a:t>
            </a:r>
          </a:p>
          <a:p>
            <a:pPr marL="225425" indent="-225425">
              <a:buSzPct val="120000"/>
              <a:buFontTx/>
              <a:buChar char="•"/>
            </a:pPr>
            <a:r>
              <a:rPr lang="en-US" sz="1400" dirty="0"/>
              <a:t>ID waivers and deviations</a:t>
            </a:r>
          </a:p>
        </p:txBody>
      </p:sp>
      <p:sp>
        <p:nvSpPr>
          <p:cNvPr id="12" name="Rectangle 21"/>
          <p:cNvSpPr>
            <a:spLocks noChangeArrowheads="1"/>
          </p:cNvSpPr>
          <p:nvPr/>
        </p:nvSpPr>
        <p:spPr bwMode="auto">
          <a:xfrm>
            <a:off x="6223006" y="4575187"/>
            <a:ext cx="2659063" cy="1673225"/>
          </a:xfrm>
          <a:prstGeom prst="rect">
            <a:avLst/>
          </a:prstGeom>
          <a:noFill/>
          <a:ln w="12699">
            <a:noFill/>
            <a:miter lim="800000"/>
            <a:headEnd/>
            <a:tailEnd/>
          </a:ln>
          <a:effectLst/>
        </p:spPr>
        <p:txBody>
          <a:bodyPr lIns="90488" tIns="44450" rIns="90488" bIns="44450"/>
          <a:lstStyle/>
          <a:p>
            <a:pPr marL="225425" indent="-225425">
              <a:buSzPct val="120000"/>
              <a:buFontTx/>
              <a:buChar char="•"/>
            </a:pPr>
            <a:r>
              <a:rPr lang="en-US" sz="1400" dirty="0"/>
              <a:t>Define requirements change process/procedures</a:t>
            </a:r>
          </a:p>
          <a:p>
            <a:pPr marL="225425" indent="-225425">
              <a:buSzPct val="120000"/>
              <a:buFontTx/>
              <a:buChar char="•"/>
            </a:pPr>
            <a:r>
              <a:rPr lang="en-US" sz="1400" dirty="0"/>
              <a:t>Track requirements change drivers </a:t>
            </a:r>
          </a:p>
          <a:p>
            <a:pPr marL="225425" indent="-225425">
              <a:buSzPct val="120000"/>
              <a:buFontTx/>
              <a:buChar char="•"/>
            </a:pPr>
            <a:r>
              <a:rPr lang="en-US" sz="1400" dirty="0"/>
              <a:t>Update and maintain baseline </a:t>
            </a:r>
            <a:r>
              <a:rPr lang="en-US" sz="1400" dirty="0" smtClean="0"/>
              <a:t>requirements</a:t>
            </a:r>
          </a:p>
          <a:p>
            <a:pPr marL="225425" indent="-225425">
              <a:buSzPct val="120000"/>
              <a:buFontTx/>
              <a:buChar char="•"/>
            </a:pPr>
            <a:r>
              <a:rPr lang="en-US" sz="1400" dirty="0" smtClean="0"/>
              <a:t>Review </a:t>
            </a:r>
            <a:r>
              <a:rPr lang="en-US" sz="1400" dirty="0"/>
              <a:t>and Reporting</a:t>
            </a:r>
          </a:p>
        </p:txBody>
      </p:sp>
      <p:grpSp>
        <p:nvGrpSpPr>
          <p:cNvPr id="13" name="Group 24"/>
          <p:cNvGrpSpPr/>
          <p:nvPr/>
        </p:nvGrpSpPr>
        <p:grpSpPr>
          <a:xfrm>
            <a:off x="630371" y="1506702"/>
            <a:ext cx="941296" cy="589549"/>
            <a:chOff x="1071512" y="1018"/>
            <a:chExt cx="1562293" cy="937375"/>
          </a:xfrm>
          <a:scene3d>
            <a:camera prst="orthographicFront"/>
            <a:lightRig rig="flat" dir="t"/>
          </a:scene3d>
        </p:grpSpPr>
        <p:sp>
          <p:nvSpPr>
            <p:cNvPr id="14" name="Flowchart: Document 13"/>
            <p:cNvSpPr/>
            <p:nvPr/>
          </p:nvSpPr>
          <p:spPr>
            <a:xfrm>
              <a:off x="1071512" y="1018"/>
              <a:ext cx="1562293" cy="937375"/>
            </a:xfrm>
            <a:prstGeom prst="flowChartDocument">
              <a:avLst/>
            </a:prstGeom>
          </p:spPr>
          <p:style>
            <a:lnRef idx="1">
              <a:schemeClr val="accent1"/>
            </a:lnRef>
            <a:fillRef idx="2">
              <a:schemeClr val="accent1"/>
            </a:fillRef>
            <a:effectRef idx="1">
              <a:schemeClr val="accent1"/>
            </a:effectRef>
            <a:fontRef idx="minor">
              <a:schemeClr val="dk1"/>
            </a:fontRef>
          </p:style>
        </p:sp>
        <p:sp>
          <p:nvSpPr>
            <p:cNvPr id="15" name="Flowchart: Document 4"/>
            <p:cNvSpPr/>
            <p:nvPr/>
          </p:nvSpPr>
          <p:spPr>
            <a:xfrm>
              <a:off x="1071512" y="1018"/>
              <a:ext cx="1562293" cy="751723"/>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Initial SRD from NASA</a:t>
              </a:r>
              <a:endParaRPr lang="en-US" sz="900" kern="1200" dirty="0"/>
            </a:p>
          </p:txBody>
        </p:sp>
      </p:grpSp>
      <p:grpSp>
        <p:nvGrpSpPr>
          <p:cNvPr id="16" name="Group 26"/>
          <p:cNvGrpSpPr/>
          <p:nvPr/>
        </p:nvGrpSpPr>
        <p:grpSpPr>
          <a:xfrm>
            <a:off x="1656287" y="1698049"/>
            <a:ext cx="199555" cy="243679"/>
            <a:chOff x="2742104" y="275477"/>
            <a:chExt cx="331206" cy="387448"/>
          </a:xfrm>
          <a:scene3d>
            <a:camera prst="orthographicFront"/>
            <a:lightRig rig="flat" dir="t"/>
          </a:scene3d>
        </p:grpSpPr>
        <p:sp>
          <p:nvSpPr>
            <p:cNvPr id="17" name="Right Arrow 16"/>
            <p:cNvSpPr/>
            <p:nvPr/>
          </p:nvSpPr>
          <p:spPr>
            <a:xfrm rot="21598399">
              <a:off x="2742104" y="275477"/>
              <a:ext cx="331206"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18" name="Right Arrow 6"/>
            <p:cNvSpPr/>
            <p:nvPr/>
          </p:nvSpPr>
          <p:spPr>
            <a:xfrm rot="21598399">
              <a:off x="2742104" y="352990"/>
              <a:ext cx="231844"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19" name="Group 27"/>
          <p:cNvGrpSpPr/>
          <p:nvPr/>
        </p:nvGrpSpPr>
        <p:grpSpPr>
          <a:xfrm>
            <a:off x="1902280" y="1505562"/>
            <a:ext cx="941296" cy="589549"/>
            <a:chOff x="3258722" y="0"/>
            <a:chExt cx="1562293" cy="937375"/>
          </a:xfrm>
          <a:scene3d>
            <a:camera prst="orthographicFront"/>
            <a:lightRig rig="flat" dir="t"/>
          </a:scene3d>
        </p:grpSpPr>
        <p:sp>
          <p:nvSpPr>
            <p:cNvPr id="20" name="Rounded Rectangle 19"/>
            <p:cNvSpPr/>
            <p:nvPr/>
          </p:nvSpPr>
          <p:spPr>
            <a:xfrm>
              <a:off x="3258722" y="0"/>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21" name="Rounded Rectangle 8"/>
            <p:cNvSpPr/>
            <p:nvPr/>
          </p:nvSpPr>
          <p:spPr>
            <a:xfrm>
              <a:off x="3286177" y="27455"/>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Configure RTVM</a:t>
              </a:r>
              <a:endParaRPr lang="en-US" sz="900" kern="1200" dirty="0"/>
            </a:p>
          </p:txBody>
        </p:sp>
      </p:grpSp>
      <p:grpSp>
        <p:nvGrpSpPr>
          <p:cNvPr id="22" name="Group 28"/>
          <p:cNvGrpSpPr/>
          <p:nvPr/>
        </p:nvGrpSpPr>
        <p:grpSpPr>
          <a:xfrm>
            <a:off x="2896566" y="1685727"/>
            <a:ext cx="199555" cy="243679"/>
            <a:chOff x="4929315" y="275468"/>
            <a:chExt cx="331206" cy="387448"/>
          </a:xfrm>
          <a:scene3d>
            <a:camera prst="orthographicFront"/>
            <a:lightRig rig="flat" dir="t"/>
          </a:scene3d>
        </p:grpSpPr>
        <p:sp>
          <p:nvSpPr>
            <p:cNvPr id="23" name="Right Arrow 22"/>
            <p:cNvSpPr/>
            <p:nvPr/>
          </p:nvSpPr>
          <p:spPr>
            <a:xfrm rot="1601">
              <a:off x="4929315" y="275468"/>
              <a:ext cx="331206"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24" name="Right Arrow 10"/>
            <p:cNvSpPr/>
            <p:nvPr/>
          </p:nvSpPr>
          <p:spPr>
            <a:xfrm rot="1601">
              <a:off x="4929315" y="352935"/>
              <a:ext cx="231844"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25" name="Group 29"/>
          <p:cNvGrpSpPr/>
          <p:nvPr/>
        </p:nvGrpSpPr>
        <p:grpSpPr>
          <a:xfrm>
            <a:off x="3158376" y="1517594"/>
            <a:ext cx="941296" cy="589549"/>
            <a:chOff x="5445933" y="1018"/>
            <a:chExt cx="1562293" cy="937375"/>
          </a:xfrm>
          <a:scene3d>
            <a:camera prst="orthographicFront"/>
            <a:lightRig rig="flat" dir="t"/>
          </a:scene3d>
        </p:grpSpPr>
        <p:sp>
          <p:nvSpPr>
            <p:cNvPr id="26" name="Rounded Rectangle 25"/>
            <p:cNvSpPr/>
            <p:nvPr/>
          </p:nvSpPr>
          <p:spPr>
            <a:xfrm>
              <a:off x="5445933" y="1018"/>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27" name="Rounded Rectangle 12"/>
            <p:cNvSpPr/>
            <p:nvPr/>
          </p:nvSpPr>
          <p:spPr>
            <a:xfrm>
              <a:off x="5473388" y="28473"/>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800" kern="1200" dirty="0" smtClean="0"/>
                <a:t>Establish Managed Requirements Baseline</a:t>
              </a:r>
              <a:endParaRPr lang="en-US" sz="800" kern="1200" dirty="0"/>
            </a:p>
          </p:txBody>
        </p:sp>
      </p:grpSp>
      <p:grpSp>
        <p:nvGrpSpPr>
          <p:cNvPr id="28" name="Group 30"/>
          <p:cNvGrpSpPr/>
          <p:nvPr/>
        </p:nvGrpSpPr>
        <p:grpSpPr>
          <a:xfrm>
            <a:off x="4187704" y="1701687"/>
            <a:ext cx="199589" cy="243679"/>
            <a:chOff x="6906714" y="425911"/>
            <a:chExt cx="331263" cy="387448"/>
          </a:xfrm>
          <a:scene3d>
            <a:camera prst="orthographicFront"/>
            <a:lightRig rig="flat" dir="t"/>
          </a:scene3d>
        </p:grpSpPr>
        <p:sp>
          <p:nvSpPr>
            <p:cNvPr id="29" name="Right Arrow 28"/>
            <p:cNvSpPr/>
            <p:nvPr/>
          </p:nvSpPr>
          <p:spPr>
            <a:xfrm rot="64210">
              <a:off x="6906714" y="425911"/>
              <a:ext cx="331263"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30" name="Right Arrow 14"/>
            <p:cNvSpPr/>
            <p:nvPr/>
          </p:nvSpPr>
          <p:spPr>
            <a:xfrm rot="-5335790">
              <a:off x="6906431" y="502765"/>
              <a:ext cx="232468" cy="231884"/>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31" name="Group 31"/>
          <p:cNvGrpSpPr/>
          <p:nvPr/>
        </p:nvGrpSpPr>
        <p:grpSpPr>
          <a:xfrm>
            <a:off x="6884040" y="1479652"/>
            <a:ext cx="941296" cy="589549"/>
            <a:chOff x="5416749" y="1563312"/>
            <a:chExt cx="1562293" cy="937375"/>
          </a:xfrm>
          <a:scene3d>
            <a:camera prst="orthographicFront"/>
            <a:lightRig rig="flat" dir="t"/>
          </a:scene3d>
        </p:grpSpPr>
        <p:sp>
          <p:nvSpPr>
            <p:cNvPr id="32" name="Rounded Rectangle 31"/>
            <p:cNvSpPr/>
            <p:nvPr/>
          </p:nvSpPr>
          <p:spPr>
            <a:xfrm>
              <a:off x="5416749" y="1563312"/>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33" name="Rounded Rectangle 16"/>
            <p:cNvSpPr/>
            <p:nvPr/>
          </p:nvSpPr>
          <p:spPr>
            <a:xfrm>
              <a:off x="5444204" y="1590767"/>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Manage and Track Req. Change</a:t>
              </a:r>
              <a:endParaRPr lang="en-US" sz="900" kern="1200" dirty="0"/>
            </a:p>
          </p:txBody>
        </p:sp>
      </p:grpSp>
      <p:grpSp>
        <p:nvGrpSpPr>
          <p:cNvPr id="34" name="Group 32"/>
          <p:cNvGrpSpPr/>
          <p:nvPr/>
        </p:nvGrpSpPr>
        <p:grpSpPr>
          <a:xfrm rot="16200000">
            <a:off x="4794354" y="2270107"/>
            <a:ext cx="274849" cy="176924"/>
            <a:chOff x="4948061" y="1838275"/>
            <a:chExt cx="331206" cy="387448"/>
          </a:xfrm>
          <a:scene3d>
            <a:camera prst="orthographicFront"/>
            <a:lightRig rig="flat" dir="t"/>
          </a:scene3d>
        </p:grpSpPr>
        <p:sp>
          <p:nvSpPr>
            <p:cNvPr id="35" name="Right Arrow 34"/>
            <p:cNvSpPr/>
            <p:nvPr/>
          </p:nvSpPr>
          <p:spPr>
            <a:xfrm rot="10800000">
              <a:off x="4948061" y="1838275"/>
              <a:ext cx="331206"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36" name="Right Arrow 18"/>
            <p:cNvSpPr/>
            <p:nvPr/>
          </p:nvSpPr>
          <p:spPr>
            <a:xfrm rot="21600000">
              <a:off x="5047423" y="1915765"/>
              <a:ext cx="231844"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37" name="Group 33"/>
          <p:cNvGrpSpPr/>
          <p:nvPr/>
        </p:nvGrpSpPr>
        <p:grpSpPr>
          <a:xfrm>
            <a:off x="8102089" y="1512800"/>
            <a:ext cx="973614" cy="589549"/>
            <a:chOff x="3175900" y="1563312"/>
            <a:chExt cx="1615932" cy="937375"/>
          </a:xfrm>
          <a:scene3d>
            <a:camera prst="orthographicFront"/>
            <a:lightRig rig="flat" dir="t"/>
          </a:scene3d>
        </p:grpSpPr>
        <p:sp>
          <p:nvSpPr>
            <p:cNvPr id="38" name="Flowchart: Document 37"/>
            <p:cNvSpPr/>
            <p:nvPr/>
          </p:nvSpPr>
          <p:spPr>
            <a:xfrm>
              <a:off x="3175900" y="1563312"/>
              <a:ext cx="1562293" cy="937375"/>
            </a:xfrm>
            <a:prstGeom prst="flowChartDocument">
              <a:avLst/>
            </a:prstGeom>
          </p:spPr>
          <p:style>
            <a:lnRef idx="1">
              <a:schemeClr val="accent1"/>
            </a:lnRef>
            <a:fillRef idx="2">
              <a:schemeClr val="accent1"/>
            </a:fillRef>
            <a:effectRef idx="1">
              <a:schemeClr val="accent1"/>
            </a:effectRef>
            <a:fontRef idx="minor">
              <a:schemeClr val="dk1"/>
            </a:fontRef>
          </p:style>
        </p:sp>
        <p:sp>
          <p:nvSpPr>
            <p:cNvPr id="39" name="Flowchart: Document 20"/>
            <p:cNvSpPr/>
            <p:nvPr/>
          </p:nvSpPr>
          <p:spPr>
            <a:xfrm>
              <a:off x="3229539" y="1563312"/>
              <a:ext cx="1562293" cy="751723"/>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Requirements Reporting</a:t>
              </a:r>
              <a:endParaRPr lang="en-US" sz="900" kern="1200" dirty="0"/>
            </a:p>
          </p:txBody>
        </p:sp>
      </p:grpSp>
      <p:grpSp>
        <p:nvGrpSpPr>
          <p:cNvPr id="40" name="Group 35"/>
          <p:cNvGrpSpPr/>
          <p:nvPr/>
        </p:nvGrpSpPr>
        <p:grpSpPr>
          <a:xfrm>
            <a:off x="4430320" y="1500431"/>
            <a:ext cx="941296" cy="589549"/>
            <a:chOff x="1047562" y="1620782"/>
            <a:chExt cx="1562293" cy="937375"/>
          </a:xfrm>
          <a:scene3d>
            <a:camera prst="orthographicFront"/>
            <a:lightRig rig="flat" dir="t"/>
          </a:scene3d>
        </p:grpSpPr>
        <p:sp>
          <p:nvSpPr>
            <p:cNvPr id="41" name="Rounded Rectangle 40"/>
            <p:cNvSpPr/>
            <p:nvPr/>
          </p:nvSpPr>
          <p:spPr>
            <a:xfrm>
              <a:off x="1047562" y="1620782"/>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42" name="Rounded Rectangle 24"/>
            <p:cNvSpPr/>
            <p:nvPr/>
          </p:nvSpPr>
          <p:spPr>
            <a:xfrm>
              <a:off x="1075017" y="1648236"/>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Establish Traceability</a:t>
              </a:r>
              <a:endParaRPr lang="en-US" sz="900" kern="1200" dirty="0"/>
            </a:p>
          </p:txBody>
        </p:sp>
      </p:grpSp>
      <p:grpSp>
        <p:nvGrpSpPr>
          <p:cNvPr id="43" name="Group 36"/>
          <p:cNvGrpSpPr/>
          <p:nvPr/>
        </p:nvGrpSpPr>
        <p:grpSpPr>
          <a:xfrm rot="832481">
            <a:off x="588267" y="2156702"/>
            <a:ext cx="189087" cy="357021"/>
            <a:chOff x="1647100" y="2682982"/>
            <a:chExt cx="313834" cy="334720"/>
          </a:xfrm>
          <a:scene3d>
            <a:camera prst="orthographicFront"/>
            <a:lightRig rig="flat" dir="t"/>
          </a:scene3d>
        </p:grpSpPr>
        <p:sp>
          <p:nvSpPr>
            <p:cNvPr id="44" name="Right Arrow 43"/>
            <p:cNvSpPr/>
            <p:nvPr/>
          </p:nvSpPr>
          <p:spPr>
            <a:xfrm rot="5345291">
              <a:off x="1636791" y="2693560"/>
              <a:ext cx="334451" cy="313834"/>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45" name="Right Arrow 26"/>
            <p:cNvSpPr/>
            <p:nvPr/>
          </p:nvSpPr>
          <p:spPr>
            <a:xfrm rot="-54709">
              <a:off x="1723597" y="2682982"/>
              <a:ext cx="232468" cy="210549"/>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46" name="Group 37"/>
          <p:cNvGrpSpPr/>
          <p:nvPr/>
        </p:nvGrpSpPr>
        <p:grpSpPr>
          <a:xfrm>
            <a:off x="5667576" y="1486222"/>
            <a:ext cx="941296" cy="589549"/>
            <a:chOff x="1071512" y="3125605"/>
            <a:chExt cx="1562293" cy="937375"/>
          </a:xfrm>
          <a:scene3d>
            <a:camera prst="orthographicFront"/>
            <a:lightRig rig="flat" dir="t"/>
          </a:scene3d>
        </p:grpSpPr>
        <p:sp>
          <p:nvSpPr>
            <p:cNvPr id="47" name="Rounded Rectangle 46"/>
            <p:cNvSpPr/>
            <p:nvPr/>
          </p:nvSpPr>
          <p:spPr>
            <a:xfrm>
              <a:off x="1071512" y="3125605"/>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48" name="Rounded Rectangle 28"/>
            <p:cNvSpPr/>
            <p:nvPr/>
          </p:nvSpPr>
          <p:spPr>
            <a:xfrm>
              <a:off x="1098967" y="3153060"/>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800" kern="1200" dirty="0" smtClean="0"/>
                <a:t>Configure Repository Change Management System</a:t>
              </a:r>
              <a:endParaRPr lang="en-US" sz="800" kern="1200" dirty="0"/>
            </a:p>
          </p:txBody>
        </p:sp>
      </p:grpSp>
      <p:grpSp>
        <p:nvGrpSpPr>
          <p:cNvPr id="49" name="Group 38"/>
          <p:cNvGrpSpPr/>
          <p:nvPr/>
        </p:nvGrpSpPr>
        <p:grpSpPr>
          <a:xfrm>
            <a:off x="2305866" y="2728436"/>
            <a:ext cx="190234" cy="243679"/>
            <a:chOff x="2764866" y="3400568"/>
            <a:chExt cx="315738" cy="387448"/>
          </a:xfrm>
          <a:scene3d>
            <a:camera prst="orthographicFront"/>
            <a:lightRig rig="flat" dir="t"/>
          </a:scene3d>
        </p:grpSpPr>
        <p:sp>
          <p:nvSpPr>
            <p:cNvPr id="50" name="Right Arrow 49"/>
            <p:cNvSpPr/>
            <p:nvPr/>
          </p:nvSpPr>
          <p:spPr>
            <a:xfrm>
              <a:off x="2764866" y="3400568"/>
              <a:ext cx="315738"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51" name="Right Arrow 30"/>
            <p:cNvSpPr/>
            <p:nvPr/>
          </p:nvSpPr>
          <p:spPr>
            <a:xfrm>
              <a:off x="2764866" y="3478058"/>
              <a:ext cx="221017" cy="232468"/>
            </a:xfrm>
            <a:prstGeom prst="rect">
              <a:avLst/>
            </a:prstGeom>
          </p:spPr>
          <p:style>
            <a:lnRef idx="0">
              <a:schemeClr val="accent6"/>
            </a:lnRef>
            <a:fillRef idx="3">
              <a:schemeClr val="accent6"/>
            </a:fillRef>
            <a:effectRef idx="3">
              <a:schemeClr val="accent6"/>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52" name="Group 39"/>
          <p:cNvGrpSpPr/>
          <p:nvPr/>
        </p:nvGrpSpPr>
        <p:grpSpPr>
          <a:xfrm>
            <a:off x="81969" y="2568014"/>
            <a:ext cx="941296" cy="589549"/>
            <a:chOff x="3229539" y="3125605"/>
            <a:chExt cx="1562293" cy="937375"/>
          </a:xfrm>
          <a:scene3d>
            <a:camera prst="orthographicFront"/>
            <a:lightRig rig="flat" dir="t"/>
          </a:scene3d>
        </p:grpSpPr>
        <p:sp>
          <p:nvSpPr>
            <p:cNvPr id="53" name="Flowchart: Alternate Process 52"/>
            <p:cNvSpPr/>
            <p:nvPr/>
          </p:nvSpPr>
          <p:spPr>
            <a:xfrm>
              <a:off x="3229539" y="3125605"/>
              <a:ext cx="1562293" cy="937375"/>
            </a:xfrm>
            <a:prstGeom prst="flowChartAlternateProcess">
              <a:avLst/>
            </a:prstGeom>
          </p:spPr>
          <p:style>
            <a:lnRef idx="1">
              <a:schemeClr val="accent1"/>
            </a:lnRef>
            <a:fillRef idx="2">
              <a:schemeClr val="accent1"/>
            </a:fillRef>
            <a:effectRef idx="1">
              <a:schemeClr val="accent1"/>
            </a:effectRef>
            <a:fontRef idx="minor">
              <a:schemeClr val="dk1"/>
            </a:fontRef>
          </p:style>
        </p:sp>
        <p:sp>
          <p:nvSpPr>
            <p:cNvPr id="54" name="Flowchart: Alternate Process 32"/>
            <p:cNvSpPr/>
            <p:nvPr/>
          </p:nvSpPr>
          <p:spPr>
            <a:xfrm>
              <a:off x="3275297" y="3171363"/>
              <a:ext cx="1470777" cy="845859"/>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dirty="0" smtClean="0"/>
                <a:t>Req.</a:t>
              </a:r>
              <a:r>
                <a:rPr lang="en-US" sz="900" kern="1200" dirty="0" smtClean="0"/>
                <a:t> Analysis and Functional Decomposition</a:t>
              </a:r>
              <a:endParaRPr lang="en-US" sz="900" kern="1200" dirty="0"/>
            </a:p>
          </p:txBody>
        </p:sp>
      </p:grpSp>
      <p:grpSp>
        <p:nvGrpSpPr>
          <p:cNvPr id="55" name="Group 41"/>
          <p:cNvGrpSpPr/>
          <p:nvPr/>
        </p:nvGrpSpPr>
        <p:grpSpPr>
          <a:xfrm>
            <a:off x="1276868" y="2545688"/>
            <a:ext cx="966524" cy="589549"/>
            <a:chOff x="5347421" y="3107797"/>
            <a:chExt cx="1604166" cy="937375"/>
          </a:xfrm>
          <a:scene3d>
            <a:camera prst="orthographicFront"/>
            <a:lightRig rig="flat" dir="t"/>
          </a:scene3d>
        </p:grpSpPr>
        <p:sp>
          <p:nvSpPr>
            <p:cNvPr id="56" name="Rounded Rectangle 55"/>
            <p:cNvSpPr/>
            <p:nvPr/>
          </p:nvSpPr>
          <p:spPr>
            <a:xfrm>
              <a:off x="5347421" y="3107797"/>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57" name="Rounded Rectangle 36"/>
            <p:cNvSpPr/>
            <p:nvPr/>
          </p:nvSpPr>
          <p:spPr>
            <a:xfrm>
              <a:off x="5444204" y="3153060"/>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algn="ctr" defTabSz="577850">
                <a:spcBef>
                  <a:spcPct val="0"/>
                </a:spcBef>
                <a:spcAft>
                  <a:spcPct val="35000"/>
                </a:spcAft>
              </a:pPr>
              <a:r>
                <a:rPr lang="en-US" sz="900" dirty="0"/>
                <a:t>Allocate System Requirements to Subsystems</a:t>
              </a:r>
            </a:p>
          </p:txBody>
        </p:sp>
      </p:grpSp>
      <p:grpSp>
        <p:nvGrpSpPr>
          <p:cNvPr id="58" name="Group 76"/>
          <p:cNvGrpSpPr/>
          <p:nvPr/>
        </p:nvGrpSpPr>
        <p:grpSpPr>
          <a:xfrm>
            <a:off x="5436219" y="1684919"/>
            <a:ext cx="190234" cy="243679"/>
            <a:chOff x="2764866" y="3400568"/>
            <a:chExt cx="315738" cy="387448"/>
          </a:xfrm>
          <a:scene3d>
            <a:camera prst="orthographicFront"/>
            <a:lightRig rig="flat" dir="t"/>
          </a:scene3d>
        </p:grpSpPr>
        <p:sp>
          <p:nvSpPr>
            <p:cNvPr id="59" name="Right Arrow 58"/>
            <p:cNvSpPr/>
            <p:nvPr/>
          </p:nvSpPr>
          <p:spPr>
            <a:xfrm>
              <a:off x="2764866" y="3400568"/>
              <a:ext cx="315738"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60" name="Right Arrow 30"/>
            <p:cNvSpPr/>
            <p:nvPr/>
          </p:nvSpPr>
          <p:spPr>
            <a:xfrm>
              <a:off x="2764866" y="3478058"/>
              <a:ext cx="221017"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61" name="Group 79"/>
          <p:cNvGrpSpPr/>
          <p:nvPr/>
        </p:nvGrpSpPr>
        <p:grpSpPr>
          <a:xfrm>
            <a:off x="6653408" y="1677500"/>
            <a:ext cx="190234" cy="243679"/>
            <a:chOff x="2764866" y="3400568"/>
            <a:chExt cx="315738" cy="387448"/>
          </a:xfrm>
          <a:scene3d>
            <a:camera prst="orthographicFront"/>
            <a:lightRig rig="flat" dir="t"/>
          </a:scene3d>
        </p:grpSpPr>
        <p:sp>
          <p:nvSpPr>
            <p:cNvPr id="62" name="Right Arrow 61"/>
            <p:cNvSpPr/>
            <p:nvPr/>
          </p:nvSpPr>
          <p:spPr>
            <a:xfrm>
              <a:off x="2764866" y="3400568"/>
              <a:ext cx="315738"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63" name="Right Arrow 30"/>
            <p:cNvSpPr/>
            <p:nvPr/>
          </p:nvSpPr>
          <p:spPr>
            <a:xfrm>
              <a:off x="2764866" y="3478058"/>
              <a:ext cx="221017"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64" name="Group 82"/>
          <p:cNvGrpSpPr/>
          <p:nvPr/>
        </p:nvGrpSpPr>
        <p:grpSpPr>
          <a:xfrm>
            <a:off x="7865466" y="1686103"/>
            <a:ext cx="199555" cy="243679"/>
            <a:chOff x="4929314" y="3400568"/>
            <a:chExt cx="331206" cy="387448"/>
          </a:xfrm>
          <a:scene3d>
            <a:camera prst="orthographicFront"/>
            <a:lightRig rig="flat" dir="t"/>
          </a:scene3d>
        </p:grpSpPr>
        <p:sp>
          <p:nvSpPr>
            <p:cNvPr id="65" name="Right Arrow 64"/>
            <p:cNvSpPr/>
            <p:nvPr/>
          </p:nvSpPr>
          <p:spPr>
            <a:xfrm>
              <a:off x="4929314" y="3400568"/>
              <a:ext cx="331206"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66" name="Right Arrow 34"/>
            <p:cNvSpPr/>
            <p:nvPr/>
          </p:nvSpPr>
          <p:spPr>
            <a:xfrm>
              <a:off x="4929314" y="3478058"/>
              <a:ext cx="231844"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67" name="Group 85"/>
          <p:cNvGrpSpPr/>
          <p:nvPr/>
        </p:nvGrpSpPr>
        <p:grpSpPr>
          <a:xfrm>
            <a:off x="1077256" y="2725545"/>
            <a:ext cx="199555" cy="243679"/>
            <a:chOff x="2742104" y="275477"/>
            <a:chExt cx="331206" cy="387448"/>
          </a:xfrm>
          <a:scene3d>
            <a:camera prst="orthographicFront"/>
            <a:lightRig rig="flat" dir="t"/>
          </a:scene3d>
        </p:grpSpPr>
        <p:sp>
          <p:nvSpPr>
            <p:cNvPr id="68" name="Right Arrow 67"/>
            <p:cNvSpPr/>
            <p:nvPr/>
          </p:nvSpPr>
          <p:spPr>
            <a:xfrm rot="21598399">
              <a:off x="2742104" y="275477"/>
              <a:ext cx="331206" cy="387448"/>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69" name="Right Arrow 6"/>
            <p:cNvSpPr/>
            <p:nvPr/>
          </p:nvSpPr>
          <p:spPr>
            <a:xfrm rot="21598399">
              <a:off x="2742104" y="352990"/>
              <a:ext cx="231844"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70" name="Group 88"/>
          <p:cNvGrpSpPr/>
          <p:nvPr/>
        </p:nvGrpSpPr>
        <p:grpSpPr>
          <a:xfrm>
            <a:off x="2518153" y="2550182"/>
            <a:ext cx="941296" cy="589549"/>
            <a:chOff x="1047562" y="1620782"/>
            <a:chExt cx="1562293" cy="937375"/>
          </a:xfrm>
          <a:scene3d>
            <a:camera prst="orthographicFront"/>
            <a:lightRig rig="flat" dir="t"/>
          </a:scene3d>
        </p:grpSpPr>
        <p:sp>
          <p:nvSpPr>
            <p:cNvPr id="71" name="Rounded Rectangle 70"/>
            <p:cNvSpPr/>
            <p:nvPr/>
          </p:nvSpPr>
          <p:spPr>
            <a:xfrm>
              <a:off x="1047562" y="1620782"/>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72" name="Rounded Rectangle 24"/>
            <p:cNvSpPr/>
            <p:nvPr/>
          </p:nvSpPr>
          <p:spPr>
            <a:xfrm>
              <a:off x="1075017" y="1648236"/>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Develop Subsystem Requirements</a:t>
              </a:r>
              <a:endParaRPr lang="en-US" sz="900" kern="1200" dirty="0"/>
            </a:p>
          </p:txBody>
        </p:sp>
      </p:grpSp>
      <p:grpSp>
        <p:nvGrpSpPr>
          <p:cNvPr id="73" name="Group 91"/>
          <p:cNvGrpSpPr/>
          <p:nvPr/>
        </p:nvGrpSpPr>
        <p:grpSpPr>
          <a:xfrm rot="14348752">
            <a:off x="2498041" y="2218232"/>
            <a:ext cx="334165" cy="209647"/>
            <a:chOff x="2764481" y="3400311"/>
            <a:chExt cx="374749" cy="335707"/>
          </a:xfrm>
          <a:scene3d>
            <a:camera prst="orthographicFront"/>
            <a:lightRig rig="flat" dir="t"/>
          </a:scene3d>
        </p:grpSpPr>
        <p:sp>
          <p:nvSpPr>
            <p:cNvPr id="74" name="Right Arrow 73"/>
            <p:cNvSpPr/>
            <p:nvPr/>
          </p:nvSpPr>
          <p:spPr>
            <a:xfrm>
              <a:off x="2764481" y="3400311"/>
              <a:ext cx="374749" cy="335707"/>
            </a:xfrm>
            <a:prstGeom prst="rightArrow">
              <a:avLst>
                <a:gd name="adj1" fmla="val 60000"/>
                <a:gd name="adj2" fmla="val 50000"/>
              </a:avLst>
            </a:prstGeom>
          </p:spPr>
          <p:style>
            <a:lnRef idx="0">
              <a:schemeClr val="accent6"/>
            </a:lnRef>
            <a:fillRef idx="3">
              <a:schemeClr val="accent6"/>
            </a:fillRef>
            <a:effectRef idx="3">
              <a:schemeClr val="accent6"/>
            </a:effectRef>
            <a:fontRef idx="minor">
              <a:schemeClr val="lt1"/>
            </a:fontRef>
          </p:style>
        </p:sp>
        <p:sp>
          <p:nvSpPr>
            <p:cNvPr id="75" name="Right Arrow 30"/>
            <p:cNvSpPr/>
            <p:nvPr/>
          </p:nvSpPr>
          <p:spPr>
            <a:xfrm>
              <a:off x="2764866" y="3478058"/>
              <a:ext cx="221017" cy="232468"/>
            </a:xfrm>
            <a:prstGeom prst="rect">
              <a:avLst/>
            </a:prstGeom>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grpSp>
      <p:grpSp>
        <p:nvGrpSpPr>
          <p:cNvPr id="76" name="Group 97"/>
          <p:cNvGrpSpPr/>
          <p:nvPr/>
        </p:nvGrpSpPr>
        <p:grpSpPr>
          <a:xfrm>
            <a:off x="4404322" y="2562553"/>
            <a:ext cx="973614" cy="589549"/>
            <a:chOff x="3175900" y="1563312"/>
            <a:chExt cx="1615932" cy="937375"/>
          </a:xfrm>
          <a:scene3d>
            <a:camera prst="orthographicFront"/>
            <a:lightRig rig="flat" dir="t"/>
          </a:scene3d>
        </p:grpSpPr>
        <p:sp>
          <p:nvSpPr>
            <p:cNvPr id="77" name="Flowchart: Document 76"/>
            <p:cNvSpPr/>
            <p:nvPr/>
          </p:nvSpPr>
          <p:spPr>
            <a:xfrm>
              <a:off x="3175900" y="1563312"/>
              <a:ext cx="1562293" cy="937375"/>
            </a:xfrm>
            <a:prstGeom prst="flowChartDocument">
              <a:avLst/>
            </a:prstGeom>
          </p:spPr>
          <p:style>
            <a:lnRef idx="1">
              <a:schemeClr val="accent1"/>
            </a:lnRef>
            <a:fillRef idx="2">
              <a:schemeClr val="accent1"/>
            </a:fillRef>
            <a:effectRef idx="1">
              <a:schemeClr val="accent1"/>
            </a:effectRef>
            <a:fontRef idx="minor">
              <a:schemeClr val="dk1"/>
            </a:fontRef>
          </p:style>
        </p:sp>
        <p:sp>
          <p:nvSpPr>
            <p:cNvPr id="78" name="Flowchart: Document 20"/>
            <p:cNvSpPr/>
            <p:nvPr/>
          </p:nvSpPr>
          <p:spPr>
            <a:xfrm>
              <a:off x="3229539" y="1563312"/>
              <a:ext cx="1562293" cy="751723"/>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Publish RTVM</a:t>
              </a:r>
              <a:endParaRPr lang="en-US" sz="900" kern="1200" dirty="0"/>
            </a:p>
          </p:txBody>
        </p:sp>
      </p:grpSp>
      <p:grpSp>
        <p:nvGrpSpPr>
          <p:cNvPr id="79" name="Group 100"/>
          <p:cNvGrpSpPr/>
          <p:nvPr/>
        </p:nvGrpSpPr>
        <p:grpSpPr>
          <a:xfrm>
            <a:off x="6935211" y="2551659"/>
            <a:ext cx="941296" cy="589549"/>
            <a:chOff x="5416749" y="1563312"/>
            <a:chExt cx="1562293" cy="937375"/>
          </a:xfrm>
          <a:scene3d>
            <a:camera prst="orthographicFront"/>
            <a:lightRig rig="flat" dir="t"/>
          </a:scene3d>
        </p:grpSpPr>
        <p:sp>
          <p:nvSpPr>
            <p:cNvPr id="80" name="Rounded Rectangle 79"/>
            <p:cNvSpPr/>
            <p:nvPr/>
          </p:nvSpPr>
          <p:spPr>
            <a:xfrm>
              <a:off x="5416749" y="1563312"/>
              <a:ext cx="1562293" cy="937375"/>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81" name="Rounded Rectangle 16"/>
            <p:cNvSpPr/>
            <p:nvPr/>
          </p:nvSpPr>
          <p:spPr>
            <a:xfrm>
              <a:off x="5444204" y="1590767"/>
              <a:ext cx="1507383" cy="882465"/>
            </a:xfrm>
            <a:prstGeom prst="rect">
              <a:avLst/>
            </a:prstGeom>
          </p:spPr>
          <p:style>
            <a:lnRef idx="1">
              <a:schemeClr val="accent1"/>
            </a:lnRef>
            <a:fillRef idx="2">
              <a:schemeClr val="accent1"/>
            </a:fillRef>
            <a:effectRef idx="1">
              <a:schemeClr val="accent1"/>
            </a:effectRef>
            <a:fontRef idx="minor">
              <a:schemeClr val="dk1"/>
            </a:fontRef>
          </p:style>
          <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900" kern="1200" dirty="0" smtClean="0"/>
                <a:t>Change Management  Process</a:t>
              </a:r>
              <a:endParaRPr lang="en-US" sz="900" kern="1200" dirty="0"/>
            </a:p>
          </p:txBody>
        </p:sp>
      </p:grpSp>
      <p:sp>
        <p:nvSpPr>
          <p:cNvPr id="82" name="Right Arrow 18"/>
          <p:cNvSpPr/>
          <p:nvPr/>
        </p:nvSpPr>
        <p:spPr>
          <a:xfrm rot="16200000">
            <a:off x="7294472" y="2256844"/>
            <a:ext cx="192394" cy="106154"/>
          </a:xfrm>
          <a:prstGeom prst="rect">
            <a:avLst/>
          </a:prstGeom>
          <a:scene3d>
            <a:camera prst="orthographicFront"/>
            <a:lightRig rig="flat" dir="t"/>
          </a:scene3d>
          <a:sp3d z="-80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n-US" sz="900" kern="1200"/>
          </a:p>
        </p:txBody>
      </p:sp>
      <p:sp>
        <p:nvSpPr>
          <p:cNvPr id="83" name="Up-Down Arrow 82"/>
          <p:cNvSpPr/>
          <p:nvPr/>
        </p:nvSpPr>
        <p:spPr bwMode="auto">
          <a:xfrm>
            <a:off x="7289151" y="2151903"/>
            <a:ext cx="233423" cy="345381"/>
          </a:xfrm>
          <a:prstGeom prst="upDownArrow">
            <a:avLst/>
          </a:prstGeom>
          <a:ln>
            <a:headEnd type="none" w="med" len="med"/>
            <a:tailEnd type="none" w="med" len="med"/>
          </a:ln>
        </p:spPr>
        <p:style>
          <a:lnRef idx="0">
            <a:schemeClr val="accent6"/>
          </a:lnRef>
          <a:fillRef idx="3">
            <a:schemeClr val="accent6"/>
          </a:fillRef>
          <a:effectRef idx="3">
            <a:schemeClr val="accent6"/>
          </a:effectRef>
          <a:fontRef idx="minor">
            <a:schemeClr val="lt1"/>
          </a:fontRef>
        </p:style>
        <p:txBody>
          <a:bodyPr vert="horz" wrap="square" lIns="91440" tIns="45720" rIns="91440" bIns="45720" numCol="1" rtlCol="0" anchor="ctr" anchorCtr="1" compatLnSpc="1">
            <a:prstTxWarp prst="textNoShape">
              <a:avLst/>
            </a:prstTxWarp>
          </a:bodyPr>
          <a:lstStyle/>
          <a:p>
            <a:pPr marL="0" marR="0" indent="0" algn="ctr" defTabSz="914400" rtl="0" eaLnBrk="1" fontAlgn="base" latinLnBrk="0" hangingPunct="1">
              <a:lnSpc>
                <a:spcPct val="90000"/>
              </a:lnSpc>
              <a:spcBef>
                <a:spcPct val="10000"/>
              </a:spcBef>
              <a:spcAft>
                <a:spcPct val="10000"/>
              </a:spcAft>
              <a:buClrTx/>
              <a:buSzTx/>
              <a:buFontTx/>
              <a:buNone/>
              <a:tabLst/>
            </a:pPr>
            <a:endParaRPr kumimoji="0" lang="en-US" sz="2000" b="0" i="0" u="none" strike="noStrike" cap="none" normalizeH="0" baseline="0" dirty="0" smtClean="0">
              <a:ln>
                <a:noFill/>
              </a:ln>
              <a:solidFill>
                <a:schemeClr val="tx1"/>
              </a:solidFill>
              <a:effectLst/>
              <a:latin typeface="Arial" charset="0"/>
            </a:endParaRPr>
          </a:p>
        </p:txBody>
      </p:sp>
    </p:spTree>
    <p:extLst>
      <p:ext uri="{BB962C8B-B14F-4D97-AF65-F5344CB8AC3E}">
        <p14:creationId xmlns:p14="http://schemas.microsoft.com/office/powerpoint/2010/main" val="80771999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Approach</a:t>
            </a:r>
            <a:endParaRPr lang="en-US" dirty="0"/>
          </a:p>
        </p:txBody>
      </p:sp>
      <p:sp>
        <p:nvSpPr>
          <p:cNvPr id="3" name="Content Placeholder 2"/>
          <p:cNvSpPr>
            <a:spLocks noGrp="1"/>
          </p:cNvSpPr>
          <p:nvPr>
            <p:ph idx="1"/>
          </p:nvPr>
        </p:nvSpPr>
        <p:spPr>
          <a:xfrm>
            <a:off x="457199" y="1034142"/>
            <a:ext cx="4948178" cy="5388428"/>
          </a:xfrm>
        </p:spPr>
        <p:txBody>
          <a:bodyPr/>
          <a:lstStyle/>
          <a:p>
            <a:r>
              <a:rPr lang="en-US" sz="1400" dirty="0" smtClean="0"/>
              <a:t>The AS2 System Requirements Document was developed based </a:t>
            </a:r>
            <a:r>
              <a:rPr lang="en-US" sz="1400" dirty="0"/>
              <a:t>on mission-specific </a:t>
            </a:r>
            <a:r>
              <a:rPr lang="en-US" sz="1400" dirty="0" smtClean="0"/>
              <a:t>and </a:t>
            </a:r>
            <a:r>
              <a:rPr lang="en-US" sz="1400" dirty="0"/>
              <a:t>documented </a:t>
            </a:r>
            <a:r>
              <a:rPr lang="en-US" sz="1400" dirty="0" smtClean="0"/>
              <a:t>project requirements</a:t>
            </a:r>
          </a:p>
          <a:p>
            <a:pPr lvl="1"/>
            <a:r>
              <a:rPr lang="en-US" sz="1400" b="1" u="sng" dirty="0" smtClean="0"/>
              <a:t>In Scope</a:t>
            </a:r>
            <a:r>
              <a:rPr lang="en-US" sz="1400" b="1" dirty="0" smtClean="0"/>
              <a:t>:</a:t>
            </a:r>
            <a:r>
              <a:rPr lang="en-US" sz="1400" dirty="0" smtClean="0"/>
              <a:t> Testable requirements that are directly tied to the performance or functionality of the equipment at ASF</a:t>
            </a:r>
          </a:p>
          <a:p>
            <a:pPr lvl="1"/>
            <a:r>
              <a:rPr lang="en-US" sz="1400" b="1" u="sng" dirty="0" smtClean="0"/>
              <a:t>Out of Scope</a:t>
            </a:r>
            <a:r>
              <a:rPr lang="en-US" sz="1400" b="1" dirty="0" smtClean="0"/>
              <a:t>:</a:t>
            </a:r>
            <a:r>
              <a:rPr lang="en-US" sz="1400" dirty="0" smtClean="0"/>
              <a:t> Requirements dealing with other NEN locations and non-applicable activities (e.g., Modeling, Service Coordination, etc.)</a:t>
            </a:r>
          </a:p>
          <a:p>
            <a:r>
              <a:rPr lang="en-US" sz="1400" dirty="0" smtClean="0"/>
              <a:t>Program/Project requirements approach:</a:t>
            </a:r>
          </a:p>
          <a:p>
            <a:pPr lvl="1"/>
            <a:r>
              <a:rPr lang="en-US" sz="1400" dirty="0"/>
              <a:t>Utilized the NEE SRD which collectively captures all legacy mission requirement documents (Phase 0), future requirements (Phase 1</a:t>
            </a:r>
            <a:r>
              <a:rPr lang="en-US" sz="1400" dirty="0" smtClean="0"/>
              <a:t>), </a:t>
            </a:r>
            <a:r>
              <a:rPr lang="en-US" sz="1400" dirty="0"/>
              <a:t>and encompasses applicable SCaN SRD requirements</a:t>
            </a:r>
          </a:p>
          <a:p>
            <a:r>
              <a:rPr lang="en-US" sz="1400" dirty="0" smtClean="0"/>
              <a:t>Mission Specific requirements approach:</a:t>
            </a:r>
          </a:p>
          <a:p>
            <a:pPr lvl="1"/>
            <a:r>
              <a:rPr lang="en-US" sz="1400" dirty="0" smtClean="0"/>
              <a:t>Included lower level requirements that </a:t>
            </a:r>
            <a:r>
              <a:rPr lang="en-US" sz="1400" dirty="0"/>
              <a:t>influenced the design but were not captured in the </a:t>
            </a:r>
            <a:r>
              <a:rPr lang="en-US" sz="1400" dirty="0" smtClean="0"/>
              <a:t>SRDs </a:t>
            </a:r>
            <a:r>
              <a:rPr lang="en-US" sz="1400" dirty="0"/>
              <a:t>or </a:t>
            </a:r>
            <a:r>
              <a:rPr lang="en-US" sz="1400" dirty="0" smtClean="0"/>
              <a:t>NEN Users’ Guide</a:t>
            </a:r>
          </a:p>
          <a:p>
            <a:pPr lvl="1"/>
            <a:r>
              <a:rPr lang="en-US" sz="1400" dirty="0"/>
              <a:t>Example </a:t>
            </a:r>
            <a:r>
              <a:rPr lang="en-US" sz="1400" dirty="0" smtClean="0"/>
              <a:t>missions include IRIS, SMAP, and </a:t>
            </a:r>
            <a:r>
              <a:rPr lang="en-US" sz="1400" dirty="0" err="1" smtClean="0"/>
              <a:t>QuikSCAT</a:t>
            </a:r>
            <a:endParaRPr lang="en-US" sz="1400" dirty="0"/>
          </a:p>
        </p:txBody>
      </p:sp>
      <p:grpSp>
        <p:nvGrpSpPr>
          <p:cNvPr id="4" name="Group 3"/>
          <p:cNvGrpSpPr/>
          <p:nvPr/>
        </p:nvGrpSpPr>
        <p:grpSpPr>
          <a:xfrm>
            <a:off x="5641014" y="1100533"/>
            <a:ext cx="3091543" cy="2037574"/>
            <a:chOff x="5687779" y="1188669"/>
            <a:chExt cx="3091543" cy="2037574"/>
          </a:xfrm>
        </p:grpSpPr>
        <p:sp>
          <p:nvSpPr>
            <p:cNvPr id="6" name="Rounded Rectangle 5"/>
            <p:cNvSpPr/>
            <p:nvPr/>
          </p:nvSpPr>
          <p:spPr>
            <a:xfrm>
              <a:off x="5687783" y="2009904"/>
              <a:ext cx="3063240" cy="405109"/>
            </a:xfrm>
            <a:prstGeom prst="roundRect">
              <a:avLst/>
            </a:prstGeom>
            <a:gradFill>
              <a:gsLst>
                <a:gs pos="0">
                  <a:schemeClr val="accent1">
                    <a:lumMod val="60000"/>
                    <a:lumOff val="40000"/>
                  </a:schemeClr>
                </a:gs>
                <a:gs pos="100000">
                  <a:schemeClr val="accent1">
                    <a:lumMod val="40000"/>
                    <a:lumOff val="60000"/>
                  </a:schemeClr>
                </a:gs>
              </a:gsLst>
              <a:lin ang="5400000" scaled="1"/>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Segoe UI" pitchFamily="34" charset="0"/>
                  <a:ea typeface="Segoe UI" pitchFamily="34" charset="0"/>
                  <a:cs typeface="Segoe UI" pitchFamily="34" charset="0"/>
                </a:rPr>
                <a:t>Legacy Mission Specific Req.</a:t>
              </a:r>
              <a:endParaRPr lang="en-US" sz="1100" b="1" dirty="0">
                <a:solidFill>
                  <a:schemeClr val="tx1"/>
                </a:solidFill>
                <a:latin typeface="Segoe UI" pitchFamily="34" charset="0"/>
                <a:ea typeface="Segoe UI" pitchFamily="34" charset="0"/>
                <a:cs typeface="Segoe UI" pitchFamily="34" charset="0"/>
              </a:endParaRPr>
            </a:p>
          </p:txBody>
        </p:sp>
        <p:sp>
          <p:nvSpPr>
            <p:cNvPr id="7" name="Rounded Rectangle 6"/>
            <p:cNvSpPr/>
            <p:nvPr/>
          </p:nvSpPr>
          <p:spPr>
            <a:xfrm>
              <a:off x="5687782" y="1604795"/>
              <a:ext cx="3061729" cy="405109"/>
            </a:xfrm>
            <a:prstGeom prst="roundRect">
              <a:avLst/>
            </a:prstGeom>
            <a:gradFill>
              <a:gsLst>
                <a:gs pos="0">
                  <a:schemeClr val="accent1">
                    <a:lumMod val="60000"/>
                    <a:lumOff val="40000"/>
                  </a:schemeClr>
                </a:gs>
                <a:gs pos="100000">
                  <a:schemeClr val="accent1">
                    <a:lumMod val="40000"/>
                    <a:lumOff val="60000"/>
                  </a:schemeClr>
                </a:gs>
              </a:gsLst>
              <a:lin ang="5400000" scaled="1"/>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Segoe UI" pitchFamily="34" charset="0"/>
                  <a:ea typeface="Segoe UI" pitchFamily="34" charset="0"/>
                  <a:cs typeface="Segoe UI" pitchFamily="34" charset="0"/>
                </a:rPr>
                <a:t>NEE SRD – Phase 0 / NEN UG </a:t>
              </a:r>
              <a:r>
                <a:rPr lang="en-US" sz="1100" b="1" baseline="30000" dirty="0" smtClean="0">
                  <a:solidFill>
                    <a:schemeClr val="tx1"/>
                  </a:solidFill>
                  <a:latin typeface="Segoe UI" pitchFamily="34" charset="0"/>
                  <a:ea typeface="Segoe UI" pitchFamily="34" charset="0"/>
                  <a:cs typeface="Segoe UI" pitchFamily="34" charset="0"/>
                </a:rPr>
                <a:t>1</a:t>
              </a:r>
              <a:endParaRPr lang="en-US" sz="1100" b="1" baseline="30000" dirty="0">
                <a:solidFill>
                  <a:schemeClr val="tx1"/>
                </a:solidFill>
                <a:latin typeface="Segoe UI" pitchFamily="34" charset="0"/>
                <a:ea typeface="Segoe UI" pitchFamily="34" charset="0"/>
                <a:cs typeface="Segoe UI" pitchFamily="34" charset="0"/>
              </a:endParaRPr>
            </a:p>
          </p:txBody>
        </p:sp>
        <p:sp>
          <p:nvSpPr>
            <p:cNvPr id="8" name="Rounded Rectangle 7"/>
            <p:cNvSpPr/>
            <p:nvPr/>
          </p:nvSpPr>
          <p:spPr>
            <a:xfrm>
              <a:off x="5687783" y="1188669"/>
              <a:ext cx="3061728" cy="405109"/>
            </a:xfrm>
            <a:prstGeom prst="roundRect">
              <a:avLst/>
            </a:prstGeom>
            <a:gradFill>
              <a:gsLst>
                <a:gs pos="0">
                  <a:schemeClr val="accent1">
                    <a:lumMod val="60000"/>
                    <a:lumOff val="40000"/>
                  </a:schemeClr>
                </a:gs>
                <a:gs pos="100000">
                  <a:schemeClr val="accent1">
                    <a:lumMod val="40000"/>
                    <a:lumOff val="60000"/>
                  </a:schemeClr>
                </a:gs>
              </a:gsLst>
              <a:lin ang="5400000" scaled="1"/>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Segoe UI" pitchFamily="34" charset="0"/>
                  <a:ea typeface="Segoe UI" pitchFamily="34" charset="0"/>
                  <a:cs typeface="Segoe UI" pitchFamily="34" charset="0"/>
                </a:rPr>
                <a:t>SCaN SRD – Phase 0 and 1</a:t>
              </a:r>
              <a:endParaRPr lang="en-US" sz="1100" b="1" dirty="0">
                <a:solidFill>
                  <a:schemeClr val="tx1"/>
                </a:solidFill>
                <a:latin typeface="Segoe UI" pitchFamily="34" charset="0"/>
                <a:ea typeface="Segoe UI" pitchFamily="34" charset="0"/>
                <a:cs typeface="Segoe UI" pitchFamily="34" charset="0"/>
              </a:endParaRPr>
            </a:p>
          </p:txBody>
        </p:sp>
        <p:sp>
          <p:nvSpPr>
            <p:cNvPr id="15" name="Rounded Rectangle 14"/>
            <p:cNvSpPr/>
            <p:nvPr/>
          </p:nvSpPr>
          <p:spPr>
            <a:xfrm>
              <a:off x="5687782" y="2413399"/>
              <a:ext cx="3061619" cy="405109"/>
            </a:xfrm>
            <a:prstGeom prst="roundRect">
              <a:avLst/>
            </a:prstGeom>
            <a:gradFill>
              <a:gsLst>
                <a:gs pos="0">
                  <a:schemeClr val="accent1">
                    <a:lumMod val="100000"/>
                  </a:schemeClr>
                </a:gs>
                <a:gs pos="100000">
                  <a:schemeClr val="accent1">
                    <a:lumMod val="68000"/>
                    <a:lumOff val="32000"/>
                  </a:schemeClr>
                </a:gs>
              </a:gsLst>
              <a:lin ang="5400000" scaled="1"/>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Segoe UI" pitchFamily="34" charset="0"/>
                  <a:ea typeface="Segoe UI" pitchFamily="34" charset="0"/>
                  <a:cs typeface="Segoe UI" pitchFamily="34" charset="0"/>
                </a:rPr>
                <a:t>Future Mission Specific Req.</a:t>
              </a:r>
              <a:endParaRPr lang="en-US" sz="1100" b="1" dirty="0">
                <a:solidFill>
                  <a:schemeClr val="tx1"/>
                </a:solidFill>
                <a:latin typeface="Segoe UI" pitchFamily="34" charset="0"/>
                <a:ea typeface="Segoe UI" pitchFamily="34" charset="0"/>
                <a:cs typeface="Segoe UI" pitchFamily="34" charset="0"/>
              </a:endParaRPr>
            </a:p>
          </p:txBody>
        </p:sp>
        <p:sp>
          <p:nvSpPr>
            <p:cNvPr id="17" name="Rounded Rectangle 16"/>
            <p:cNvSpPr/>
            <p:nvPr/>
          </p:nvSpPr>
          <p:spPr>
            <a:xfrm>
              <a:off x="5687779" y="2821134"/>
              <a:ext cx="3091543" cy="405109"/>
            </a:xfrm>
            <a:prstGeom prst="roundRect">
              <a:avLst/>
            </a:prstGeom>
            <a:gradFill>
              <a:gsLst>
                <a:gs pos="0">
                  <a:schemeClr val="tx2"/>
                </a:gs>
                <a:gs pos="100000">
                  <a:schemeClr val="accent1"/>
                </a:gs>
              </a:gsLst>
              <a:lin ang="5400000" scaled="1"/>
            </a:gradFill>
            <a:ln w="127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smtClean="0">
                  <a:solidFill>
                    <a:schemeClr val="tx1"/>
                  </a:solidFill>
                  <a:latin typeface="Segoe UI" pitchFamily="34" charset="0"/>
                  <a:ea typeface="Segoe UI" pitchFamily="34" charset="0"/>
                  <a:cs typeface="Segoe UI" pitchFamily="34" charset="0"/>
                </a:rPr>
                <a:t>AS2 SRD</a:t>
              </a:r>
              <a:endParaRPr lang="en-US" sz="1100" b="1" dirty="0">
                <a:solidFill>
                  <a:schemeClr val="tx1"/>
                </a:solidFill>
                <a:latin typeface="Segoe UI" pitchFamily="34" charset="0"/>
                <a:ea typeface="Segoe UI" pitchFamily="34" charset="0"/>
                <a:cs typeface="Segoe UI" pitchFamily="34" charset="0"/>
              </a:endParaRPr>
            </a:p>
          </p:txBody>
        </p:sp>
      </p:grpSp>
      <p:sp>
        <p:nvSpPr>
          <p:cNvPr id="19" name="TextBox 6"/>
          <p:cNvSpPr txBox="1">
            <a:spLocks noChangeArrowheads="1"/>
          </p:cNvSpPr>
          <p:nvPr/>
        </p:nvSpPr>
        <p:spPr bwMode="auto">
          <a:xfrm>
            <a:off x="0" y="6627168"/>
            <a:ext cx="8513869"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sz="1000" baseline="30000" dirty="0" smtClean="0">
                <a:latin typeface="Arial" panose="020B0604020202020204" pitchFamily="34" charset="0"/>
                <a:cs typeface="Arial" panose="020B0604020202020204" pitchFamily="34" charset="0"/>
              </a:rPr>
              <a:t>1</a:t>
            </a:r>
            <a:r>
              <a:rPr lang="en-US" sz="1000" dirty="0" smtClean="0">
                <a:latin typeface="Arial" panose="020B0604020202020204" pitchFamily="34" charset="0"/>
                <a:cs typeface="Arial" panose="020B0604020202020204" pitchFamily="34" charset="0"/>
              </a:rPr>
              <a:t> The NEN Users’ Guide was used to identify relevant capabilities required of the NEN that were not captured in either the SCaN SRD or NEE SRD.</a:t>
            </a:r>
          </a:p>
        </p:txBody>
      </p:sp>
    </p:spTree>
    <p:extLst>
      <p:ext uri="{BB962C8B-B14F-4D97-AF65-F5344CB8AC3E}">
        <p14:creationId xmlns:p14="http://schemas.microsoft.com/office/powerpoint/2010/main" val="340747381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Allocation Process</a:t>
            </a:r>
            <a:endParaRPr lang="en-US" dirty="0"/>
          </a:p>
        </p:txBody>
      </p:sp>
      <p:sp>
        <p:nvSpPr>
          <p:cNvPr id="3" name="Content Placeholder 2"/>
          <p:cNvSpPr>
            <a:spLocks noGrp="1"/>
          </p:cNvSpPr>
          <p:nvPr>
            <p:ph idx="1"/>
          </p:nvPr>
        </p:nvSpPr>
        <p:spPr>
          <a:xfrm>
            <a:off x="457200" y="5181600"/>
            <a:ext cx="8229600" cy="792163"/>
          </a:xfrm>
        </p:spPr>
        <p:txBody>
          <a:bodyPr>
            <a:noAutofit/>
          </a:bodyPr>
          <a:lstStyle/>
          <a:p>
            <a:r>
              <a:rPr lang="en-US" dirty="0" smtClean="0"/>
              <a:t>System </a:t>
            </a:r>
            <a:r>
              <a:rPr lang="en-US" dirty="0"/>
              <a:t>Level requirements contained in the AS2 Systems Requirement Document trace to parent NEE System Requirements Document (453-SRD-NEE) </a:t>
            </a:r>
            <a:r>
              <a:rPr lang="en-US" dirty="0" smtClean="0"/>
              <a:t>requirements</a:t>
            </a:r>
          </a:p>
        </p:txBody>
      </p:sp>
      <p:graphicFrame>
        <p:nvGraphicFramePr>
          <p:cNvPr id="4" name="Table 3"/>
          <p:cNvGraphicFramePr>
            <a:graphicFrameLocks noGrp="1"/>
          </p:cNvGraphicFramePr>
          <p:nvPr>
            <p:extLst/>
          </p:nvPr>
        </p:nvGraphicFramePr>
        <p:xfrm>
          <a:off x="1054427" y="1572287"/>
          <a:ext cx="7334250" cy="3191052"/>
        </p:xfrm>
        <a:graphic>
          <a:graphicData uri="http://schemas.openxmlformats.org/drawingml/2006/table">
            <a:tbl>
              <a:tblPr firstRow="1" bandRow="1">
                <a:tableStyleId>{5C22544A-7EE6-4342-B048-85BDC9FD1C3A}</a:tableStyleId>
              </a:tblPr>
              <a:tblGrid>
                <a:gridCol w="7334250"/>
              </a:tblGrid>
              <a:tr h="1063684">
                <a:tc>
                  <a:txBody>
                    <a:bodyPr/>
                    <a:lstStyle/>
                    <a:p>
                      <a:endParaRPr lang="en-US" dirty="0"/>
                    </a:p>
                  </a:txBody>
                  <a:tcPr>
                    <a:solidFill>
                      <a:schemeClr val="accent1">
                        <a:lumMod val="60000"/>
                        <a:lumOff val="40000"/>
                      </a:schemeClr>
                    </a:solidFill>
                  </a:tcPr>
                </a:tc>
              </a:tr>
              <a:tr h="1063684">
                <a:tc>
                  <a:txBody>
                    <a:bodyPr/>
                    <a:lstStyle/>
                    <a:p>
                      <a:endParaRPr lang="en-US" dirty="0"/>
                    </a:p>
                  </a:txBody>
                  <a:tcPr>
                    <a:solidFill>
                      <a:schemeClr val="accent1">
                        <a:lumMod val="40000"/>
                        <a:lumOff val="60000"/>
                      </a:schemeClr>
                    </a:solidFill>
                  </a:tcPr>
                </a:tc>
              </a:tr>
              <a:tr h="1063684">
                <a:tc>
                  <a:txBody>
                    <a:bodyPr/>
                    <a:lstStyle/>
                    <a:p>
                      <a:endParaRPr lang="en-US" dirty="0"/>
                    </a:p>
                  </a:txBody>
                  <a:tcPr>
                    <a:solidFill>
                      <a:schemeClr val="accent1">
                        <a:lumMod val="20000"/>
                        <a:lumOff val="80000"/>
                      </a:schemeClr>
                    </a:solidFill>
                  </a:tcPr>
                </a:tc>
              </a:tr>
            </a:tbl>
          </a:graphicData>
        </a:graphic>
      </p:graphicFrame>
      <p:grpSp>
        <p:nvGrpSpPr>
          <p:cNvPr id="5" name="Group 16"/>
          <p:cNvGrpSpPr/>
          <p:nvPr/>
        </p:nvGrpSpPr>
        <p:grpSpPr>
          <a:xfrm>
            <a:off x="1344674" y="1907836"/>
            <a:ext cx="5403766" cy="2815399"/>
            <a:chOff x="1344669" y="2514600"/>
            <a:chExt cx="5403766" cy="2815399"/>
          </a:xfrm>
        </p:grpSpPr>
        <p:sp>
          <p:nvSpPr>
            <p:cNvPr id="6" name="Text Box 132"/>
            <p:cNvSpPr txBox="1">
              <a:spLocks noChangeArrowheads="1"/>
            </p:cNvSpPr>
            <p:nvPr/>
          </p:nvSpPr>
          <p:spPr bwMode="auto">
            <a:xfrm>
              <a:off x="3512008" y="2514600"/>
              <a:ext cx="3236427" cy="664535"/>
            </a:xfrm>
            <a:prstGeom prst="rect">
              <a:avLst/>
            </a:prstGeom>
            <a:solidFill>
              <a:srgbClr val="FFFFFF"/>
            </a:solidFill>
            <a:ln w="9525">
              <a:solidFill>
                <a:srgbClr val="000000"/>
              </a:solidFill>
              <a:miter lim="800000"/>
              <a:headEnd/>
              <a:tailEnd/>
            </a:ln>
          </p:spPr>
          <p:txBody>
            <a:bodyPr/>
            <a:lstStyle/>
            <a:p>
              <a:pPr algn="ctr" eaLnBrk="0" hangingPunct="0"/>
              <a:r>
                <a:rPr lang="en-US" sz="1400" b="1" dirty="0" smtClean="0">
                  <a:cs typeface="Times New Roman" pitchFamily="18" charset="0"/>
                </a:rPr>
                <a:t>System Requirements Document (SRD) System Level Requirements </a:t>
              </a:r>
              <a:endParaRPr lang="en-US" sz="1400" dirty="0"/>
            </a:p>
          </p:txBody>
        </p:sp>
        <p:sp>
          <p:nvSpPr>
            <p:cNvPr id="7" name="Rectangle 145"/>
            <p:cNvSpPr>
              <a:spLocks noChangeArrowheads="1"/>
            </p:cNvSpPr>
            <p:nvPr/>
          </p:nvSpPr>
          <p:spPr bwMode="auto">
            <a:xfrm>
              <a:off x="1344669" y="2975787"/>
              <a:ext cx="1597120" cy="221599"/>
            </a:xfrm>
            <a:prstGeom prst="rect">
              <a:avLst/>
            </a:prstGeom>
            <a:noFill/>
            <a:ln w="9525">
              <a:noFill/>
              <a:miter lim="800000"/>
              <a:headEnd/>
              <a:tailEnd/>
            </a:ln>
          </p:spPr>
          <p:txBody>
            <a:bodyPr wrap="square" lIns="0" tIns="0" rIns="0" bIns="0">
              <a:spAutoFit/>
            </a:bodyPr>
            <a:lstStyle/>
            <a:p>
              <a:pPr eaLnBrk="0" hangingPunct="0"/>
              <a:r>
                <a:rPr lang="en-US" sz="1600" b="1" dirty="0" smtClean="0">
                  <a:solidFill>
                    <a:srgbClr val="000000"/>
                  </a:solidFill>
                  <a:ea typeface="Times New Roman" pitchFamily="18" charset="0"/>
                  <a:cs typeface="Arial" charset="0"/>
                </a:rPr>
                <a:t>System Level</a:t>
              </a:r>
              <a:endParaRPr lang="en-US" sz="1600" dirty="0">
                <a:ea typeface="Times New Roman" pitchFamily="18" charset="0"/>
                <a:cs typeface="Arial" charset="0"/>
              </a:endParaRPr>
            </a:p>
          </p:txBody>
        </p:sp>
        <p:sp>
          <p:nvSpPr>
            <p:cNvPr id="8" name="Rectangle 145"/>
            <p:cNvSpPr>
              <a:spLocks noChangeArrowheads="1"/>
            </p:cNvSpPr>
            <p:nvPr/>
          </p:nvSpPr>
          <p:spPr bwMode="auto">
            <a:xfrm>
              <a:off x="1344669" y="4047016"/>
              <a:ext cx="2151006" cy="221599"/>
            </a:xfrm>
            <a:prstGeom prst="rect">
              <a:avLst/>
            </a:prstGeom>
            <a:noFill/>
            <a:ln w="9525">
              <a:noFill/>
              <a:miter lim="800000"/>
              <a:headEnd/>
              <a:tailEnd/>
            </a:ln>
          </p:spPr>
          <p:txBody>
            <a:bodyPr wrap="square" lIns="0" tIns="0" rIns="0" bIns="0">
              <a:spAutoFit/>
            </a:bodyPr>
            <a:lstStyle/>
            <a:p>
              <a:pPr eaLnBrk="0" hangingPunct="0"/>
              <a:r>
                <a:rPr lang="en-US" sz="1600" b="1" dirty="0" smtClean="0">
                  <a:solidFill>
                    <a:srgbClr val="000000"/>
                  </a:solidFill>
                  <a:ea typeface="Times New Roman" pitchFamily="18" charset="0"/>
                  <a:cs typeface="Arial" charset="0"/>
                </a:rPr>
                <a:t>Subsystem Level</a:t>
              </a:r>
              <a:endParaRPr lang="en-US" sz="1600" dirty="0">
                <a:ea typeface="Times New Roman" pitchFamily="18" charset="0"/>
                <a:cs typeface="Arial" charset="0"/>
              </a:endParaRPr>
            </a:p>
          </p:txBody>
        </p:sp>
        <p:sp>
          <p:nvSpPr>
            <p:cNvPr id="9" name="Rectangle 145"/>
            <p:cNvSpPr>
              <a:spLocks noChangeArrowheads="1"/>
            </p:cNvSpPr>
            <p:nvPr/>
          </p:nvSpPr>
          <p:spPr bwMode="auto">
            <a:xfrm>
              <a:off x="1344669" y="5083778"/>
              <a:ext cx="2061737" cy="246221"/>
            </a:xfrm>
            <a:prstGeom prst="rect">
              <a:avLst/>
            </a:prstGeom>
            <a:noFill/>
            <a:ln w="9525">
              <a:noFill/>
              <a:miter lim="800000"/>
              <a:headEnd/>
              <a:tailEnd/>
            </a:ln>
          </p:spPr>
          <p:txBody>
            <a:bodyPr wrap="square" lIns="0" tIns="0" rIns="0" bIns="0">
              <a:spAutoFit/>
            </a:bodyPr>
            <a:lstStyle/>
            <a:p>
              <a:pPr eaLnBrk="0" hangingPunct="0"/>
              <a:r>
                <a:rPr lang="en-US" sz="1600" b="1" dirty="0" smtClean="0">
                  <a:solidFill>
                    <a:srgbClr val="000000"/>
                  </a:solidFill>
                  <a:ea typeface="Times New Roman" pitchFamily="18" charset="0"/>
                  <a:cs typeface="Arial" charset="0"/>
                </a:rPr>
                <a:t>CI Level</a:t>
              </a:r>
              <a:endParaRPr lang="en-US" sz="1600" dirty="0">
                <a:ea typeface="Times New Roman" pitchFamily="18" charset="0"/>
                <a:cs typeface="Arial" charset="0"/>
              </a:endParaRPr>
            </a:p>
          </p:txBody>
        </p:sp>
        <p:sp>
          <p:nvSpPr>
            <p:cNvPr id="10" name="Text Box 132"/>
            <p:cNvSpPr txBox="1">
              <a:spLocks noChangeArrowheads="1"/>
            </p:cNvSpPr>
            <p:nvPr/>
          </p:nvSpPr>
          <p:spPr bwMode="auto">
            <a:xfrm>
              <a:off x="3528985" y="3510560"/>
              <a:ext cx="3219450" cy="679734"/>
            </a:xfrm>
            <a:prstGeom prst="rect">
              <a:avLst/>
            </a:prstGeom>
            <a:solidFill>
              <a:srgbClr val="FFFFFF"/>
            </a:solidFill>
            <a:ln w="9525">
              <a:solidFill>
                <a:srgbClr val="000000"/>
              </a:solidFill>
              <a:miter lim="800000"/>
              <a:headEnd/>
              <a:tailEnd/>
            </a:ln>
          </p:spPr>
          <p:txBody>
            <a:bodyPr/>
            <a:lstStyle/>
            <a:p>
              <a:pPr algn="ctr" eaLnBrk="0" hangingPunct="0"/>
              <a:r>
                <a:rPr lang="en-US" sz="1400" b="1" dirty="0" smtClean="0">
                  <a:cs typeface="Times New Roman" pitchFamily="18" charset="0"/>
                </a:rPr>
                <a:t>Subsystem Level Requirements and Interface Control Document (ICDs</a:t>
              </a:r>
              <a:endParaRPr lang="en-US" sz="1400" dirty="0"/>
            </a:p>
          </p:txBody>
        </p:sp>
        <p:sp>
          <p:nvSpPr>
            <p:cNvPr id="11" name="Text Box 132"/>
            <p:cNvSpPr txBox="1">
              <a:spLocks noChangeArrowheads="1"/>
            </p:cNvSpPr>
            <p:nvPr/>
          </p:nvSpPr>
          <p:spPr bwMode="auto">
            <a:xfrm>
              <a:off x="3528985" y="4495800"/>
              <a:ext cx="3206750" cy="568797"/>
            </a:xfrm>
            <a:prstGeom prst="rect">
              <a:avLst/>
            </a:prstGeom>
            <a:solidFill>
              <a:srgbClr val="FFFFFF"/>
            </a:solidFill>
            <a:ln w="9525">
              <a:solidFill>
                <a:srgbClr val="000000"/>
              </a:solidFill>
              <a:miter lim="800000"/>
              <a:headEnd/>
              <a:tailEnd/>
            </a:ln>
          </p:spPr>
          <p:txBody>
            <a:bodyPr/>
            <a:lstStyle/>
            <a:p>
              <a:pPr algn="ctr" eaLnBrk="0" hangingPunct="0"/>
              <a:r>
                <a:rPr lang="en-US" sz="1400" b="1" dirty="0" smtClean="0">
                  <a:cs typeface="Times New Roman" pitchFamily="18" charset="0"/>
                </a:rPr>
                <a:t>Unit Level Requirements and ICDs</a:t>
              </a:r>
              <a:endParaRPr lang="en-US" sz="1400" dirty="0"/>
            </a:p>
          </p:txBody>
        </p:sp>
        <p:cxnSp>
          <p:nvCxnSpPr>
            <p:cNvPr id="12" name="Straight Connector 11"/>
            <p:cNvCxnSpPr/>
            <p:nvPr/>
          </p:nvCxnSpPr>
          <p:spPr bwMode="auto">
            <a:xfrm rot="16200000" flipH="1">
              <a:off x="4959189" y="3344847"/>
              <a:ext cx="331426"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3" name="Straight Connector 12"/>
            <p:cNvCxnSpPr/>
            <p:nvPr/>
          </p:nvCxnSpPr>
          <p:spPr bwMode="auto">
            <a:xfrm rot="16200000" flipH="1">
              <a:off x="4896302" y="4267199"/>
              <a:ext cx="457200" cy="1"/>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Tree>
    <p:extLst>
      <p:ext uri="{BB962C8B-B14F-4D97-AF65-F5344CB8AC3E}">
        <p14:creationId xmlns:p14="http://schemas.microsoft.com/office/powerpoint/2010/main" val="65771671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1287225977"/>
              </p:ext>
            </p:extLst>
          </p:nvPr>
        </p:nvGraphicFramePr>
        <p:xfrm>
          <a:off x="399997" y="1017409"/>
          <a:ext cx="8229600" cy="5532120"/>
        </p:xfrm>
        <a:graphic>
          <a:graphicData uri="http://schemas.openxmlformats.org/drawingml/2006/table">
            <a:tbl>
              <a:tblPr firstRow="1" bandRow="1">
                <a:tableStyleId>{5C22544A-7EE6-4342-B048-85BDC9FD1C3A}</a:tableStyleId>
              </a:tblPr>
              <a:tblGrid>
                <a:gridCol w="2197048"/>
                <a:gridCol w="4747901"/>
                <a:gridCol w="1284651"/>
              </a:tblGrid>
              <a:tr h="370840">
                <a:tc>
                  <a:txBody>
                    <a:bodyPr/>
                    <a:lstStyle/>
                    <a:p>
                      <a:r>
                        <a:rPr lang="en-US" sz="1600" dirty="0" smtClean="0"/>
                        <a:t>Section</a:t>
                      </a:r>
                      <a:endParaRPr lang="en-US" sz="1600" dirty="0"/>
                    </a:p>
                  </a:txBody>
                  <a:tcPr/>
                </a:tc>
                <a:tc>
                  <a:txBody>
                    <a:bodyPr/>
                    <a:lstStyle/>
                    <a:p>
                      <a:r>
                        <a:rPr lang="en-US" sz="1600" dirty="0" smtClean="0"/>
                        <a:t>Description</a:t>
                      </a:r>
                      <a:endParaRPr lang="en-US" sz="1600" dirty="0"/>
                    </a:p>
                  </a:txBody>
                  <a:tcPr/>
                </a:tc>
                <a:tc>
                  <a:txBody>
                    <a:bodyPr/>
                    <a:lstStyle/>
                    <a:p>
                      <a:r>
                        <a:rPr lang="en-US" sz="1600" dirty="0" smtClean="0"/>
                        <a:t># of </a:t>
                      </a:r>
                      <a:r>
                        <a:rPr lang="en-US" sz="1600" dirty="0" err="1" smtClean="0"/>
                        <a:t>Reqmts</a:t>
                      </a:r>
                      <a:r>
                        <a:rPr lang="en-US" sz="1600" dirty="0" smtClean="0"/>
                        <a:t>.</a:t>
                      </a:r>
                      <a:endParaRPr lang="en-US" sz="1600" dirty="0"/>
                    </a:p>
                  </a:txBody>
                  <a:tcPr/>
                </a:tc>
              </a:tr>
              <a:tr h="370840">
                <a:tc>
                  <a:txBody>
                    <a:bodyPr/>
                    <a:lstStyle/>
                    <a:p>
                      <a:r>
                        <a:rPr lang="en-US" sz="1600" dirty="0" smtClean="0"/>
                        <a:t>System Specifications</a:t>
                      </a:r>
                      <a:endParaRPr lang="en-US" sz="1600" dirty="0"/>
                    </a:p>
                  </a:txBody>
                  <a:tcPr/>
                </a:tc>
                <a:tc>
                  <a:txBody>
                    <a:bodyPr/>
                    <a:lstStyle/>
                    <a:p>
                      <a:r>
                        <a:rPr lang="en-US" sz="1400" dirty="0" smtClean="0"/>
                        <a:t>Includes all performance specifications</a:t>
                      </a:r>
                      <a:endParaRPr lang="en-US" sz="1400" dirty="0"/>
                    </a:p>
                  </a:txBody>
                  <a:tcPr/>
                </a:tc>
                <a:tc>
                  <a:txBody>
                    <a:bodyPr/>
                    <a:lstStyle/>
                    <a:p>
                      <a:pPr algn="ctr"/>
                      <a:r>
                        <a:rPr lang="en-US" dirty="0" smtClean="0"/>
                        <a:t>134</a:t>
                      </a:r>
                      <a:endParaRPr lang="en-US" dirty="0"/>
                    </a:p>
                  </a:txBody>
                  <a:tcPr/>
                </a:tc>
              </a:tr>
              <a:tr h="370840">
                <a:tc>
                  <a:txBody>
                    <a:bodyPr/>
                    <a:lstStyle/>
                    <a:p>
                      <a:r>
                        <a:rPr lang="en-US" sz="1200" dirty="0" smtClean="0"/>
                        <a:t>     Antenna</a:t>
                      </a:r>
                      <a:r>
                        <a:rPr lang="en-US" sz="1200" baseline="0" dirty="0" smtClean="0"/>
                        <a:t> System</a:t>
                      </a:r>
                      <a:endParaRPr lang="en-US" sz="1200" dirty="0"/>
                    </a:p>
                  </a:txBody>
                  <a:tcPr/>
                </a:tc>
                <a:tc>
                  <a:txBody>
                    <a:bodyPr/>
                    <a:lstStyle/>
                    <a:p>
                      <a:r>
                        <a:rPr lang="en-US" sz="1400" dirty="0" smtClean="0"/>
                        <a:t>Antenna</a:t>
                      </a:r>
                      <a:r>
                        <a:rPr lang="en-US" sz="1400" baseline="0" dirty="0" smtClean="0"/>
                        <a:t> specific: G/T, EIRP, </a:t>
                      </a:r>
                      <a:r>
                        <a:rPr lang="en-US" sz="1400" baseline="0" dirty="0" err="1" smtClean="0"/>
                        <a:t>Freq</a:t>
                      </a:r>
                      <a:r>
                        <a:rPr lang="en-US" sz="1400" baseline="0" dirty="0" smtClean="0"/>
                        <a:t>, etc.</a:t>
                      </a:r>
                      <a:endParaRPr lang="en-US" sz="1400" dirty="0"/>
                    </a:p>
                  </a:txBody>
                  <a:tcPr/>
                </a:tc>
                <a:tc>
                  <a:txBody>
                    <a:bodyPr/>
                    <a:lstStyle/>
                    <a:p>
                      <a:pPr algn="ctr"/>
                      <a:r>
                        <a:rPr lang="en-US" sz="1600" dirty="0" smtClean="0"/>
                        <a:t>17</a:t>
                      </a:r>
                      <a:endParaRPr lang="en-US" sz="1600" dirty="0"/>
                    </a:p>
                  </a:txBody>
                  <a:tcPr/>
                </a:tc>
              </a:tr>
              <a:tr h="370840">
                <a:tc>
                  <a:txBody>
                    <a:bodyPr/>
                    <a:lstStyle/>
                    <a:p>
                      <a:r>
                        <a:rPr lang="en-US" sz="1200" dirty="0" smtClean="0"/>
                        <a:t>     Service Coverage</a:t>
                      </a:r>
                      <a:endParaRPr lang="en-US" sz="1200" dirty="0"/>
                    </a:p>
                  </a:txBody>
                  <a:tcPr/>
                </a:tc>
                <a:tc>
                  <a:txBody>
                    <a:bodyPr/>
                    <a:lstStyle/>
                    <a:p>
                      <a:r>
                        <a:rPr lang="en-US" sz="1400" dirty="0" smtClean="0"/>
                        <a:t>Min elevation</a:t>
                      </a:r>
                      <a:r>
                        <a:rPr lang="en-US" sz="1400" baseline="0" dirty="0" smtClean="0"/>
                        <a:t> angle, TX inhibit mask, dual polarization</a:t>
                      </a:r>
                      <a:endParaRPr lang="en-US" sz="1400" dirty="0"/>
                    </a:p>
                  </a:txBody>
                  <a:tcPr/>
                </a:tc>
                <a:tc>
                  <a:txBody>
                    <a:bodyPr/>
                    <a:lstStyle/>
                    <a:p>
                      <a:pPr algn="ctr"/>
                      <a:r>
                        <a:rPr lang="en-US" sz="1600" dirty="0" smtClean="0"/>
                        <a:t>4</a:t>
                      </a:r>
                      <a:endParaRPr lang="en-US" sz="1600" dirty="0"/>
                    </a:p>
                  </a:txBody>
                  <a:tcPr/>
                </a:tc>
              </a:tr>
              <a:tr h="370840">
                <a:tc>
                  <a:txBody>
                    <a:bodyPr/>
                    <a:lstStyle/>
                    <a:p>
                      <a:r>
                        <a:rPr lang="en-US" sz="1200" dirty="0" smtClean="0"/>
                        <a:t>     S-Band Uplink</a:t>
                      </a:r>
                      <a:endParaRPr lang="en-US" sz="1200" dirty="0"/>
                    </a:p>
                  </a:txBody>
                  <a:tcPr/>
                </a:tc>
                <a:tc>
                  <a:txBody>
                    <a:bodyPr/>
                    <a:lstStyle/>
                    <a:p>
                      <a:r>
                        <a:rPr lang="en-US" sz="1400" dirty="0" smtClean="0"/>
                        <a:t>Includes</a:t>
                      </a:r>
                      <a:r>
                        <a:rPr lang="en-US" sz="1400" baseline="0" dirty="0" smtClean="0"/>
                        <a:t> command &amp; ranging</a:t>
                      </a:r>
                      <a:endParaRPr lang="en-US" sz="1400" dirty="0"/>
                    </a:p>
                  </a:txBody>
                  <a:tcPr/>
                </a:tc>
                <a:tc>
                  <a:txBody>
                    <a:bodyPr/>
                    <a:lstStyle/>
                    <a:p>
                      <a:pPr algn="ctr"/>
                      <a:r>
                        <a:rPr lang="en-US" sz="1600" dirty="0" smtClean="0"/>
                        <a:t>10</a:t>
                      </a:r>
                      <a:endParaRPr lang="en-US" sz="1600" dirty="0"/>
                    </a:p>
                  </a:txBody>
                  <a:tcPr/>
                </a:tc>
              </a:tr>
              <a:tr h="370840">
                <a:tc>
                  <a:txBody>
                    <a:bodyPr/>
                    <a:lstStyle/>
                    <a:p>
                      <a:r>
                        <a:rPr lang="en-US" sz="1200" dirty="0" smtClean="0"/>
                        <a:t>     S-Band</a:t>
                      </a:r>
                      <a:r>
                        <a:rPr lang="en-US" sz="1200" baseline="0" dirty="0" smtClean="0"/>
                        <a:t> </a:t>
                      </a:r>
                      <a:r>
                        <a:rPr lang="en-US" sz="1200" dirty="0" smtClean="0"/>
                        <a:t>Downlink</a:t>
                      </a:r>
                      <a:endParaRPr lang="en-US" sz="1200" dirty="0"/>
                    </a:p>
                  </a:txBody>
                  <a:tcPr/>
                </a:tc>
                <a:tc>
                  <a:txBody>
                    <a:bodyPr/>
                    <a:lstStyle/>
                    <a:p>
                      <a:r>
                        <a:rPr lang="en-US" sz="1400" dirty="0" smtClean="0"/>
                        <a:t>Includes tracking and telemetry</a:t>
                      </a:r>
                      <a:endParaRPr lang="en-US" sz="1400" dirty="0"/>
                    </a:p>
                  </a:txBody>
                  <a:tcPr/>
                </a:tc>
                <a:tc>
                  <a:txBody>
                    <a:bodyPr/>
                    <a:lstStyle/>
                    <a:p>
                      <a:pPr algn="ctr"/>
                      <a:r>
                        <a:rPr lang="en-US" sz="1600" dirty="0" smtClean="0"/>
                        <a:t>16</a:t>
                      </a:r>
                      <a:endParaRPr lang="en-US" sz="1600" dirty="0"/>
                    </a:p>
                  </a:txBody>
                  <a:tcPr/>
                </a:tc>
              </a:tr>
              <a:tr h="370840">
                <a:tc>
                  <a:txBody>
                    <a:bodyPr/>
                    <a:lstStyle/>
                    <a:p>
                      <a:r>
                        <a:rPr lang="en-US" sz="1200" dirty="0" smtClean="0"/>
                        <a:t>     X-Band Downlink</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Includes tracking and telemetry</a:t>
                      </a:r>
                    </a:p>
                  </a:txBody>
                  <a:tcPr/>
                </a:tc>
                <a:tc>
                  <a:txBody>
                    <a:bodyPr/>
                    <a:lstStyle/>
                    <a:p>
                      <a:pPr algn="ctr"/>
                      <a:r>
                        <a:rPr lang="en-US" sz="1600" dirty="0" smtClean="0"/>
                        <a:t>15</a:t>
                      </a:r>
                      <a:endParaRPr lang="en-US" sz="1600" dirty="0"/>
                    </a:p>
                  </a:txBody>
                  <a:tcPr/>
                </a:tc>
              </a:tr>
              <a:tr h="370840">
                <a:tc>
                  <a:txBody>
                    <a:bodyPr/>
                    <a:lstStyle/>
                    <a:p>
                      <a:r>
                        <a:rPr lang="en-US" sz="1200" dirty="0" smtClean="0"/>
                        <a:t>     Tracking</a:t>
                      </a:r>
                      <a:endParaRPr lang="en-US" sz="1200" dirty="0"/>
                    </a:p>
                  </a:txBody>
                  <a:tcPr/>
                </a:tc>
                <a:tc>
                  <a:txBody>
                    <a:bodyPr/>
                    <a:lstStyle/>
                    <a:p>
                      <a:r>
                        <a:rPr lang="en-US" sz="1400" dirty="0" smtClean="0"/>
                        <a:t>Radiometric tracking services</a:t>
                      </a:r>
                      <a:endParaRPr lang="en-US" sz="1400" dirty="0"/>
                    </a:p>
                  </a:txBody>
                  <a:tcPr/>
                </a:tc>
                <a:tc>
                  <a:txBody>
                    <a:bodyPr/>
                    <a:lstStyle/>
                    <a:p>
                      <a:pPr algn="ctr"/>
                      <a:r>
                        <a:rPr lang="en-US" sz="1600" dirty="0" smtClean="0"/>
                        <a:t>3</a:t>
                      </a:r>
                      <a:endParaRPr lang="en-US" sz="1600" dirty="0"/>
                    </a:p>
                  </a:txBody>
                  <a:tcPr/>
                </a:tc>
              </a:tr>
              <a:tr h="370840">
                <a:tc>
                  <a:txBody>
                    <a:bodyPr/>
                    <a:lstStyle/>
                    <a:p>
                      <a:r>
                        <a:rPr lang="en-US" sz="1200" dirty="0" smtClean="0"/>
                        <a:t>     Monitor &amp; Control</a:t>
                      </a:r>
                      <a:endParaRPr lang="en-US" sz="1200" dirty="0"/>
                    </a:p>
                  </a:txBody>
                  <a:tcPr/>
                </a:tc>
                <a:tc>
                  <a:txBody>
                    <a:bodyPr/>
                    <a:lstStyle/>
                    <a:p>
                      <a:r>
                        <a:rPr lang="en-US" sz="1400" dirty="0" smtClean="0"/>
                        <a:t>High level M&amp;C</a:t>
                      </a:r>
                      <a:r>
                        <a:rPr lang="en-US" sz="1400" baseline="0" dirty="0" smtClean="0"/>
                        <a:t>: logging, status, reconfiguration</a:t>
                      </a:r>
                      <a:endParaRPr lang="en-US" sz="1400" dirty="0"/>
                    </a:p>
                  </a:txBody>
                  <a:tcPr/>
                </a:tc>
                <a:tc>
                  <a:txBody>
                    <a:bodyPr/>
                    <a:lstStyle/>
                    <a:p>
                      <a:pPr algn="ctr"/>
                      <a:r>
                        <a:rPr lang="en-US" sz="1600" dirty="0" smtClean="0"/>
                        <a:t>6</a:t>
                      </a:r>
                      <a:endParaRPr lang="en-US" sz="1600" dirty="0"/>
                    </a:p>
                  </a:txBody>
                  <a:tcPr/>
                </a:tc>
              </a:tr>
              <a:tr h="370840">
                <a:tc>
                  <a:txBody>
                    <a:bodyPr/>
                    <a:lstStyle/>
                    <a:p>
                      <a:r>
                        <a:rPr lang="en-US" sz="1200" dirty="0" smtClean="0"/>
                        <a:t>     External Ground  Interface </a:t>
                      </a:r>
                      <a:endParaRPr lang="en-US" sz="1200" dirty="0"/>
                    </a:p>
                  </a:txBody>
                  <a:tcPr/>
                </a:tc>
                <a:tc>
                  <a:txBody>
                    <a:bodyPr/>
                    <a:lstStyle/>
                    <a:p>
                      <a:r>
                        <a:rPr lang="en-US" sz="1400" dirty="0" smtClean="0"/>
                        <a:t>Addresses</a:t>
                      </a:r>
                      <a:r>
                        <a:rPr lang="en-US" sz="1400" baseline="0" dirty="0" smtClean="0"/>
                        <a:t> interfaces to </a:t>
                      </a:r>
                      <a:r>
                        <a:rPr lang="en-US" sz="1400" dirty="0" smtClean="0"/>
                        <a:t>CSO,FDF,MOCs and Mission unique</a:t>
                      </a:r>
                      <a:r>
                        <a:rPr lang="en-US" sz="1400" baseline="0" dirty="0" smtClean="0"/>
                        <a:t> requirements</a:t>
                      </a:r>
                      <a:endParaRPr lang="en-US" sz="1400" dirty="0"/>
                    </a:p>
                  </a:txBody>
                  <a:tcPr/>
                </a:tc>
                <a:tc>
                  <a:txBody>
                    <a:bodyPr/>
                    <a:lstStyle/>
                    <a:p>
                      <a:pPr algn="ctr"/>
                      <a:r>
                        <a:rPr lang="en-US" sz="1600" dirty="0" smtClean="0"/>
                        <a:t>14</a:t>
                      </a:r>
                      <a:endParaRPr lang="en-US" sz="1600" dirty="0"/>
                    </a:p>
                  </a:txBody>
                  <a:tcPr/>
                </a:tc>
              </a:tr>
              <a:tr h="370840">
                <a:tc>
                  <a:txBody>
                    <a:bodyPr/>
                    <a:lstStyle/>
                    <a:p>
                      <a:r>
                        <a:rPr lang="en-US" sz="1200" dirty="0" smtClean="0"/>
                        <a:t>     General Antenna/Backend</a:t>
                      </a:r>
                    </a:p>
                    <a:p>
                      <a:r>
                        <a:rPr lang="en-US" sz="1200" dirty="0" smtClean="0"/>
                        <a:t>     Electronics</a:t>
                      </a:r>
                      <a:endParaRPr lang="en-US" sz="1200" dirty="0"/>
                    </a:p>
                  </a:txBody>
                  <a:tcPr/>
                </a:tc>
                <a:tc>
                  <a:txBody>
                    <a:bodyPr/>
                    <a:lstStyle/>
                    <a:p>
                      <a:r>
                        <a:rPr lang="en-US" sz="1400" dirty="0" smtClean="0"/>
                        <a:t>Environmental,</a:t>
                      </a:r>
                      <a:r>
                        <a:rPr lang="en-US" sz="1400" baseline="0" dirty="0" smtClean="0"/>
                        <a:t> power, interlocks, structural, lightning, security &amp; Timing</a:t>
                      </a:r>
                      <a:endParaRPr lang="en-US" sz="1400" dirty="0"/>
                    </a:p>
                  </a:txBody>
                  <a:tcPr/>
                </a:tc>
                <a:tc>
                  <a:txBody>
                    <a:bodyPr/>
                    <a:lstStyle/>
                    <a:p>
                      <a:pPr algn="ctr"/>
                      <a:r>
                        <a:rPr lang="en-US" sz="1600" dirty="0" smtClean="0"/>
                        <a:t>49</a:t>
                      </a:r>
                      <a:endParaRPr lang="en-US" sz="1600" dirty="0"/>
                    </a:p>
                  </a:txBody>
                  <a:tcPr/>
                </a:tc>
              </a:tr>
              <a:tr h="370840">
                <a:tc>
                  <a:txBody>
                    <a:bodyPr/>
                    <a:lstStyle/>
                    <a:p>
                      <a:r>
                        <a:rPr lang="en-US" sz="1600" dirty="0" smtClean="0"/>
                        <a:t>Operational,</a:t>
                      </a:r>
                      <a:r>
                        <a:rPr lang="en-US" sz="1600" baseline="0" dirty="0" smtClean="0"/>
                        <a:t> Inherent Availability &amp; Sparing</a:t>
                      </a:r>
                      <a:endParaRPr lang="en-US" sz="1600" dirty="0"/>
                    </a:p>
                  </a:txBody>
                  <a:tcPr/>
                </a:tc>
                <a:tc>
                  <a:txBody>
                    <a:bodyPr/>
                    <a:lstStyle/>
                    <a:p>
                      <a:r>
                        <a:rPr lang="en-US" sz="1400" dirty="0" smtClean="0"/>
                        <a:t>Availability, system</a:t>
                      </a:r>
                      <a:r>
                        <a:rPr lang="en-US" sz="1400" baseline="0" dirty="0" smtClean="0"/>
                        <a:t> life, and sparing requirements</a:t>
                      </a:r>
                      <a:endParaRPr lang="en-US" sz="1400" dirty="0"/>
                    </a:p>
                  </a:txBody>
                  <a:tcPr/>
                </a:tc>
                <a:tc>
                  <a:txBody>
                    <a:bodyPr/>
                    <a:lstStyle/>
                    <a:p>
                      <a:pPr algn="ctr"/>
                      <a:r>
                        <a:rPr lang="en-US" dirty="0" smtClean="0"/>
                        <a:t>4</a:t>
                      </a:r>
                      <a:endParaRPr lang="en-US" dirty="0"/>
                    </a:p>
                  </a:txBody>
                  <a:tcPr/>
                </a:tc>
              </a:tr>
              <a:tr h="370840">
                <a:tc>
                  <a:txBody>
                    <a:bodyPr/>
                    <a:lstStyle/>
                    <a:p>
                      <a:r>
                        <a:rPr lang="en-US" sz="1600" dirty="0" smtClean="0"/>
                        <a:t>Environmental</a:t>
                      </a:r>
                      <a:r>
                        <a:rPr lang="en-US" sz="1600" baseline="0" dirty="0" smtClean="0"/>
                        <a:t> Health &amp; Safety</a:t>
                      </a:r>
                      <a:endParaRPr lang="en-US" sz="1600" dirty="0"/>
                    </a:p>
                  </a:txBody>
                  <a:tcPr/>
                </a:tc>
                <a:tc>
                  <a:txBody>
                    <a:bodyPr/>
                    <a:lstStyle/>
                    <a:p>
                      <a:r>
                        <a:rPr lang="en-US" sz="1400" dirty="0" smtClean="0"/>
                        <a:t>Health and safety requirements</a:t>
                      </a:r>
                      <a:endParaRPr lang="en-US" sz="1400" dirty="0"/>
                    </a:p>
                  </a:txBody>
                  <a:tcPr/>
                </a:tc>
                <a:tc>
                  <a:txBody>
                    <a:bodyPr/>
                    <a:lstStyle/>
                    <a:p>
                      <a:pPr algn="ctr"/>
                      <a:r>
                        <a:rPr lang="en-US" dirty="0" smtClean="0"/>
                        <a:t>6</a:t>
                      </a:r>
                      <a:endParaRPr lang="en-US" dirty="0"/>
                    </a:p>
                  </a:txBody>
                  <a:tcPr/>
                </a:tc>
              </a:tr>
            </a:tbl>
          </a:graphicData>
        </a:graphic>
      </p:graphicFrame>
      <p:sp>
        <p:nvSpPr>
          <p:cNvPr id="3" name="Title 2"/>
          <p:cNvSpPr>
            <a:spLocks noGrp="1"/>
          </p:cNvSpPr>
          <p:nvPr>
            <p:ph type="title"/>
          </p:nvPr>
        </p:nvSpPr>
        <p:spPr/>
        <p:txBody>
          <a:bodyPr/>
          <a:lstStyle/>
          <a:p>
            <a:r>
              <a:rPr lang="en-US" dirty="0" smtClean="0"/>
              <a:t>AS2 SRD Structure</a:t>
            </a:r>
            <a:endParaRPr lang="en-US" dirty="0"/>
          </a:p>
        </p:txBody>
      </p:sp>
    </p:spTree>
    <p:extLst>
      <p:ext uri="{BB962C8B-B14F-4D97-AF65-F5344CB8AC3E}">
        <p14:creationId xmlns:p14="http://schemas.microsoft.com/office/powerpoint/2010/main" val="170946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Driving Requirements</a:t>
            </a:r>
            <a:endParaRPr lang="en-US" dirty="0"/>
          </a:p>
        </p:txBody>
      </p:sp>
      <p:graphicFrame>
        <p:nvGraphicFramePr>
          <p:cNvPr id="4" name="Content Placeholder 3"/>
          <p:cNvGraphicFramePr>
            <a:graphicFrameLocks noGrp="1"/>
          </p:cNvGraphicFramePr>
          <p:nvPr>
            <p:ph idx="1"/>
            <p:extLst/>
          </p:nvPr>
        </p:nvGraphicFramePr>
        <p:xfrm>
          <a:off x="347289" y="922728"/>
          <a:ext cx="8382000" cy="5740400"/>
        </p:xfrm>
        <a:graphic>
          <a:graphicData uri="http://schemas.openxmlformats.org/drawingml/2006/table">
            <a:tbl>
              <a:tblPr firstRow="1" bandRow="1">
                <a:tableStyleId>{5C22544A-7EE6-4342-B048-85BDC9FD1C3A}</a:tableStyleId>
              </a:tblPr>
              <a:tblGrid>
                <a:gridCol w="1414583"/>
                <a:gridCol w="4173332"/>
                <a:gridCol w="2794085"/>
              </a:tblGrid>
              <a:tr h="370840">
                <a:tc>
                  <a:txBody>
                    <a:bodyPr/>
                    <a:lstStyle/>
                    <a:p>
                      <a:r>
                        <a:rPr lang="en-US" dirty="0" err="1" smtClean="0"/>
                        <a:t>Rqmt</a:t>
                      </a:r>
                      <a:r>
                        <a:rPr lang="en-US" dirty="0" smtClean="0"/>
                        <a:t>.</a:t>
                      </a:r>
                      <a:endParaRPr lang="en-US" dirty="0"/>
                    </a:p>
                  </a:txBody>
                  <a:tcPr/>
                </a:tc>
                <a:tc>
                  <a:txBody>
                    <a:bodyPr/>
                    <a:lstStyle/>
                    <a:p>
                      <a:r>
                        <a:rPr lang="en-US" dirty="0" smtClean="0"/>
                        <a:t>Description Summary</a:t>
                      </a:r>
                      <a:endParaRPr lang="en-US" dirty="0"/>
                    </a:p>
                  </a:txBody>
                  <a:tcPr/>
                </a:tc>
                <a:tc>
                  <a:txBody>
                    <a:bodyPr/>
                    <a:lstStyle/>
                    <a:p>
                      <a:r>
                        <a:rPr lang="en-US" dirty="0" smtClean="0"/>
                        <a:t>Comment</a:t>
                      </a:r>
                      <a:endParaRPr lang="en-US" dirty="0"/>
                    </a:p>
                  </a:txBody>
                  <a:tcPr/>
                </a:tc>
              </a:tr>
              <a:tr h="370840">
                <a:tc>
                  <a:txBody>
                    <a:bodyPr/>
                    <a:lstStyle/>
                    <a:p>
                      <a:r>
                        <a:rPr lang="en-US" sz="1400" dirty="0" smtClean="0"/>
                        <a:t>AS2-2430</a:t>
                      </a:r>
                      <a:endParaRPr lang="en-US" sz="1400" dirty="0"/>
                    </a:p>
                  </a:txBody>
                  <a:tcPr/>
                </a:tc>
                <a:tc>
                  <a:txBody>
                    <a:bodyPr/>
                    <a:lstStyle/>
                    <a:p>
                      <a:r>
                        <a:rPr lang="en-US" sz="1400" dirty="0" smtClean="0"/>
                        <a:t>AS2 Antenna shall be located on top of the </a:t>
                      </a:r>
                      <a:r>
                        <a:rPr lang="en-US" sz="1400" dirty="0" err="1" smtClean="0"/>
                        <a:t>Elvey</a:t>
                      </a:r>
                      <a:r>
                        <a:rPr lang="en-US" sz="1400" dirty="0" smtClean="0"/>
                        <a:t> Building</a:t>
                      </a:r>
                      <a:endParaRPr lang="en-US" sz="1400" dirty="0"/>
                    </a:p>
                  </a:txBody>
                  <a:tcPr/>
                </a:tc>
                <a:tc>
                  <a:txBody>
                    <a:bodyPr/>
                    <a:lstStyle/>
                    <a:p>
                      <a:r>
                        <a:rPr lang="en-US" sz="1400" dirty="0" smtClean="0"/>
                        <a:t>Structural and</a:t>
                      </a:r>
                      <a:r>
                        <a:rPr lang="en-US" sz="1400" baseline="0" dirty="0" smtClean="0"/>
                        <a:t> performance requirements will drive antenna size</a:t>
                      </a:r>
                      <a:endParaRPr lang="en-US" sz="1400" dirty="0"/>
                    </a:p>
                  </a:txBody>
                  <a:tcPr/>
                </a:tc>
              </a:tr>
              <a:tr h="370840">
                <a:tc>
                  <a:txBody>
                    <a:bodyPr/>
                    <a:lstStyle/>
                    <a:p>
                      <a:r>
                        <a:rPr lang="en-US" sz="1400" dirty="0" smtClean="0"/>
                        <a:t>AS2-0070</a:t>
                      </a:r>
                      <a:endParaRPr lang="en-US" sz="1400" dirty="0"/>
                    </a:p>
                  </a:txBody>
                  <a:tcPr/>
                </a:tc>
                <a:tc>
                  <a:txBody>
                    <a:bodyPr/>
                    <a:lstStyle/>
                    <a:p>
                      <a:r>
                        <a:rPr lang="en-US" sz="1400" dirty="0" smtClean="0"/>
                        <a:t>S-Band</a:t>
                      </a:r>
                      <a:r>
                        <a:rPr lang="en-US" sz="1400" baseline="0" dirty="0" smtClean="0"/>
                        <a:t> G/T ≥ 21.0 dB/K at 5° elevation over the frequency range of 2200-2400 MHz</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smtClean="0">
                          <a:effectLst/>
                        </a:rPr>
                        <a:t>Per NEE SRD, </a:t>
                      </a:r>
                      <a:r>
                        <a:rPr lang="en-US" sz="1400" baseline="0" dirty="0" smtClean="0"/>
                        <a:t>≥ </a:t>
                      </a:r>
                      <a:r>
                        <a:rPr lang="en-US" sz="1400" u="none" strike="noStrike" baseline="0" dirty="0" smtClean="0">
                          <a:effectLst/>
                        </a:rPr>
                        <a:t>21.0</a:t>
                      </a:r>
                      <a:r>
                        <a:rPr lang="en-US" sz="1400" u="none" strike="noStrike" dirty="0" smtClean="0">
                          <a:effectLst/>
                        </a:rPr>
                        <a:t> dB/K </a:t>
                      </a:r>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AS2-0130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X-Band</a:t>
                      </a:r>
                      <a:r>
                        <a:rPr lang="en-US" sz="1400" baseline="0" dirty="0" smtClean="0"/>
                        <a:t> G/T ≥ 32.0 dB/K at 10° elevation over the frequency range of 8000-8400 MHz</a:t>
                      </a:r>
                      <a:endParaRPr lang="en-US" sz="14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smtClean="0">
                          <a:effectLst/>
                        </a:rPr>
                        <a:t>Per NEE SRD, </a:t>
                      </a:r>
                      <a:r>
                        <a:rPr lang="en-US" sz="1400" baseline="0" dirty="0" smtClean="0"/>
                        <a:t>≥ </a:t>
                      </a:r>
                      <a:r>
                        <a:rPr lang="en-US" sz="1400" u="none" strike="noStrike" dirty="0" smtClean="0">
                          <a:effectLst/>
                        </a:rPr>
                        <a:t>31.0 dB/K </a:t>
                      </a:r>
                      <a:endParaRPr lang="en-US" sz="1400" dirty="0" smtClean="0"/>
                    </a:p>
                    <a:p>
                      <a:endParaRPr lang="en-US" sz="1400"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AS2-0060,0080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S-Band</a:t>
                      </a:r>
                      <a:r>
                        <a:rPr lang="en-US" sz="1400" baseline="0" dirty="0" smtClean="0"/>
                        <a:t> EIRP ≥ 56.0 dBW over the frequency range of 2025-2120 MHz</a:t>
                      </a:r>
                      <a:endParaRPr lang="en-US" sz="1400" dirty="0" smtClean="0"/>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u="none" strike="noStrike" dirty="0" smtClean="0">
                          <a:effectLst/>
                        </a:rPr>
                        <a:t>Per NEE SRD, </a:t>
                      </a:r>
                      <a:r>
                        <a:rPr lang="en-US" sz="1400" baseline="0" dirty="0" smtClean="0"/>
                        <a:t>≥ </a:t>
                      </a:r>
                      <a:r>
                        <a:rPr lang="en-US" sz="1400" u="none" strike="noStrike" baseline="0" dirty="0" smtClean="0">
                          <a:effectLst/>
                        </a:rPr>
                        <a:t>56.0</a:t>
                      </a:r>
                      <a:r>
                        <a:rPr lang="en-US" sz="1400" u="none" strike="noStrike" dirty="0" smtClean="0">
                          <a:effectLst/>
                        </a:rPr>
                        <a:t> dBW </a:t>
                      </a:r>
                      <a:endParaRPr lang="en-US" sz="1400" dirty="0" smtClean="0"/>
                    </a:p>
                    <a:p>
                      <a:endParaRPr lang="en-US" sz="1400" dirty="0"/>
                    </a:p>
                  </a:txBody>
                  <a:tcPr/>
                </a:tc>
              </a:tr>
              <a:tr h="370840">
                <a:tc>
                  <a:txBody>
                    <a:bodyPr/>
                    <a:lstStyle/>
                    <a:p>
                      <a:r>
                        <a:rPr lang="en-US" sz="1400" dirty="0" smtClean="0"/>
                        <a:t>AS2-0800</a:t>
                      </a:r>
                      <a:endParaRPr lang="en-US" sz="1400" dirty="0"/>
                    </a:p>
                  </a:txBody>
                  <a:tcPr/>
                </a:tc>
                <a:tc>
                  <a:txBody>
                    <a:bodyPr/>
                    <a:lstStyle/>
                    <a:p>
                      <a:r>
                        <a:rPr lang="en-US" sz="1400" dirty="0" smtClean="0"/>
                        <a:t>Radiometric Tracking Services</a:t>
                      </a:r>
                      <a:endParaRPr lang="en-US" sz="1400" dirty="0"/>
                    </a:p>
                  </a:txBody>
                  <a:tcPr/>
                </a:tc>
                <a:tc>
                  <a:txBody>
                    <a:bodyPr/>
                    <a:lstStyle/>
                    <a:p>
                      <a:r>
                        <a:rPr lang="en-US" sz="1400" dirty="0" smtClean="0">
                          <a:solidFill>
                            <a:srgbClr val="000000"/>
                          </a:solidFill>
                        </a:rPr>
                        <a:t>Per NEE SRD Table 5-4, which drove the development of AS2 SRD </a:t>
                      </a:r>
                    </a:p>
                    <a:p>
                      <a:r>
                        <a:rPr lang="en-US" sz="1400" dirty="0" smtClean="0">
                          <a:solidFill>
                            <a:srgbClr val="000000"/>
                          </a:solidFill>
                        </a:rPr>
                        <a:t>Table 7.  </a:t>
                      </a:r>
                      <a:endParaRPr lang="en-US" sz="1400" dirty="0">
                        <a:solidFill>
                          <a:srgbClr val="000000"/>
                        </a:solidFill>
                      </a:endParaRPr>
                    </a:p>
                  </a:txBody>
                  <a:tcPr/>
                </a:tc>
              </a:tr>
              <a:tr h="370840">
                <a:tc>
                  <a:txBody>
                    <a:bodyPr/>
                    <a:lstStyle/>
                    <a:p>
                      <a:r>
                        <a:rPr lang="en-US" sz="1400" dirty="0" smtClean="0"/>
                        <a:t>AS2-0150,0160,0170</a:t>
                      </a:r>
                      <a:endParaRPr lang="en-US" sz="1400" dirty="0"/>
                    </a:p>
                  </a:txBody>
                  <a:tcPr/>
                </a:tc>
                <a:tc>
                  <a:txBody>
                    <a:bodyPr/>
                    <a:lstStyle/>
                    <a:p>
                      <a:r>
                        <a:rPr lang="en-US" sz="1400" dirty="0" smtClean="0"/>
                        <a:t>RF over fiber</a:t>
                      </a:r>
                      <a:r>
                        <a:rPr lang="en-US" sz="1400" baseline="0" dirty="0" smtClean="0"/>
                        <a:t> for S and X-band</a:t>
                      </a:r>
                      <a:endParaRPr lang="en-US" sz="1400" dirty="0"/>
                    </a:p>
                  </a:txBody>
                  <a:tcPr/>
                </a:tc>
                <a:tc>
                  <a:txBody>
                    <a:bodyPr/>
                    <a:lstStyle/>
                    <a:p>
                      <a:r>
                        <a:rPr lang="en-US" sz="1400" dirty="0" smtClean="0"/>
                        <a:t>Up/Down</a:t>
                      </a:r>
                      <a:r>
                        <a:rPr lang="en-US" sz="1400" baseline="0" dirty="0" smtClean="0"/>
                        <a:t> converters will be located on the ops floor.  RF will be brought down via fiber from the antenna</a:t>
                      </a:r>
                      <a:endParaRPr lang="en-US" sz="1400" dirty="0"/>
                    </a:p>
                  </a:txBody>
                  <a:tcPr/>
                </a:tc>
              </a:tr>
              <a:tr h="370840">
                <a:tc>
                  <a:txBody>
                    <a:bodyPr/>
                    <a:lstStyle/>
                    <a:p>
                      <a:r>
                        <a:rPr lang="en-US" sz="1400" dirty="0" smtClean="0"/>
                        <a:t>AS2-0020</a:t>
                      </a:r>
                      <a:endParaRPr lang="en-US" sz="1400" dirty="0"/>
                    </a:p>
                  </a:txBody>
                  <a:tcPr/>
                </a:tc>
                <a:tc>
                  <a:txBody>
                    <a:bodyPr/>
                    <a:lstStyle/>
                    <a:p>
                      <a:r>
                        <a:rPr lang="en-US" sz="1400" dirty="0" smtClean="0"/>
                        <a:t>S-Band Uplink Frequency: 2025-2120</a:t>
                      </a:r>
                      <a:r>
                        <a:rPr lang="en-US" sz="1400" baseline="0" dirty="0" smtClean="0"/>
                        <a:t> MHz</a:t>
                      </a:r>
                      <a:endParaRPr lang="en-US" sz="1400" dirty="0"/>
                    </a:p>
                  </a:txBody>
                  <a:tcPr/>
                </a:tc>
                <a:tc>
                  <a:txBody>
                    <a:bodyPr/>
                    <a:lstStyle/>
                    <a:p>
                      <a:endParaRPr lang="en-US" sz="1400" dirty="0"/>
                    </a:p>
                  </a:txBody>
                  <a:tcPr/>
                </a:tc>
              </a:tr>
              <a:tr h="370840">
                <a:tc>
                  <a:txBody>
                    <a:bodyPr/>
                    <a:lstStyle/>
                    <a:p>
                      <a:r>
                        <a:rPr lang="en-US" sz="1400" dirty="0" smtClean="0"/>
                        <a:t>AS2-0010</a:t>
                      </a:r>
                      <a:endParaRPr lang="en-US" sz="1400" dirty="0"/>
                    </a:p>
                  </a:txBody>
                  <a:tcPr/>
                </a:tc>
                <a:tc>
                  <a:txBody>
                    <a:bodyPr/>
                    <a:lstStyle/>
                    <a:p>
                      <a:r>
                        <a:rPr lang="en-US" sz="1400" dirty="0" smtClean="0"/>
                        <a:t>S-Band Downlink</a:t>
                      </a:r>
                      <a:r>
                        <a:rPr lang="en-US" sz="1400" baseline="0" dirty="0" smtClean="0"/>
                        <a:t> Frequency: </a:t>
                      </a:r>
                    </a:p>
                    <a:p>
                      <a:r>
                        <a:rPr lang="en-US" sz="1400" baseline="0" dirty="0" smtClean="0"/>
                        <a:t>2200-2400 MHz</a:t>
                      </a:r>
                      <a:endParaRPr lang="en-US" sz="1400" dirty="0"/>
                    </a:p>
                  </a:txBody>
                  <a:tcPr/>
                </a:tc>
                <a:tc>
                  <a:txBody>
                    <a:bodyPr/>
                    <a:lstStyle/>
                    <a:p>
                      <a:endParaRPr lang="en-US" sz="1400" dirty="0"/>
                    </a:p>
                  </a:txBody>
                  <a:tcPr/>
                </a:tc>
              </a:tr>
              <a:tr h="370840">
                <a:tc>
                  <a:txBody>
                    <a:bodyPr/>
                    <a:lstStyle/>
                    <a:p>
                      <a:r>
                        <a:rPr lang="en-US" sz="1400" dirty="0" smtClean="0"/>
                        <a:t>AS2-0090</a:t>
                      </a:r>
                      <a:endParaRPr lang="en-US" sz="1400" dirty="0"/>
                    </a:p>
                  </a:txBody>
                  <a:tcPr/>
                </a:tc>
                <a:tc>
                  <a:txBody>
                    <a:bodyPr/>
                    <a:lstStyle/>
                    <a:p>
                      <a:r>
                        <a:rPr lang="en-US" sz="1400" dirty="0" smtClean="0"/>
                        <a:t>X-Band Down</a:t>
                      </a:r>
                      <a:r>
                        <a:rPr lang="en-US" sz="1400" baseline="0" dirty="0" smtClean="0"/>
                        <a:t>link Frequency: </a:t>
                      </a:r>
                    </a:p>
                    <a:p>
                      <a:r>
                        <a:rPr lang="en-US" sz="1400" baseline="0" dirty="0" smtClean="0"/>
                        <a:t>8000-8400 MHz</a:t>
                      </a:r>
                      <a:endParaRPr lang="en-US" sz="1400" dirty="0"/>
                    </a:p>
                  </a:txBody>
                  <a:tcPr/>
                </a:tc>
                <a:tc>
                  <a:txBody>
                    <a:bodyPr/>
                    <a:lstStyle/>
                    <a:p>
                      <a:endParaRPr lang="en-US" sz="1400" dirty="0"/>
                    </a:p>
                  </a:txBody>
                  <a:tcPr/>
                </a:tc>
              </a:tr>
            </a:tbl>
          </a:graphicData>
        </a:graphic>
      </p:graphicFrame>
    </p:spTree>
    <p:extLst>
      <p:ext uri="{BB962C8B-B14F-4D97-AF65-F5344CB8AC3E}">
        <p14:creationId xmlns:p14="http://schemas.microsoft.com/office/powerpoint/2010/main" val="2044199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445758" y="1040499"/>
          <a:ext cx="8229600" cy="5410200"/>
        </p:xfrm>
        <a:graphic>
          <a:graphicData uri="http://schemas.openxmlformats.org/drawingml/2006/table">
            <a:tbl>
              <a:tblPr firstRow="1" bandRow="1">
                <a:tableStyleId>{5C22544A-7EE6-4342-B048-85BDC9FD1C3A}</a:tableStyleId>
              </a:tblPr>
              <a:tblGrid>
                <a:gridCol w="1499164"/>
                <a:gridCol w="6730436"/>
              </a:tblGrid>
              <a:tr h="370840">
                <a:tc>
                  <a:txBody>
                    <a:bodyPr/>
                    <a:lstStyle/>
                    <a:p>
                      <a:r>
                        <a:rPr lang="en-US" dirty="0" smtClean="0"/>
                        <a:t>Requirement</a:t>
                      </a:r>
                      <a:endParaRPr lang="en-US" dirty="0"/>
                    </a:p>
                  </a:txBody>
                  <a:tcPr/>
                </a:tc>
                <a:tc>
                  <a:txBody>
                    <a:bodyPr/>
                    <a:lstStyle/>
                    <a:p>
                      <a:r>
                        <a:rPr lang="en-US" dirty="0" smtClean="0"/>
                        <a:t>Description</a:t>
                      </a:r>
                    </a:p>
                  </a:txBody>
                  <a:tcPr/>
                </a:tc>
              </a:tr>
              <a:tr h="370840">
                <a:tc>
                  <a:txBody>
                    <a:bodyPr/>
                    <a:lstStyle/>
                    <a:p>
                      <a:r>
                        <a:rPr lang="en-US" sz="1600" dirty="0" smtClean="0"/>
                        <a:t>AS2-0010</a:t>
                      </a:r>
                      <a:endParaRPr lang="en-US" sz="1600" dirty="0"/>
                    </a:p>
                  </a:txBody>
                  <a:tcPr/>
                </a:tc>
                <a:tc>
                  <a:txBody>
                    <a:bodyPr/>
                    <a:lstStyle/>
                    <a:p>
                      <a:r>
                        <a:rPr lang="en-US" sz="1600" kern="1200" dirty="0" smtClean="0">
                          <a:solidFill>
                            <a:schemeClr val="dk1"/>
                          </a:solidFill>
                          <a:effectLst/>
                          <a:latin typeface="+mn-lt"/>
                          <a:ea typeface="+mn-ea"/>
                          <a:cs typeface="+mn-cs"/>
                        </a:rPr>
                        <a:t>The AS2 S-Band antenna system shall have a downlink frequency range of operation of 2200-2400 </a:t>
                      </a:r>
                      <a:r>
                        <a:rPr lang="en-US" sz="1600" kern="1200" dirty="0" err="1" smtClean="0">
                          <a:solidFill>
                            <a:schemeClr val="dk1"/>
                          </a:solidFill>
                          <a:effectLst/>
                          <a:latin typeface="+mn-lt"/>
                          <a:ea typeface="+mn-ea"/>
                          <a:cs typeface="+mn-cs"/>
                        </a:rPr>
                        <a:t>MHz.</a:t>
                      </a:r>
                      <a:r>
                        <a:rPr lang="en-US" sz="1600" kern="1200" dirty="0" smtClean="0">
                          <a:solidFill>
                            <a:schemeClr val="dk1"/>
                          </a:solidFill>
                          <a:effectLst/>
                          <a:latin typeface="+mn-lt"/>
                          <a:ea typeface="+mn-ea"/>
                          <a:cs typeface="+mn-cs"/>
                        </a:rPr>
                        <a:t> </a:t>
                      </a:r>
                      <a:endParaRPr lang="en-US" sz="1600" dirty="0"/>
                    </a:p>
                  </a:txBody>
                  <a:tcPr/>
                </a:tc>
              </a:tr>
              <a:tr h="370840">
                <a:tc>
                  <a:txBody>
                    <a:bodyPr/>
                    <a:lstStyle/>
                    <a:p>
                      <a:r>
                        <a:rPr lang="en-US" sz="1600" dirty="0" smtClean="0"/>
                        <a:t>AS2-0020</a:t>
                      </a:r>
                      <a:endParaRPr lang="en-US" sz="1600" dirty="0"/>
                    </a:p>
                  </a:txBody>
                  <a:tcPr/>
                </a:tc>
                <a:tc>
                  <a:txBody>
                    <a:bodyPr/>
                    <a:lstStyle/>
                    <a:p>
                      <a:r>
                        <a:rPr lang="en-US" sz="1600" kern="1200" dirty="0" smtClean="0">
                          <a:solidFill>
                            <a:schemeClr val="dk1"/>
                          </a:solidFill>
                          <a:effectLst/>
                          <a:latin typeface="+mn-lt"/>
                          <a:ea typeface="+mn-ea"/>
                          <a:cs typeface="+mn-cs"/>
                        </a:rPr>
                        <a:t>The AS2 S-Band antenna system shall have an uplink frequency range of operation of 2025-2120 </a:t>
                      </a:r>
                      <a:r>
                        <a:rPr lang="en-US" sz="1600" kern="1200" dirty="0" err="1" smtClean="0">
                          <a:solidFill>
                            <a:schemeClr val="dk1"/>
                          </a:solidFill>
                          <a:effectLst/>
                          <a:latin typeface="+mn-lt"/>
                          <a:ea typeface="+mn-ea"/>
                          <a:cs typeface="+mn-cs"/>
                        </a:rPr>
                        <a:t>MHz.</a:t>
                      </a:r>
                      <a:r>
                        <a:rPr lang="en-US" sz="1600" dirty="0" smtClean="0">
                          <a:effectLst/>
                        </a:rPr>
                        <a:t> </a:t>
                      </a:r>
                      <a:endParaRPr lang="en-US" sz="1600" dirty="0"/>
                    </a:p>
                  </a:txBody>
                  <a:tcPr/>
                </a:tc>
              </a:tr>
              <a:tr h="370840">
                <a:tc>
                  <a:txBody>
                    <a:bodyPr/>
                    <a:lstStyle/>
                    <a:p>
                      <a:r>
                        <a:rPr lang="en-US" sz="1600" dirty="0" smtClean="0"/>
                        <a:t>AS2-0030</a:t>
                      </a:r>
                      <a:endParaRPr lang="en-US" sz="1600" dirty="0"/>
                    </a:p>
                  </a:txBody>
                  <a:tcPr/>
                </a:tc>
                <a:tc>
                  <a:txBody>
                    <a:bodyPr/>
                    <a:lstStyle/>
                    <a:p>
                      <a:r>
                        <a:rPr lang="en-US" sz="1600" kern="1200" dirty="0" smtClean="0">
                          <a:solidFill>
                            <a:schemeClr val="dk1"/>
                          </a:solidFill>
                          <a:effectLst/>
                          <a:latin typeface="+mn-lt"/>
                          <a:ea typeface="+mn-ea"/>
                          <a:cs typeface="+mn-cs"/>
                        </a:rPr>
                        <a:t>The AS2 S-Band antenna shall have </a:t>
                      </a:r>
                      <a:r>
                        <a:rPr lang="en-US" sz="1600" kern="1200" dirty="0" err="1" smtClean="0">
                          <a:solidFill>
                            <a:schemeClr val="dk1"/>
                          </a:solidFill>
                          <a:effectLst/>
                          <a:latin typeface="+mn-lt"/>
                          <a:ea typeface="+mn-ea"/>
                          <a:cs typeface="+mn-cs"/>
                        </a:rPr>
                        <a:t>auotrack</a:t>
                      </a:r>
                      <a:r>
                        <a:rPr lang="en-US" sz="1600" kern="1200" dirty="0" smtClean="0">
                          <a:solidFill>
                            <a:schemeClr val="dk1"/>
                          </a:solidFill>
                          <a:effectLst/>
                          <a:latin typeface="+mn-lt"/>
                          <a:ea typeface="+mn-ea"/>
                          <a:cs typeface="+mn-cs"/>
                        </a:rPr>
                        <a:t> capability with a pointing accuracy of .05 degrees RMS.</a:t>
                      </a:r>
                      <a:r>
                        <a:rPr lang="en-US" sz="1600" dirty="0" smtClean="0">
                          <a:effectLst/>
                        </a:rPr>
                        <a:t> </a:t>
                      </a:r>
                      <a:endParaRPr lang="en-US" sz="1600" dirty="0"/>
                    </a:p>
                  </a:txBody>
                  <a:tcPr/>
                </a:tc>
              </a:tr>
              <a:tr h="370840">
                <a:tc>
                  <a:txBody>
                    <a:bodyPr/>
                    <a:lstStyle/>
                    <a:p>
                      <a:r>
                        <a:rPr lang="en-US" sz="1600" dirty="0" smtClean="0"/>
                        <a:t>AS2-0040</a:t>
                      </a:r>
                      <a:endParaRPr lang="en-US" sz="1600" dirty="0"/>
                    </a:p>
                  </a:txBody>
                  <a:tcPr/>
                </a:tc>
                <a:tc>
                  <a:txBody>
                    <a:bodyPr/>
                    <a:lstStyle/>
                    <a:p>
                      <a:r>
                        <a:rPr lang="en-US" sz="1600" kern="1200" dirty="0" smtClean="0">
                          <a:solidFill>
                            <a:schemeClr val="dk1"/>
                          </a:solidFill>
                          <a:effectLst/>
                          <a:latin typeface="+mn-lt"/>
                          <a:ea typeface="+mn-ea"/>
                          <a:cs typeface="+mn-cs"/>
                        </a:rPr>
                        <a:t>The AS2 S-Band antenna polarization shall be RHCP and LHCP (simultaneous receive), RHCP or LHCP (transmit selectable).</a:t>
                      </a:r>
                      <a:r>
                        <a:rPr lang="en-US" sz="1600" dirty="0" smtClean="0">
                          <a:effectLst/>
                        </a:rPr>
                        <a:t> </a:t>
                      </a:r>
                      <a:endParaRPr lang="en-US" sz="1600" dirty="0"/>
                    </a:p>
                  </a:txBody>
                  <a:tcPr/>
                </a:tc>
              </a:tr>
              <a:tr h="370840">
                <a:tc>
                  <a:txBody>
                    <a:bodyPr/>
                    <a:lstStyle/>
                    <a:p>
                      <a:r>
                        <a:rPr lang="en-US" sz="1600" dirty="0" smtClean="0"/>
                        <a:t>AS2-0045</a:t>
                      </a:r>
                      <a:endParaRPr lang="en-US" sz="1600" dirty="0"/>
                    </a:p>
                  </a:txBody>
                  <a:tcPr/>
                </a:tc>
                <a:tc>
                  <a:txBody>
                    <a:bodyPr/>
                    <a:lstStyle/>
                    <a:p>
                      <a:r>
                        <a:rPr lang="en-US" sz="1600" dirty="0" smtClean="0"/>
                        <a:t>The AS2 S-Band antenna</a:t>
                      </a:r>
                      <a:r>
                        <a:rPr lang="en-US" sz="1600" baseline="0" dirty="0" smtClean="0"/>
                        <a:t> shall transmit selectable RHCP and LHCP polarizations.</a:t>
                      </a:r>
                      <a:endParaRPr lang="en-US" sz="1600" dirty="0"/>
                    </a:p>
                  </a:txBody>
                  <a:tcPr/>
                </a:tc>
              </a:tr>
              <a:tr h="370840">
                <a:tc>
                  <a:txBody>
                    <a:bodyPr/>
                    <a:lstStyle/>
                    <a:p>
                      <a:r>
                        <a:rPr lang="en-US" sz="1600" dirty="0" smtClean="0"/>
                        <a:t>AS2-0050</a:t>
                      </a:r>
                      <a:endParaRPr lang="en-US" sz="1600" dirty="0"/>
                    </a:p>
                  </a:txBody>
                  <a:tcPr/>
                </a:tc>
                <a:tc>
                  <a:txBody>
                    <a:bodyPr/>
                    <a:lstStyle/>
                    <a:p>
                      <a:r>
                        <a:rPr lang="en-US" sz="1600" kern="1200" dirty="0" smtClean="0">
                          <a:solidFill>
                            <a:schemeClr val="dk1"/>
                          </a:solidFill>
                          <a:effectLst/>
                          <a:latin typeface="+mn-lt"/>
                          <a:ea typeface="+mn-ea"/>
                          <a:cs typeface="+mn-cs"/>
                        </a:rPr>
                        <a:t>The AS2 S-Band antenna axial ratio shall not exceed 1.0 dB </a:t>
                      </a:r>
                      <a:endParaRPr lang="en-US" sz="1600" dirty="0"/>
                    </a:p>
                  </a:txBody>
                  <a:tcPr/>
                </a:tc>
              </a:tr>
              <a:tr h="370840">
                <a:tc>
                  <a:txBody>
                    <a:bodyPr/>
                    <a:lstStyle/>
                    <a:p>
                      <a:r>
                        <a:rPr lang="en-US" sz="1600" dirty="0" smtClean="0"/>
                        <a:t>AS2-0060</a:t>
                      </a:r>
                      <a:endParaRPr lang="en-US" sz="1600" dirty="0"/>
                    </a:p>
                  </a:txBody>
                  <a:tcPr/>
                </a:tc>
                <a:tc>
                  <a:txBody>
                    <a:bodyPr/>
                    <a:lstStyle/>
                    <a:p>
                      <a:r>
                        <a:rPr lang="en-US" sz="1600" kern="1200" dirty="0" smtClean="0">
                          <a:solidFill>
                            <a:schemeClr val="dk1"/>
                          </a:solidFill>
                          <a:effectLst/>
                          <a:latin typeface="+mn-lt"/>
                          <a:ea typeface="+mn-ea"/>
                          <a:cs typeface="+mn-cs"/>
                        </a:rPr>
                        <a:t>The AS2 S-Band antenna minimum effective isotropic radiated power shall be 56 </a:t>
                      </a:r>
                      <a:r>
                        <a:rPr lang="en-US" sz="1600" kern="1200" dirty="0" err="1" smtClean="0">
                          <a:solidFill>
                            <a:schemeClr val="dk1"/>
                          </a:solidFill>
                          <a:effectLst/>
                          <a:latin typeface="+mn-lt"/>
                          <a:ea typeface="+mn-ea"/>
                          <a:cs typeface="+mn-cs"/>
                        </a:rPr>
                        <a:t>dBWi</a:t>
                      </a:r>
                      <a:r>
                        <a:rPr lang="en-US" sz="1600" kern="1200" dirty="0" smtClean="0">
                          <a:solidFill>
                            <a:schemeClr val="dk1"/>
                          </a:solidFill>
                          <a:effectLst/>
                          <a:latin typeface="+mn-lt"/>
                          <a:ea typeface="+mn-ea"/>
                          <a:cs typeface="+mn-cs"/>
                        </a:rPr>
                        <a:t> over 2025-2120 </a:t>
                      </a:r>
                      <a:r>
                        <a:rPr lang="en-US" sz="1600" kern="1200" dirty="0" err="1" smtClean="0">
                          <a:solidFill>
                            <a:schemeClr val="dk1"/>
                          </a:solidFill>
                          <a:effectLst/>
                          <a:latin typeface="+mn-lt"/>
                          <a:ea typeface="+mn-ea"/>
                          <a:cs typeface="+mn-cs"/>
                        </a:rPr>
                        <a:t>MHz.</a:t>
                      </a:r>
                      <a:r>
                        <a:rPr lang="en-US" sz="1600" dirty="0" smtClean="0">
                          <a:effectLst/>
                        </a:rPr>
                        <a:t> </a:t>
                      </a:r>
                      <a:endParaRPr lang="en-US" sz="1600" dirty="0"/>
                    </a:p>
                  </a:txBody>
                  <a:tcPr/>
                </a:tc>
              </a:tr>
              <a:tr h="370840">
                <a:tc>
                  <a:txBody>
                    <a:bodyPr/>
                    <a:lstStyle/>
                    <a:p>
                      <a:r>
                        <a:rPr lang="en-US" sz="1600" dirty="0" smtClean="0"/>
                        <a:t>AS2-0070</a:t>
                      </a:r>
                      <a:endParaRPr lang="en-US" sz="1600" dirty="0"/>
                    </a:p>
                  </a:txBody>
                  <a:tcPr/>
                </a:tc>
                <a:tc>
                  <a:txBody>
                    <a:bodyPr/>
                    <a:lstStyle/>
                    <a:p>
                      <a:r>
                        <a:rPr lang="en-US" sz="1600" dirty="0" smtClean="0"/>
                        <a:t>The AS2 S-Band antenna system G/T shall be greater than or equal to 21.0 dB/K from 2200-2400 MHz at 5° of elevation referenced to the input of the S-band receiver.</a:t>
                      </a:r>
                      <a:endParaRPr lang="en-US" sz="1600" dirty="0"/>
                    </a:p>
                  </a:txBody>
                  <a:tcPr/>
                </a:tc>
              </a:tr>
              <a:tr h="370840">
                <a:tc>
                  <a:txBody>
                    <a:bodyPr/>
                    <a:lstStyle/>
                    <a:p>
                      <a:r>
                        <a:rPr lang="en-US" sz="1600" dirty="0" smtClean="0"/>
                        <a:t>AS2-0080</a:t>
                      </a:r>
                      <a:endParaRPr lang="en-US" sz="1600" dirty="0"/>
                    </a:p>
                  </a:txBody>
                  <a:tcPr/>
                </a:tc>
                <a:tc>
                  <a:txBody>
                    <a:bodyPr/>
                    <a:lstStyle/>
                    <a:p>
                      <a:r>
                        <a:rPr lang="en-US" sz="1600" dirty="0" smtClean="0"/>
                        <a:t>S-band G/T through 2200-2400 MHz shall be met with system transmitting through 2025-2120 MHz at required EIRP.</a:t>
                      </a:r>
                      <a:endParaRPr lang="en-US" sz="1600" dirty="0"/>
                    </a:p>
                  </a:txBody>
                  <a:tcPr/>
                </a:tc>
              </a:tr>
            </a:tbl>
          </a:graphicData>
        </a:graphic>
      </p:graphicFrame>
      <p:sp>
        <p:nvSpPr>
          <p:cNvPr id="2" name="Title 1"/>
          <p:cNvSpPr>
            <a:spLocks noGrp="1"/>
          </p:cNvSpPr>
          <p:nvPr>
            <p:ph type="title"/>
          </p:nvPr>
        </p:nvSpPr>
        <p:spPr/>
        <p:txBody>
          <a:bodyPr/>
          <a:lstStyle/>
          <a:p>
            <a:r>
              <a:rPr lang="en-US" dirty="0" smtClean="0"/>
              <a:t>S</a:t>
            </a:r>
            <a:r>
              <a:rPr lang="en-US" dirty="0"/>
              <a:t>-Band Antenna </a:t>
            </a:r>
            <a:r>
              <a:rPr lang="en-US" dirty="0" smtClean="0"/>
              <a:t>System Requirements</a:t>
            </a:r>
            <a:endParaRPr lang="en-US" dirty="0"/>
          </a:p>
        </p:txBody>
      </p:sp>
    </p:spTree>
    <p:extLst>
      <p:ext uri="{BB962C8B-B14F-4D97-AF65-F5344CB8AC3E}">
        <p14:creationId xmlns:p14="http://schemas.microsoft.com/office/powerpoint/2010/main" val="706465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a:t>
            </a:r>
            <a:r>
              <a:rPr lang="en-US" dirty="0"/>
              <a:t>-</a:t>
            </a:r>
            <a:r>
              <a:rPr lang="en-US" dirty="0" smtClean="0"/>
              <a:t>Band Antenna System </a:t>
            </a:r>
            <a:r>
              <a:rPr lang="en-US" dirty="0"/>
              <a:t>Requirements</a:t>
            </a:r>
          </a:p>
        </p:txBody>
      </p:sp>
      <p:graphicFrame>
        <p:nvGraphicFramePr>
          <p:cNvPr id="3" name="Table 2"/>
          <p:cNvGraphicFramePr>
            <a:graphicFrameLocks noGrp="1"/>
          </p:cNvGraphicFramePr>
          <p:nvPr>
            <p:extLst/>
          </p:nvPr>
        </p:nvGraphicFramePr>
        <p:xfrm>
          <a:off x="606358" y="1397000"/>
          <a:ext cx="7962746" cy="4216400"/>
        </p:xfrm>
        <a:graphic>
          <a:graphicData uri="http://schemas.openxmlformats.org/drawingml/2006/table">
            <a:tbl>
              <a:tblPr firstRow="1" bandRow="1">
                <a:tableStyleId>{5C22544A-7EE6-4342-B048-85BDC9FD1C3A}</a:tableStyleId>
              </a:tblPr>
              <a:tblGrid>
                <a:gridCol w="1894795"/>
                <a:gridCol w="6067951"/>
              </a:tblGrid>
              <a:tr h="370840">
                <a:tc>
                  <a:txBody>
                    <a:bodyPr/>
                    <a:lstStyle/>
                    <a:p>
                      <a:r>
                        <a:rPr lang="en-US" dirty="0" smtClean="0"/>
                        <a:t>Requirement</a:t>
                      </a:r>
                      <a:endParaRPr lang="en-US" dirty="0"/>
                    </a:p>
                  </a:txBody>
                  <a:tcPr/>
                </a:tc>
                <a:tc>
                  <a:txBody>
                    <a:bodyPr/>
                    <a:lstStyle/>
                    <a:p>
                      <a:r>
                        <a:rPr lang="en-US" dirty="0" smtClean="0"/>
                        <a:t>Description</a:t>
                      </a:r>
                      <a:endParaRPr lang="en-US" dirty="0"/>
                    </a:p>
                  </a:txBody>
                  <a:tcPr/>
                </a:tc>
              </a:tr>
              <a:tr h="370840">
                <a:tc>
                  <a:txBody>
                    <a:bodyPr/>
                    <a:lstStyle/>
                    <a:p>
                      <a:r>
                        <a:rPr lang="en-US" dirty="0" smtClean="0"/>
                        <a:t>AS2-0090</a:t>
                      </a:r>
                      <a:endParaRPr lang="en-US" dirty="0"/>
                    </a:p>
                  </a:txBody>
                  <a:tcPr/>
                </a:tc>
                <a:tc>
                  <a:txBody>
                    <a:bodyPr/>
                    <a:lstStyle/>
                    <a:p>
                      <a:r>
                        <a:rPr lang="en-US" sz="1800" kern="1200" dirty="0" smtClean="0">
                          <a:solidFill>
                            <a:schemeClr val="dk1"/>
                          </a:solidFill>
                          <a:effectLst/>
                          <a:latin typeface="+mn-lt"/>
                          <a:ea typeface="+mn-ea"/>
                          <a:cs typeface="+mn-cs"/>
                        </a:rPr>
                        <a:t>The AS2 X-band antenna frequency range of operation shall be 8000 to 8500 </a:t>
                      </a:r>
                      <a:r>
                        <a:rPr lang="en-US" sz="1800" kern="1200" dirty="0" err="1" smtClean="0">
                          <a:solidFill>
                            <a:schemeClr val="dk1"/>
                          </a:solidFill>
                          <a:effectLst/>
                          <a:latin typeface="+mn-lt"/>
                          <a:ea typeface="+mn-ea"/>
                          <a:cs typeface="+mn-cs"/>
                        </a:rPr>
                        <a:t>MHz.</a:t>
                      </a:r>
                      <a:r>
                        <a:rPr lang="en-US" dirty="0" smtClean="0">
                          <a:effectLst/>
                        </a:rPr>
                        <a:t> </a:t>
                      </a:r>
                      <a:endParaRPr lang="en-US" dirty="0"/>
                    </a:p>
                  </a:txBody>
                  <a:tcPr/>
                </a:tc>
              </a:tr>
              <a:tr h="370840">
                <a:tc>
                  <a:txBody>
                    <a:bodyPr/>
                    <a:lstStyle/>
                    <a:p>
                      <a:r>
                        <a:rPr lang="en-US" dirty="0" smtClean="0"/>
                        <a:t>AS2-0100</a:t>
                      </a:r>
                      <a:endParaRPr lang="en-US" dirty="0"/>
                    </a:p>
                  </a:txBody>
                  <a:tcPr/>
                </a:tc>
                <a:tc>
                  <a:txBody>
                    <a:bodyPr/>
                    <a:lstStyle/>
                    <a:p>
                      <a:r>
                        <a:rPr lang="en-US" sz="1800" kern="1200" dirty="0" smtClean="0">
                          <a:solidFill>
                            <a:schemeClr val="dk1"/>
                          </a:solidFill>
                          <a:effectLst/>
                          <a:latin typeface="+mn-lt"/>
                          <a:ea typeface="+mn-ea"/>
                          <a:cs typeface="+mn-cs"/>
                        </a:rPr>
                        <a:t>The AS2 S-band antenna shall have </a:t>
                      </a:r>
                      <a:r>
                        <a:rPr lang="en-US" sz="1800" kern="1200" dirty="0" err="1" smtClean="0">
                          <a:solidFill>
                            <a:schemeClr val="dk1"/>
                          </a:solidFill>
                          <a:effectLst/>
                          <a:latin typeface="+mn-lt"/>
                          <a:ea typeface="+mn-ea"/>
                          <a:cs typeface="+mn-cs"/>
                        </a:rPr>
                        <a:t>auotrack</a:t>
                      </a:r>
                      <a:r>
                        <a:rPr lang="en-US" sz="1800" kern="1200" dirty="0" smtClean="0">
                          <a:solidFill>
                            <a:schemeClr val="dk1"/>
                          </a:solidFill>
                          <a:effectLst/>
                          <a:latin typeface="+mn-lt"/>
                          <a:ea typeface="+mn-ea"/>
                          <a:cs typeface="+mn-cs"/>
                        </a:rPr>
                        <a:t> capability with a pointing accuracy of .05 degrees RMS. </a:t>
                      </a:r>
                      <a:endParaRPr lang="en-US" dirty="0"/>
                    </a:p>
                  </a:txBody>
                  <a:tcPr/>
                </a:tc>
              </a:tr>
              <a:tr h="370840">
                <a:tc>
                  <a:txBody>
                    <a:bodyPr/>
                    <a:lstStyle/>
                    <a:p>
                      <a:r>
                        <a:rPr lang="en-US" dirty="0" smtClean="0"/>
                        <a:t>AS2-0110</a:t>
                      </a:r>
                      <a:endParaRPr lang="en-US" dirty="0"/>
                    </a:p>
                  </a:txBody>
                  <a:tcPr/>
                </a:tc>
                <a:tc>
                  <a:txBody>
                    <a:bodyPr/>
                    <a:lstStyle/>
                    <a:p>
                      <a:r>
                        <a:rPr lang="en-US" sz="1800" kern="1200" dirty="0" smtClean="0">
                          <a:solidFill>
                            <a:schemeClr val="dk1"/>
                          </a:solidFill>
                          <a:effectLst/>
                          <a:latin typeface="+mn-lt"/>
                          <a:ea typeface="+mn-ea"/>
                          <a:cs typeface="+mn-cs"/>
                        </a:rPr>
                        <a:t>The AS2 X-band antenna polarization shall be RHCP and LHCP (simultaneous receive).</a:t>
                      </a:r>
                      <a:endParaRPr lang="en-US" dirty="0"/>
                    </a:p>
                  </a:txBody>
                  <a:tcPr/>
                </a:tc>
              </a:tr>
              <a:tr h="370840">
                <a:tc>
                  <a:txBody>
                    <a:bodyPr/>
                    <a:lstStyle/>
                    <a:p>
                      <a:r>
                        <a:rPr lang="en-US" dirty="0" smtClean="0"/>
                        <a:t>AS2-0120</a:t>
                      </a:r>
                      <a:endParaRPr lang="en-US" dirty="0"/>
                    </a:p>
                  </a:txBody>
                  <a:tcPr/>
                </a:tc>
                <a:tc>
                  <a:txBody>
                    <a:bodyPr/>
                    <a:lstStyle/>
                    <a:p>
                      <a:r>
                        <a:rPr lang="en-US" sz="1800" kern="1200" dirty="0" smtClean="0">
                          <a:solidFill>
                            <a:schemeClr val="dk1"/>
                          </a:solidFill>
                          <a:effectLst/>
                          <a:latin typeface="+mn-lt"/>
                          <a:ea typeface="+mn-ea"/>
                          <a:cs typeface="+mn-cs"/>
                        </a:rPr>
                        <a:t>The AS2 X-band antenna axial ratio shall not exceed 1.0 </a:t>
                      </a:r>
                      <a:r>
                        <a:rPr lang="en-US" sz="1800" kern="1200" dirty="0" err="1" smtClean="0">
                          <a:solidFill>
                            <a:schemeClr val="dk1"/>
                          </a:solidFill>
                          <a:effectLst/>
                          <a:latin typeface="+mn-lt"/>
                          <a:ea typeface="+mn-ea"/>
                          <a:cs typeface="+mn-cs"/>
                        </a:rPr>
                        <a:t>dB.</a:t>
                      </a:r>
                      <a:r>
                        <a:rPr lang="en-US" sz="1800" kern="1200" dirty="0" smtClean="0">
                          <a:solidFill>
                            <a:schemeClr val="dk1"/>
                          </a:solidFill>
                          <a:effectLst/>
                          <a:latin typeface="+mn-lt"/>
                          <a:ea typeface="+mn-ea"/>
                          <a:cs typeface="+mn-cs"/>
                        </a:rPr>
                        <a:t> </a:t>
                      </a:r>
                      <a:endParaRPr lang="en-US" dirty="0"/>
                    </a:p>
                  </a:txBody>
                  <a:tcPr/>
                </a:tc>
              </a:tr>
              <a:tr h="370840">
                <a:tc>
                  <a:txBody>
                    <a:bodyPr/>
                    <a:lstStyle/>
                    <a:p>
                      <a:r>
                        <a:rPr lang="en-US" dirty="0" smtClean="0"/>
                        <a:t>AS2-0130</a:t>
                      </a:r>
                      <a:endParaRPr lang="en-US" dirty="0"/>
                    </a:p>
                  </a:txBody>
                  <a:tcPr/>
                </a:tc>
                <a:tc>
                  <a:txBody>
                    <a:bodyPr/>
                    <a:lstStyle/>
                    <a:p>
                      <a:r>
                        <a:rPr lang="en-US" sz="1800" kern="1200" dirty="0" smtClean="0">
                          <a:solidFill>
                            <a:schemeClr val="dk1"/>
                          </a:solidFill>
                          <a:effectLst/>
                          <a:latin typeface="+mn-lt"/>
                          <a:ea typeface="+mn-ea"/>
                          <a:cs typeface="+mn-cs"/>
                        </a:rPr>
                        <a:t>The AS2 X-Band antenna G/T shall be greater than or equal to 32.0 dB/K from 8000-8500 MHz at 10° of elevation referenced to the input of the X-Band receiver.</a:t>
                      </a:r>
                      <a:r>
                        <a:rPr lang="en-US" dirty="0" smtClean="0">
                          <a:effectLst/>
                        </a:rPr>
                        <a:t> </a:t>
                      </a:r>
                      <a:endParaRPr lang="en-US" dirty="0"/>
                    </a:p>
                  </a:txBody>
                  <a:tcPr/>
                </a:tc>
              </a:tr>
              <a:tr h="370840">
                <a:tc>
                  <a:txBody>
                    <a:bodyPr/>
                    <a:lstStyle/>
                    <a:p>
                      <a:r>
                        <a:rPr lang="en-US" dirty="0" smtClean="0"/>
                        <a:t>AS2-0140</a:t>
                      </a:r>
                      <a:endParaRPr lang="en-US" dirty="0"/>
                    </a:p>
                  </a:txBody>
                  <a:tcPr/>
                </a:tc>
                <a:tc>
                  <a:txBody>
                    <a:bodyPr/>
                    <a:lstStyle/>
                    <a:p>
                      <a:r>
                        <a:rPr lang="en-US" sz="1800" kern="1200" dirty="0" smtClean="0">
                          <a:solidFill>
                            <a:schemeClr val="dk1"/>
                          </a:solidFill>
                          <a:effectLst/>
                          <a:latin typeface="+mn-lt"/>
                          <a:ea typeface="+mn-ea"/>
                          <a:cs typeface="+mn-cs"/>
                        </a:rPr>
                        <a:t>X-band G/T through 8000-8500 MHz shall be met with system transmitting through 2025-2120 MHz at required EIRP.</a:t>
                      </a:r>
                      <a:r>
                        <a:rPr lang="en-US" dirty="0" smtClean="0">
                          <a:effectLst/>
                        </a:rPr>
                        <a:t> </a:t>
                      </a:r>
                      <a:endParaRPr lang="en-US" dirty="0"/>
                    </a:p>
                  </a:txBody>
                  <a:tcPr/>
                </a:tc>
              </a:tr>
            </a:tbl>
          </a:graphicData>
        </a:graphic>
      </p:graphicFrame>
    </p:spTree>
    <p:extLst>
      <p:ext uri="{BB962C8B-B14F-4D97-AF65-F5344CB8AC3E}">
        <p14:creationId xmlns:p14="http://schemas.microsoft.com/office/powerpoint/2010/main" val="162347530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Straight Arrow Connector 22"/>
          <p:cNvCxnSpPr>
            <a:stCxn id="16" idx="0"/>
            <a:endCxn id="14" idx="2"/>
          </p:cNvCxnSpPr>
          <p:nvPr/>
        </p:nvCxnSpPr>
        <p:spPr>
          <a:xfrm flipV="1">
            <a:off x="6914861" y="1818832"/>
            <a:ext cx="0" cy="24891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35" idx="3"/>
            <a:endCxn id="16" idx="1"/>
          </p:cNvCxnSpPr>
          <p:nvPr/>
        </p:nvCxnSpPr>
        <p:spPr>
          <a:xfrm>
            <a:off x="1324820" y="4574710"/>
            <a:ext cx="5018541"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endCxn id="35" idx="2"/>
          </p:cNvCxnSpPr>
          <p:nvPr/>
        </p:nvCxnSpPr>
        <p:spPr>
          <a:xfrm flipH="1" flipV="1">
            <a:off x="753320" y="4841410"/>
            <a:ext cx="16328" cy="986327"/>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1"/>
          </p:cNvCxnSpPr>
          <p:nvPr/>
        </p:nvCxnSpPr>
        <p:spPr>
          <a:xfrm flipH="1">
            <a:off x="924769" y="1552132"/>
            <a:ext cx="5609092"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4792281" y="4308010"/>
            <a:ext cx="984903"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Randomize</a:t>
            </a:r>
            <a:endParaRPr lang="en-US" sz="1200" dirty="0">
              <a:solidFill>
                <a:schemeClr val="tx1"/>
              </a:solidFill>
              <a:latin typeface="Arial" pitchFamily="34" charset="0"/>
              <a:cs typeface="Arial" pitchFamily="34" charset="0"/>
            </a:endParaRPr>
          </a:p>
        </p:txBody>
      </p:sp>
      <p:sp>
        <p:nvSpPr>
          <p:cNvPr id="4" name="Rectangle 3"/>
          <p:cNvSpPr/>
          <p:nvPr/>
        </p:nvSpPr>
        <p:spPr>
          <a:xfrm>
            <a:off x="3464104" y="4308010"/>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FEC</a:t>
            </a:r>
          </a:p>
          <a:p>
            <a:pPr algn="ctr"/>
            <a:r>
              <a:rPr lang="en-US" sz="1200" dirty="0" smtClean="0">
                <a:solidFill>
                  <a:schemeClr val="tx1"/>
                </a:solidFill>
                <a:latin typeface="Arial" pitchFamily="34" charset="0"/>
                <a:cs typeface="Arial" pitchFamily="34" charset="0"/>
              </a:rPr>
              <a:t>Encode</a:t>
            </a:r>
            <a:endParaRPr lang="en-US" sz="1200" dirty="0">
              <a:solidFill>
                <a:schemeClr val="tx1"/>
              </a:solidFill>
              <a:latin typeface="Arial" pitchFamily="34" charset="0"/>
              <a:cs typeface="Arial" pitchFamily="34" charset="0"/>
            </a:endParaRPr>
          </a:p>
        </p:txBody>
      </p:sp>
      <p:sp>
        <p:nvSpPr>
          <p:cNvPr id="6" name="Rectangle 5"/>
          <p:cNvSpPr/>
          <p:nvPr/>
        </p:nvSpPr>
        <p:spPr>
          <a:xfrm>
            <a:off x="6457661" y="3194954"/>
            <a:ext cx="9144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Modulate</a:t>
            </a:r>
            <a:endParaRPr lang="en-US" sz="1200" dirty="0">
              <a:solidFill>
                <a:schemeClr val="tx1"/>
              </a:solidFill>
              <a:latin typeface="Arial" pitchFamily="34" charset="0"/>
              <a:cs typeface="Arial" pitchFamily="34" charset="0"/>
            </a:endParaRPr>
          </a:p>
        </p:txBody>
      </p:sp>
      <p:sp>
        <p:nvSpPr>
          <p:cNvPr id="7" name="Rectangle 6"/>
          <p:cNvSpPr/>
          <p:nvPr/>
        </p:nvSpPr>
        <p:spPr>
          <a:xfrm>
            <a:off x="1907326" y="4308010"/>
            <a:ext cx="9906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Differential</a:t>
            </a:r>
          </a:p>
          <a:p>
            <a:pPr algn="ctr"/>
            <a:r>
              <a:rPr lang="en-US" sz="1200" dirty="0" smtClean="0">
                <a:solidFill>
                  <a:schemeClr val="tx1"/>
                </a:solidFill>
                <a:latin typeface="Arial" pitchFamily="34" charset="0"/>
                <a:cs typeface="Arial" pitchFamily="34" charset="0"/>
              </a:rPr>
              <a:t>Encoder</a:t>
            </a:r>
            <a:endParaRPr lang="en-US" sz="1200" dirty="0">
              <a:solidFill>
                <a:schemeClr val="tx1"/>
              </a:solidFill>
              <a:latin typeface="Arial" pitchFamily="34" charset="0"/>
              <a:cs typeface="Arial" pitchFamily="34" charset="0"/>
            </a:endParaRPr>
          </a:p>
        </p:txBody>
      </p:sp>
      <p:sp>
        <p:nvSpPr>
          <p:cNvPr id="9" name="Rectangle 8"/>
          <p:cNvSpPr/>
          <p:nvPr/>
        </p:nvSpPr>
        <p:spPr>
          <a:xfrm>
            <a:off x="3601467" y="1295402"/>
            <a:ext cx="1124344"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Derandomize</a:t>
            </a:r>
            <a:endParaRPr lang="en-US" sz="1200" dirty="0">
              <a:solidFill>
                <a:schemeClr val="tx1"/>
              </a:solidFill>
              <a:latin typeface="Arial" pitchFamily="34" charset="0"/>
              <a:cs typeface="Arial" pitchFamily="34" charset="0"/>
            </a:endParaRPr>
          </a:p>
        </p:txBody>
      </p:sp>
      <p:sp>
        <p:nvSpPr>
          <p:cNvPr id="10" name="Rectangle 9"/>
          <p:cNvSpPr/>
          <p:nvPr/>
        </p:nvSpPr>
        <p:spPr>
          <a:xfrm>
            <a:off x="2493334" y="1285432"/>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FEC</a:t>
            </a:r>
          </a:p>
          <a:p>
            <a:pPr algn="ctr"/>
            <a:r>
              <a:rPr lang="en-US" sz="1200" dirty="0" smtClean="0">
                <a:solidFill>
                  <a:schemeClr val="tx1"/>
                </a:solidFill>
                <a:latin typeface="Arial" pitchFamily="34" charset="0"/>
                <a:cs typeface="Arial" pitchFamily="34" charset="0"/>
              </a:rPr>
              <a:t>Decode</a:t>
            </a:r>
            <a:endParaRPr lang="en-US" sz="1200" dirty="0">
              <a:solidFill>
                <a:schemeClr val="tx1"/>
              </a:solidFill>
              <a:latin typeface="Arial" pitchFamily="34" charset="0"/>
              <a:cs typeface="Arial" pitchFamily="34" charset="0"/>
            </a:endParaRPr>
          </a:p>
        </p:txBody>
      </p:sp>
      <p:sp>
        <p:nvSpPr>
          <p:cNvPr id="11" name="Rectangle 10"/>
          <p:cNvSpPr/>
          <p:nvPr/>
        </p:nvSpPr>
        <p:spPr>
          <a:xfrm>
            <a:off x="5071944" y="1295402"/>
            <a:ext cx="1143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Frame Synch</a:t>
            </a:r>
          </a:p>
          <a:p>
            <a:pPr algn="ctr"/>
            <a:r>
              <a:rPr lang="en-US" sz="1200" dirty="0" smtClean="0">
                <a:solidFill>
                  <a:schemeClr val="tx1"/>
                </a:solidFill>
                <a:latin typeface="Arial" pitchFamily="34" charset="0"/>
                <a:cs typeface="Arial" pitchFamily="34" charset="0"/>
              </a:rPr>
              <a:t>Remove ASM</a:t>
            </a:r>
            <a:endParaRPr lang="en-US" sz="1200" dirty="0">
              <a:solidFill>
                <a:schemeClr val="tx1"/>
              </a:solidFill>
              <a:latin typeface="Arial" pitchFamily="34" charset="0"/>
              <a:cs typeface="Arial" pitchFamily="34" charset="0"/>
            </a:endParaRPr>
          </a:p>
        </p:txBody>
      </p:sp>
      <p:sp>
        <p:nvSpPr>
          <p:cNvPr id="12" name="Rectangle 11"/>
          <p:cNvSpPr/>
          <p:nvPr/>
        </p:nvSpPr>
        <p:spPr>
          <a:xfrm>
            <a:off x="6381461" y="2057402"/>
            <a:ext cx="1066801"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Demodulate</a:t>
            </a:r>
            <a:endParaRPr lang="en-US" sz="1200" dirty="0">
              <a:solidFill>
                <a:schemeClr val="tx1"/>
              </a:solidFill>
              <a:latin typeface="Arial" pitchFamily="34" charset="0"/>
              <a:cs typeface="Arial" pitchFamily="34" charset="0"/>
            </a:endParaRPr>
          </a:p>
        </p:txBody>
      </p:sp>
      <p:sp>
        <p:nvSpPr>
          <p:cNvPr id="13" name="Rectangle 12"/>
          <p:cNvSpPr/>
          <p:nvPr/>
        </p:nvSpPr>
        <p:spPr>
          <a:xfrm>
            <a:off x="1156601" y="1285432"/>
            <a:ext cx="9906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Differential</a:t>
            </a:r>
          </a:p>
          <a:p>
            <a:pPr algn="ctr"/>
            <a:r>
              <a:rPr lang="en-US" sz="1200" dirty="0" smtClean="0">
                <a:solidFill>
                  <a:schemeClr val="tx1"/>
                </a:solidFill>
                <a:latin typeface="Arial" pitchFamily="34" charset="0"/>
                <a:cs typeface="Arial" pitchFamily="34" charset="0"/>
              </a:rPr>
              <a:t>Decoder</a:t>
            </a:r>
            <a:endParaRPr lang="en-US" sz="1200" dirty="0">
              <a:solidFill>
                <a:schemeClr val="tx1"/>
              </a:solidFill>
              <a:latin typeface="Arial" pitchFamily="34" charset="0"/>
              <a:cs typeface="Arial" pitchFamily="34" charset="0"/>
            </a:endParaRPr>
          </a:p>
        </p:txBody>
      </p:sp>
      <p:sp>
        <p:nvSpPr>
          <p:cNvPr id="14" name="Rectangle 13"/>
          <p:cNvSpPr/>
          <p:nvPr/>
        </p:nvSpPr>
        <p:spPr>
          <a:xfrm>
            <a:off x="6533861" y="1285432"/>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Bit Synch</a:t>
            </a:r>
            <a:endParaRPr lang="en-US" sz="1200" dirty="0">
              <a:solidFill>
                <a:schemeClr val="tx1"/>
              </a:solidFill>
              <a:latin typeface="Arial" pitchFamily="34" charset="0"/>
              <a:cs typeface="Arial" pitchFamily="34" charset="0"/>
            </a:endParaRPr>
          </a:p>
        </p:txBody>
      </p:sp>
      <p:sp>
        <p:nvSpPr>
          <p:cNvPr id="16" name="Rectangle 15"/>
          <p:cNvSpPr/>
          <p:nvPr/>
        </p:nvSpPr>
        <p:spPr>
          <a:xfrm>
            <a:off x="6343361" y="4308010"/>
            <a:ext cx="1143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Reappend ASM (TBR)</a:t>
            </a:r>
            <a:endParaRPr lang="en-US" sz="1200" dirty="0">
              <a:solidFill>
                <a:schemeClr val="tx1"/>
              </a:solidFill>
              <a:latin typeface="Arial" pitchFamily="34" charset="0"/>
              <a:cs typeface="Arial" pitchFamily="34" charset="0"/>
            </a:endParaRPr>
          </a:p>
        </p:txBody>
      </p:sp>
      <p:sp>
        <p:nvSpPr>
          <p:cNvPr id="35" name="Rectangle 34"/>
          <p:cNvSpPr/>
          <p:nvPr/>
        </p:nvSpPr>
        <p:spPr>
          <a:xfrm>
            <a:off x="181820" y="4308010"/>
            <a:ext cx="1143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Frame Synch</a:t>
            </a:r>
          </a:p>
          <a:p>
            <a:pPr algn="ctr"/>
            <a:r>
              <a:rPr lang="en-US" sz="1200" dirty="0" smtClean="0">
                <a:solidFill>
                  <a:schemeClr val="tx1"/>
                </a:solidFill>
                <a:latin typeface="Arial" pitchFamily="34" charset="0"/>
                <a:cs typeface="Arial" pitchFamily="34" charset="0"/>
              </a:rPr>
              <a:t>Remove ASM</a:t>
            </a:r>
            <a:endParaRPr lang="en-US" sz="1200" dirty="0">
              <a:solidFill>
                <a:schemeClr val="tx1"/>
              </a:solidFill>
              <a:latin typeface="Arial" pitchFamily="34" charset="0"/>
              <a:cs typeface="Arial" pitchFamily="34" charset="0"/>
            </a:endParaRPr>
          </a:p>
        </p:txBody>
      </p:sp>
      <p:sp>
        <p:nvSpPr>
          <p:cNvPr id="5" name="Rectangle 4"/>
          <p:cNvSpPr/>
          <p:nvPr/>
        </p:nvSpPr>
        <p:spPr>
          <a:xfrm>
            <a:off x="5199323" y="3135476"/>
            <a:ext cx="1048685" cy="584775"/>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smtClean="0">
                <a:latin typeface="Times New Roman"/>
              </a:rPr>
              <a:t>AS2 SRD </a:t>
            </a:r>
          </a:p>
          <a:p>
            <a:r>
              <a:rPr lang="en-US" sz="1600" dirty="0" smtClean="0">
                <a:latin typeface="Times New Roman"/>
              </a:rPr>
              <a:t>Table 3</a:t>
            </a:r>
            <a:endParaRPr lang="en-US" sz="1600" dirty="0">
              <a:latin typeface="Times New Roman"/>
            </a:endParaRPr>
          </a:p>
        </p:txBody>
      </p:sp>
      <p:sp>
        <p:nvSpPr>
          <p:cNvPr id="18" name="Arc 17"/>
          <p:cNvSpPr/>
          <p:nvPr/>
        </p:nvSpPr>
        <p:spPr>
          <a:xfrm rot="8045602">
            <a:off x="6690080" y="2517643"/>
            <a:ext cx="449561" cy="47670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9" name="Rectangle 18"/>
          <p:cNvSpPr/>
          <p:nvPr/>
        </p:nvSpPr>
        <p:spPr>
          <a:xfrm>
            <a:off x="7439168" y="3601204"/>
            <a:ext cx="1574203" cy="584775"/>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sz="1600" dirty="0" smtClean="0">
                <a:latin typeface="Times New Roman"/>
              </a:rPr>
              <a:t>AS2 SRD</a:t>
            </a:r>
          </a:p>
          <a:p>
            <a:r>
              <a:rPr lang="en-US" sz="1600" dirty="0" smtClean="0">
                <a:latin typeface="Times New Roman"/>
              </a:rPr>
              <a:t>Table 7 Tracking</a:t>
            </a:r>
            <a:endParaRPr lang="en-US" sz="1600" dirty="0">
              <a:latin typeface="Times New Roman"/>
            </a:endParaRPr>
          </a:p>
        </p:txBody>
      </p:sp>
      <p:sp>
        <p:nvSpPr>
          <p:cNvPr id="21" name="Rectangle 20"/>
          <p:cNvSpPr/>
          <p:nvPr/>
        </p:nvSpPr>
        <p:spPr>
          <a:xfrm>
            <a:off x="3912728" y="5057574"/>
            <a:ext cx="3638151" cy="553998"/>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square">
            <a:spAutoFit/>
          </a:bodyPr>
          <a:lstStyle/>
          <a:p>
            <a:r>
              <a:rPr lang="en-US" sz="1600" dirty="0" smtClean="0">
                <a:latin typeface="Times New Roman"/>
              </a:rPr>
              <a:t>AS2 SRD Table 4: </a:t>
            </a:r>
            <a:r>
              <a:rPr lang="en-US" sz="1600" dirty="0" err="1" smtClean="0">
                <a:latin typeface="Times New Roman"/>
              </a:rPr>
              <a:t>Fwd</a:t>
            </a:r>
            <a:r>
              <a:rPr lang="en-US" sz="1600" dirty="0" smtClean="0">
                <a:latin typeface="Times New Roman"/>
              </a:rPr>
              <a:t> Link Data Rates</a:t>
            </a:r>
          </a:p>
          <a:p>
            <a:r>
              <a:rPr lang="en-US" sz="1400" dirty="0" smtClean="0">
                <a:latin typeface="Times New Roman"/>
              </a:rPr>
              <a:t> </a:t>
            </a:r>
            <a:r>
              <a:rPr lang="en-US" sz="1400" dirty="0">
                <a:latin typeface="Times New Roman"/>
              </a:rPr>
              <a:t>(includes all </a:t>
            </a:r>
            <a:r>
              <a:rPr lang="en-US" sz="1400" dirty="0" smtClean="0">
                <a:latin typeface="Times New Roman"/>
              </a:rPr>
              <a:t>NEE </a:t>
            </a:r>
            <a:r>
              <a:rPr lang="en-US" sz="1400" dirty="0">
                <a:latin typeface="Times New Roman"/>
              </a:rPr>
              <a:t>framing overhead and ASM)</a:t>
            </a:r>
          </a:p>
        </p:txBody>
      </p:sp>
      <p:sp>
        <p:nvSpPr>
          <p:cNvPr id="22" name="Rectangle 21"/>
          <p:cNvSpPr/>
          <p:nvPr/>
        </p:nvSpPr>
        <p:spPr>
          <a:xfrm>
            <a:off x="7792114" y="4390044"/>
            <a:ext cx="710451" cy="338554"/>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a:latin typeface="Times New Roman"/>
              </a:rPr>
              <a:t>64 bit </a:t>
            </a:r>
          </a:p>
        </p:txBody>
      </p:sp>
      <p:sp>
        <p:nvSpPr>
          <p:cNvPr id="31" name="Rectangle 30"/>
          <p:cNvSpPr/>
          <p:nvPr/>
        </p:nvSpPr>
        <p:spPr>
          <a:xfrm>
            <a:off x="2834502" y="3539137"/>
            <a:ext cx="1652632" cy="584775"/>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smtClean="0">
                <a:latin typeface="Times New Roman"/>
              </a:rPr>
              <a:t>AS2 SRD Table 5</a:t>
            </a:r>
          </a:p>
          <a:p>
            <a:r>
              <a:rPr lang="en-US" sz="1600" dirty="0" smtClean="0">
                <a:latin typeface="Times New Roman"/>
              </a:rPr>
              <a:t>Coding Schemes</a:t>
            </a:r>
            <a:endParaRPr lang="en-US" sz="1600" dirty="0">
              <a:latin typeface="Times New Roman"/>
            </a:endParaRPr>
          </a:p>
        </p:txBody>
      </p:sp>
      <p:sp>
        <p:nvSpPr>
          <p:cNvPr id="2" name="Title 1"/>
          <p:cNvSpPr>
            <a:spLocks noGrp="1"/>
          </p:cNvSpPr>
          <p:nvPr>
            <p:ph type="title"/>
          </p:nvPr>
        </p:nvSpPr>
        <p:spPr/>
        <p:txBody>
          <a:bodyPr/>
          <a:lstStyle/>
          <a:p>
            <a:r>
              <a:rPr lang="en-US" dirty="0" smtClean="0"/>
              <a:t>S-Band Uplink Requirements</a:t>
            </a:r>
            <a:endParaRPr lang="en-US" dirty="0"/>
          </a:p>
        </p:txBody>
      </p:sp>
    </p:spTree>
    <p:extLst>
      <p:ext uri="{BB962C8B-B14F-4D97-AF65-F5344CB8AC3E}">
        <p14:creationId xmlns:p14="http://schemas.microsoft.com/office/powerpoint/2010/main" val="31618714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a:stCxn id="14" idx="1"/>
          </p:cNvCxnSpPr>
          <p:nvPr/>
        </p:nvCxnSpPr>
        <p:spPr>
          <a:xfrm flipH="1">
            <a:off x="1409700" y="4610094"/>
            <a:ext cx="563630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2"/>
            <a:endCxn id="14" idx="0"/>
          </p:cNvCxnSpPr>
          <p:nvPr/>
        </p:nvCxnSpPr>
        <p:spPr>
          <a:xfrm>
            <a:off x="7427007" y="1778535"/>
            <a:ext cx="0" cy="256485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 idx="3"/>
            <a:endCxn id="5" idx="1"/>
          </p:cNvCxnSpPr>
          <p:nvPr/>
        </p:nvCxnSpPr>
        <p:spPr>
          <a:xfrm>
            <a:off x="1295400" y="1511835"/>
            <a:ext cx="575060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33400" y="1245135"/>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TLM</a:t>
            </a:r>
          </a:p>
          <a:p>
            <a:pPr algn="ctr"/>
            <a:r>
              <a:rPr lang="en-US" sz="1200" dirty="0" smtClean="0">
                <a:solidFill>
                  <a:schemeClr val="tx1"/>
                </a:solidFill>
                <a:latin typeface="Arial" pitchFamily="34" charset="0"/>
                <a:cs typeface="Arial" pitchFamily="34" charset="0"/>
              </a:rPr>
              <a:t>Data</a:t>
            </a:r>
            <a:endParaRPr lang="en-US" sz="1200" dirty="0">
              <a:solidFill>
                <a:schemeClr val="tx1"/>
              </a:solidFill>
              <a:latin typeface="Arial" pitchFamily="34" charset="0"/>
              <a:cs typeface="Arial" pitchFamily="34" charset="0"/>
            </a:endParaRPr>
          </a:p>
        </p:txBody>
      </p:sp>
      <p:sp>
        <p:nvSpPr>
          <p:cNvPr id="3" name="Rectangle 2"/>
          <p:cNvSpPr/>
          <p:nvPr/>
        </p:nvSpPr>
        <p:spPr>
          <a:xfrm>
            <a:off x="5281122" y="1245135"/>
            <a:ext cx="984903"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Randomize</a:t>
            </a:r>
            <a:endParaRPr lang="en-US" sz="1200" dirty="0">
              <a:solidFill>
                <a:schemeClr val="tx1"/>
              </a:solidFill>
              <a:latin typeface="Arial" pitchFamily="34" charset="0"/>
              <a:cs typeface="Arial" pitchFamily="34" charset="0"/>
            </a:endParaRPr>
          </a:p>
        </p:txBody>
      </p:sp>
      <p:sp>
        <p:nvSpPr>
          <p:cNvPr id="4" name="Rectangle 3"/>
          <p:cNvSpPr/>
          <p:nvPr/>
        </p:nvSpPr>
        <p:spPr>
          <a:xfrm>
            <a:off x="3774748" y="1245135"/>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FEC</a:t>
            </a:r>
          </a:p>
          <a:p>
            <a:pPr algn="ctr"/>
            <a:r>
              <a:rPr lang="en-US" sz="1200" dirty="0" smtClean="0">
                <a:solidFill>
                  <a:schemeClr val="tx1"/>
                </a:solidFill>
                <a:latin typeface="Arial" pitchFamily="34" charset="0"/>
                <a:cs typeface="Arial" pitchFamily="34" charset="0"/>
              </a:rPr>
              <a:t>Encode</a:t>
            </a:r>
            <a:endParaRPr lang="en-US" sz="1200" dirty="0">
              <a:solidFill>
                <a:schemeClr val="tx1"/>
              </a:solidFill>
              <a:latin typeface="Arial" pitchFamily="34" charset="0"/>
              <a:cs typeface="Arial" pitchFamily="34" charset="0"/>
            </a:endParaRPr>
          </a:p>
        </p:txBody>
      </p:sp>
      <p:sp>
        <p:nvSpPr>
          <p:cNvPr id="5" name="Rectangle 4"/>
          <p:cNvSpPr/>
          <p:nvPr/>
        </p:nvSpPr>
        <p:spPr>
          <a:xfrm>
            <a:off x="7046007" y="1245135"/>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Append</a:t>
            </a:r>
          </a:p>
          <a:p>
            <a:pPr algn="ctr"/>
            <a:r>
              <a:rPr lang="en-US" sz="1200" dirty="0" smtClean="0">
                <a:solidFill>
                  <a:schemeClr val="tx1"/>
                </a:solidFill>
                <a:latin typeface="Arial" pitchFamily="34" charset="0"/>
                <a:cs typeface="Arial" pitchFamily="34" charset="0"/>
              </a:rPr>
              <a:t>ASM</a:t>
            </a:r>
            <a:endParaRPr lang="en-US" sz="1200" dirty="0">
              <a:solidFill>
                <a:schemeClr val="tx1"/>
              </a:solidFill>
              <a:latin typeface="Arial" pitchFamily="34" charset="0"/>
              <a:cs typeface="Arial" pitchFamily="34" charset="0"/>
            </a:endParaRPr>
          </a:p>
        </p:txBody>
      </p:sp>
      <p:sp>
        <p:nvSpPr>
          <p:cNvPr id="6" name="Rectangle 5"/>
          <p:cNvSpPr/>
          <p:nvPr/>
        </p:nvSpPr>
        <p:spPr>
          <a:xfrm>
            <a:off x="6969807" y="2205023"/>
            <a:ext cx="9144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Modulate</a:t>
            </a:r>
            <a:endParaRPr lang="en-US" sz="1200" dirty="0">
              <a:solidFill>
                <a:schemeClr val="tx1"/>
              </a:solidFill>
              <a:latin typeface="Arial" pitchFamily="34" charset="0"/>
              <a:cs typeface="Arial" pitchFamily="34" charset="0"/>
            </a:endParaRPr>
          </a:p>
        </p:txBody>
      </p:sp>
      <p:sp>
        <p:nvSpPr>
          <p:cNvPr id="7" name="Rectangle 6"/>
          <p:cNvSpPr/>
          <p:nvPr/>
        </p:nvSpPr>
        <p:spPr>
          <a:xfrm>
            <a:off x="2039774" y="1245135"/>
            <a:ext cx="9906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Differential</a:t>
            </a:r>
          </a:p>
          <a:p>
            <a:pPr algn="ctr"/>
            <a:r>
              <a:rPr lang="en-US" sz="1200" dirty="0" smtClean="0">
                <a:solidFill>
                  <a:schemeClr val="tx1"/>
                </a:solidFill>
                <a:latin typeface="Arial" pitchFamily="34" charset="0"/>
                <a:cs typeface="Arial" pitchFamily="34" charset="0"/>
              </a:rPr>
              <a:t>Encoder</a:t>
            </a:r>
            <a:endParaRPr lang="en-US" sz="1200" dirty="0">
              <a:solidFill>
                <a:schemeClr val="tx1"/>
              </a:solidFill>
              <a:latin typeface="Arial" pitchFamily="34" charset="0"/>
              <a:cs typeface="Arial" pitchFamily="34" charset="0"/>
            </a:endParaRPr>
          </a:p>
        </p:txBody>
      </p:sp>
      <p:sp>
        <p:nvSpPr>
          <p:cNvPr id="9" name="Rectangle 8"/>
          <p:cNvSpPr/>
          <p:nvPr/>
        </p:nvSpPr>
        <p:spPr>
          <a:xfrm>
            <a:off x="4086398" y="4353364"/>
            <a:ext cx="1124344"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Derandomize</a:t>
            </a:r>
            <a:endParaRPr lang="en-US" sz="1200" dirty="0">
              <a:solidFill>
                <a:schemeClr val="tx1"/>
              </a:solidFill>
              <a:latin typeface="Arial" pitchFamily="34" charset="0"/>
              <a:cs typeface="Arial" pitchFamily="34" charset="0"/>
            </a:endParaRPr>
          </a:p>
        </p:txBody>
      </p:sp>
      <p:sp>
        <p:nvSpPr>
          <p:cNvPr id="10" name="Rectangle 9"/>
          <p:cNvSpPr/>
          <p:nvPr/>
        </p:nvSpPr>
        <p:spPr>
          <a:xfrm>
            <a:off x="2978265" y="4343394"/>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FEC</a:t>
            </a:r>
          </a:p>
          <a:p>
            <a:pPr algn="ctr"/>
            <a:r>
              <a:rPr lang="en-US" sz="1200" dirty="0" smtClean="0">
                <a:solidFill>
                  <a:schemeClr val="tx1"/>
                </a:solidFill>
                <a:latin typeface="Arial" pitchFamily="34" charset="0"/>
                <a:cs typeface="Arial" pitchFamily="34" charset="0"/>
              </a:rPr>
              <a:t>Decode</a:t>
            </a:r>
            <a:endParaRPr lang="en-US" sz="1200" dirty="0">
              <a:solidFill>
                <a:schemeClr val="tx1"/>
              </a:solidFill>
              <a:latin typeface="Arial" pitchFamily="34" charset="0"/>
              <a:cs typeface="Arial" pitchFamily="34" charset="0"/>
            </a:endParaRPr>
          </a:p>
        </p:txBody>
      </p:sp>
      <p:sp>
        <p:nvSpPr>
          <p:cNvPr id="11" name="Rectangle 10"/>
          <p:cNvSpPr/>
          <p:nvPr/>
        </p:nvSpPr>
        <p:spPr>
          <a:xfrm>
            <a:off x="5556875" y="4353364"/>
            <a:ext cx="1143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Frame Synch</a:t>
            </a:r>
          </a:p>
          <a:p>
            <a:pPr algn="ctr"/>
            <a:r>
              <a:rPr lang="en-US" sz="1200" dirty="0" smtClean="0">
                <a:solidFill>
                  <a:schemeClr val="tx1"/>
                </a:solidFill>
                <a:latin typeface="Arial" pitchFamily="34" charset="0"/>
                <a:cs typeface="Arial" pitchFamily="34" charset="0"/>
              </a:rPr>
              <a:t>Remove ASM</a:t>
            </a:r>
            <a:endParaRPr lang="en-US" sz="1200" dirty="0">
              <a:solidFill>
                <a:schemeClr val="tx1"/>
              </a:solidFill>
              <a:latin typeface="Arial" pitchFamily="34" charset="0"/>
              <a:cs typeface="Arial" pitchFamily="34" charset="0"/>
            </a:endParaRPr>
          </a:p>
        </p:txBody>
      </p:sp>
      <p:sp>
        <p:nvSpPr>
          <p:cNvPr id="12" name="Rectangle 11"/>
          <p:cNvSpPr/>
          <p:nvPr/>
        </p:nvSpPr>
        <p:spPr>
          <a:xfrm>
            <a:off x="6893607" y="3135090"/>
            <a:ext cx="1066801"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Demodulate</a:t>
            </a:r>
            <a:endParaRPr lang="en-US" sz="1200" dirty="0">
              <a:solidFill>
                <a:schemeClr val="tx1"/>
              </a:solidFill>
              <a:latin typeface="Arial" pitchFamily="34" charset="0"/>
              <a:cs typeface="Arial" pitchFamily="34" charset="0"/>
            </a:endParaRPr>
          </a:p>
        </p:txBody>
      </p:sp>
      <p:sp>
        <p:nvSpPr>
          <p:cNvPr id="13" name="Rectangle 12"/>
          <p:cNvSpPr/>
          <p:nvPr/>
        </p:nvSpPr>
        <p:spPr>
          <a:xfrm>
            <a:off x="1641532" y="4343394"/>
            <a:ext cx="9906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Differential</a:t>
            </a:r>
          </a:p>
          <a:p>
            <a:pPr algn="ctr"/>
            <a:r>
              <a:rPr lang="en-US" sz="1200" dirty="0" smtClean="0">
                <a:solidFill>
                  <a:schemeClr val="tx1"/>
                </a:solidFill>
                <a:latin typeface="Arial" pitchFamily="34" charset="0"/>
                <a:cs typeface="Arial" pitchFamily="34" charset="0"/>
              </a:rPr>
              <a:t>Decoder</a:t>
            </a:r>
            <a:endParaRPr lang="en-US" sz="1200" dirty="0">
              <a:solidFill>
                <a:schemeClr val="tx1"/>
              </a:solidFill>
              <a:latin typeface="Arial" pitchFamily="34" charset="0"/>
              <a:cs typeface="Arial" pitchFamily="34" charset="0"/>
            </a:endParaRPr>
          </a:p>
        </p:txBody>
      </p:sp>
      <p:sp>
        <p:nvSpPr>
          <p:cNvPr id="14" name="Rectangle 13"/>
          <p:cNvSpPr/>
          <p:nvPr/>
        </p:nvSpPr>
        <p:spPr>
          <a:xfrm>
            <a:off x="7046007" y="4343394"/>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Bit Synch</a:t>
            </a:r>
            <a:endParaRPr lang="en-US" sz="1200" dirty="0">
              <a:solidFill>
                <a:schemeClr val="tx1"/>
              </a:solidFill>
              <a:latin typeface="Arial" pitchFamily="34" charset="0"/>
              <a:cs typeface="Arial" pitchFamily="34" charset="0"/>
            </a:endParaRPr>
          </a:p>
        </p:txBody>
      </p:sp>
      <p:sp>
        <p:nvSpPr>
          <p:cNvPr id="34" name="Arc 33"/>
          <p:cNvSpPr/>
          <p:nvPr/>
        </p:nvSpPr>
        <p:spPr>
          <a:xfrm rot="8045602">
            <a:off x="7185370" y="2604731"/>
            <a:ext cx="449561" cy="47670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Rectangle 22"/>
          <p:cNvSpPr/>
          <p:nvPr/>
        </p:nvSpPr>
        <p:spPr>
          <a:xfrm>
            <a:off x="4494017" y="3751986"/>
            <a:ext cx="1778051" cy="307777"/>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a:t>Diversity Combining</a:t>
            </a:r>
          </a:p>
        </p:txBody>
      </p:sp>
      <p:sp>
        <p:nvSpPr>
          <p:cNvPr id="30" name="Rectangle 29"/>
          <p:cNvSpPr/>
          <p:nvPr/>
        </p:nvSpPr>
        <p:spPr>
          <a:xfrm>
            <a:off x="416750" y="4466175"/>
            <a:ext cx="800219" cy="307777"/>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a:t>&lt;=10-8 </a:t>
            </a:r>
          </a:p>
        </p:txBody>
      </p:sp>
      <p:sp>
        <p:nvSpPr>
          <p:cNvPr id="8" name="Title 7"/>
          <p:cNvSpPr>
            <a:spLocks noGrp="1"/>
          </p:cNvSpPr>
          <p:nvPr>
            <p:ph type="title"/>
          </p:nvPr>
        </p:nvSpPr>
        <p:spPr/>
        <p:txBody>
          <a:bodyPr/>
          <a:lstStyle/>
          <a:p>
            <a:r>
              <a:rPr lang="en-US" dirty="0" smtClean="0"/>
              <a:t>S-Band Downlink Requirements</a:t>
            </a:r>
            <a:endParaRPr lang="en-US" dirty="0"/>
          </a:p>
        </p:txBody>
      </p:sp>
      <p:sp>
        <p:nvSpPr>
          <p:cNvPr id="26" name="Rectangle 25"/>
          <p:cNvSpPr/>
          <p:nvPr/>
        </p:nvSpPr>
        <p:spPr>
          <a:xfrm>
            <a:off x="2468398" y="5038028"/>
            <a:ext cx="1652632" cy="584775"/>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smtClean="0">
                <a:latin typeface="Times New Roman"/>
              </a:rPr>
              <a:t>AS2 SRD Table 5</a:t>
            </a:r>
          </a:p>
          <a:p>
            <a:r>
              <a:rPr lang="en-US" sz="1600" dirty="0" smtClean="0">
                <a:latin typeface="Times New Roman"/>
              </a:rPr>
              <a:t>Coding Schemes</a:t>
            </a:r>
            <a:endParaRPr lang="en-US" sz="1600" dirty="0">
              <a:latin typeface="Times New Roman"/>
            </a:endParaRPr>
          </a:p>
        </p:txBody>
      </p:sp>
      <p:sp>
        <p:nvSpPr>
          <p:cNvPr id="28" name="Rectangle 27"/>
          <p:cNvSpPr/>
          <p:nvPr/>
        </p:nvSpPr>
        <p:spPr>
          <a:xfrm>
            <a:off x="7940844" y="1266401"/>
            <a:ext cx="710451" cy="338554"/>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a:latin typeface="Times New Roman"/>
              </a:rPr>
              <a:t>64 bit </a:t>
            </a:r>
          </a:p>
        </p:txBody>
      </p:sp>
      <p:sp>
        <p:nvSpPr>
          <p:cNvPr id="29" name="Rectangle 28"/>
          <p:cNvSpPr/>
          <p:nvPr/>
        </p:nvSpPr>
        <p:spPr>
          <a:xfrm>
            <a:off x="5727680" y="5160977"/>
            <a:ext cx="2787943" cy="523220"/>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smtClean="0"/>
              <a:t>Up to 6 Mbps encoded </a:t>
            </a:r>
            <a:r>
              <a:rPr lang="en-US" sz="1400" dirty="0"/>
              <a:t>bit rate</a:t>
            </a:r>
          </a:p>
          <a:p>
            <a:r>
              <a:rPr lang="en-US" sz="1400" dirty="0"/>
              <a:t> at the output of the demodulator</a:t>
            </a:r>
          </a:p>
        </p:txBody>
      </p:sp>
      <p:sp>
        <p:nvSpPr>
          <p:cNvPr id="31" name="Rectangle 30"/>
          <p:cNvSpPr/>
          <p:nvPr/>
        </p:nvSpPr>
        <p:spPr>
          <a:xfrm>
            <a:off x="7503346" y="3751986"/>
            <a:ext cx="1576970" cy="307777"/>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smtClean="0"/>
              <a:t>AS2 SRD Table 3</a:t>
            </a:r>
            <a:endParaRPr lang="en-US" sz="1400" dirty="0"/>
          </a:p>
        </p:txBody>
      </p:sp>
    </p:spTree>
    <p:extLst>
      <p:ext uri="{BB962C8B-B14F-4D97-AF65-F5344CB8AC3E}">
        <p14:creationId xmlns:p14="http://schemas.microsoft.com/office/powerpoint/2010/main" val="41407882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The AS2 SRR Review Team </a:t>
            </a:r>
            <a:r>
              <a:rPr lang="en-US" b="1" dirty="0" smtClean="0"/>
              <a:t>consists </a:t>
            </a:r>
            <a:r>
              <a:rPr lang="en-US" b="1" dirty="0"/>
              <a:t>of the following members</a:t>
            </a:r>
            <a:r>
              <a:rPr lang="en-US" b="1" dirty="0" smtClean="0"/>
              <a:t>:</a:t>
            </a:r>
            <a:endParaRPr lang="en-US" b="1" dirty="0"/>
          </a:p>
        </p:txBody>
      </p:sp>
      <p:sp>
        <p:nvSpPr>
          <p:cNvPr id="2" name="Title 1"/>
          <p:cNvSpPr>
            <a:spLocks noGrp="1"/>
          </p:cNvSpPr>
          <p:nvPr>
            <p:ph type="title"/>
          </p:nvPr>
        </p:nvSpPr>
        <p:spPr/>
        <p:txBody>
          <a:bodyPr/>
          <a:lstStyle/>
          <a:p>
            <a:r>
              <a:rPr lang="en-US" dirty="0" smtClean="0"/>
              <a:t>AS2 SRR Review Team Members</a:t>
            </a:r>
            <a:endParaRPr lang="en-US" dirty="0"/>
          </a:p>
        </p:txBody>
      </p:sp>
      <p:graphicFrame>
        <p:nvGraphicFramePr>
          <p:cNvPr id="7" name="Table 6"/>
          <p:cNvGraphicFramePr>
            <a:graphicFrameLocks noGrp="1"/>
          </p:cNvGraphicFramePr>
          <p:nvPr>
            <p:extLst/>
          </p:nvPr>
        </p:nvGraphicFramePr>
        <p:xfrm>
          <a:off x="1219200" y="1846838"/>
          <a:ext cx="6035040" cy="1483360"/>
        </p:xfrm>
        <a:graphic>
          <a:graphicData uri="http://schemas.openxmlformats.org/drawingml/2006/table">
            <a:tbl>
              <a:tblPr firstRow="1" bandRow="1">
                <a:tableStyleId>{69012ECD-51FC-41F1-AA8D-1B2483CD663E}</a:tableStyleId>
              </a:tblPr>
              <a:tblGrid>
                <a:gridCol w="2926080"/>
                <a:gridCol w="1645920"/>
                <a:gridCol w="1463040"/>
              </a:tblGrid>
              <a:tr h="370840">
                <a:tc>
                  <a:txBody>
                    <a:bodyPr/>
                    <a:lstStyle/>
                    <a:p>
                      <a:r>
                        <a:rPr lang="en-US" sz="1400" dirty="0" smtClean="0"/>
                        <a:t>Role &amp; Responsibility</a:t>
                      </a:r>
                      <a:endParaRPr lang="en-US" sz="1400" dirty="0"/>
                    </a:p>
                  </a:txBody>
                  <a:tcPr anchor="ctr"/>
                </a:tc>
                <a:tc>
                  <a:txBody>
                    <a:bodyPr/>
                    <a:lstStyle/>
                    <a:p>
                      <a:r>
                        <a:rPr lang="en-US" sz="1400" dirty="0" smtClean="0"/>
                        <a:t>Name</a:t>
                      </a:r>
                      <a:endParaRPr lang="en-US" sz="1400" dirty="0"/>
                    </a:p>
                  </a:txBody>
                  <a:tcPr anchor="ctr"/>
                </a:tc>
                <a:tc>
                  <a:txBody>
                    <a:bodyPr/>
                    <a:lstStyle/>
                    <a:p>
                      <a:r>
                        <a:rPr lang="en-US" sz="1400" dirty="0" smtClean="0"/>
                        <a:t>Organization</a:t>
                      </a:r>
                      <a:endParaRPr lang="en-US" sz="1400" dirty="0"/>
                    </a:p>
                  </a:txBody>
                  <a:tcPr anchor="ctr"/>
                </a:tc>
              </a:tr>
              <a:tr h="370840">
                <a:tc>
                  <a:txBody>
                    <a:bodyPr/>
                    <a:lstStyle/>
                    <a:p>
                      <a:r>
                        <a:rPr lang="en-US" sz="1400" dirty="0" smtClean="0"/>
                        <a:t>Project Management and Chair</a:t>
                      </a:r>
                      <a:endParaRPr lang="en-US" sz="1400" dirty="0"/>
                    </a:p>
                  </a:txBody>
                  <a:tcPr anchor="ctr"/>
                </a:tc>
                <a:tc>
                  <a:txBody>
                    <a:bodyPr/>
                    <a:lstStyle/>
                    <a:p>
                      <a:r>
                        <a:rPr lang="en-US" sz="1400" dirty="0" smtClean="0"/>
                        <a:t>Andre Fortin </a:t>
                      </a:r>
                      <a:endParaRPr lang="en-US" sz="1400" dirty="0"/>
                    </a:p>
                  </a:txBody>
                  <a:tcPr anchor="ctr"/>
                </a:tc>
                <a:tc>
                  <a:txBody>
                    <a:bodyPr/>
                    <a:lstStyle/>
                    <a:p>
                      <a:r>
                        <a:rPr lang="en-US" sz="1400" dirty="0" smtClean="0"/>
                        <a:t>Code 566</a:t>
                      </a:r>
                      <a:endParaRPr lang="en-US" sz="1400" dirty="0"/>
                    </a:p>
                  </a:txBody>
                  <a:tcPr anchor="ctr"/>
                </a:tc>
              </a:tr>
              <a:tr h="370840">
                <a:tc>
                  <a:txBody>
                    <a:bodyPr/>
                    <a:lstStyle/>
                    <a:p>
                      <a:r>
                        <a:rPr lang="en-US" sz="1400" dirty="0" smtClean="0"/>
                        <a:t>Engineering &amp; Integration</a:t>
                      </a:r>
                      <a:endParaRPr lang="en-US" sz="1400" dirty="0"/>
                    </a:p>
                  </a:txBody>
                  <a:tcPr anchor="ctr"/>
                </a:tc>
                <a:tc>
                  <a:txBody>
                    <a:bodyPr/>
                    <a:lstStyle/>
                    <a:p>
                      <a:r>
                        <a:rPr lang="en-US" sz="1400" dirty="0" err="1" smtClean="0"/>
                        <a:t>Armen</a:t>
                      </a:r>
                      <a:r>
                        <a:rPr lang="en-US" sz="1400" dirty="0" smtClean="0"/>
                        <a:t> </a:t>
                      </a:r>
                      <a:r>
                        <a:rPr lang="en-US" sz="1400" dirty="0" err="1" smtClean="0"/>
                        <a:t>Caroglanian</a:t>
                      </a:r>
                      <a:endParaRPr lang="en-US" sz="1400" dirty="0"/>
                    </a:p>
                  </a:txBody>
                  <a:tcPr anchor="ctr"/>
                </a:tc>
                <a:tc>
                  <a:txBody>
                    <a:bodyPr/>
                    <a:lstStyle/>
                    <a:p>
                      <a:r>
                        <a:rPr lang="en-US" sz="1400" dirty="0" smtClean="0"/>
                        <a:t>Code 566</a:t>
                      </a:r>
                      <a:endParaRPr lang="en-US" sz="1400" dirty="0"/>
                    </a:p>
                  </a:txBody>
                  <a:tcPr anchor="ctr"/>
                </a:tc>
              </a:tr>
              <a:tr h="370840">
                <a:tc>
                  <a:txBody>
                    <a:bodyPr/>
                    <a:lstStyle/>
                    <a:p>
                      <a:r>
                        <a:rPr lang="en-US" sz="1400" dirty="0" smtClean="0"/>
                        <a:t>Mission Needs, Goals and Objectives</a:t>
                      </a:r>
                      <a:endParaRPr lang="en-US" sz="1400" dirty="0"/>
                    </a:p>
                  </a:txBody>
                  <a:tcPr anchor="ctr"/>
                </a:tc>
                <a:tc>
                  <a:txBody>
                    <a:bodyPr/>
                    <a:lstStyle/>
                    <a:p>
                      <a:r>
                        <a:rPr lang="en-US" sz="1400" dirty="0" smtClean="0"/>
                        <a:t>Lynn Myers </a:t>
                      </a:r>
                      <a:endParaRPr lang="en-US" sz="1400" dirty="0"/>
                    </a:p>
                  </a:txBody>
                  <a:tcPr anchor="ctr"/>
                </a:tc>
                <a:tc>
                  <a:txBody>
                    <a:bodyPr/>
                    <a:lstStyle/>
                    <a:p>
                      <a:r>
                        <a:rPr lang="en-US" sz="1400" dirty="0" smtClean="0"/>
                        <a:t>Code 450.1</a:t>
                      </a:r>
                      <a:endParaRPr lang="en-US" sz="1400" dirty="0"/>
                    </a:p>
                  </a:txBody>
                  <a:tcPr anchor="ctr"/>
                </a:tc>
              </a:tr>
            </a:tbl>
          </a:graphicData>
        </a:graphic>
      </p:graphicFrame>
    </p:spTree>
    <p:extLst>
      <p:ext uri="{BB962C8B-B14F-4D97-AF65-F5344CB8AC3E}">
        <p14:creationId xmlns:p14="http://schemas.microsoft.com/office/powerpoint/2010/main" val="300788338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4" name="Straight Arrow Connector 23"/>
          <p:cNvCxnSpPr>
            <a:stCxn id="14" idx="1"/>
          </p:cNvCxnSpPr>
          <p:nvPr/>
        </p:nvCxnSpPr>
        <p:spPr>
          <a:xfrm flipH="1">
            <a:off x="1409700" y="4610094"/>
            <a:ext cx="563630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5" idx="2"/>
            <a:endCxn id="14" idx="0"/>
          </p:cNvCxnSpPr>
          <p:nvPr/>
        </p:nvCxnSpPr>
        <p:spPr>
          <a:xfrm>
            <a:off x="7427007" y="1778535"/>
            <a:ext cx="0" cy="2564859"/>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 idx="3"/>
            <a:endCxn id="5" idx="1"/>
          </p:cNvCxnSpPr>
          <p:nvPr/>
        </p:nvCxnSpPr>
        <p:spPr>
          <a:xfrm>
            <a:off x="1295400" y="1511835"/>
            <a:ext cx="5750607" cy="0"/>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533400" y="1245135"/>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TLM</a:t>
            </a:r>
          </a:p>
          <a:p>
            <a:pPr algn="ctr"/>
            <a:r>
              <a:rPr lang="en-US" sz="1200" dirty="0" smtClean="0">
                <a:solidFill>
                  <a:schemeClr val="tx1"/>
                </a:solidFill>
                <a:latin typeface="Arial" pitchFamily="34" charset="0"/>
                <a:cs typeface="Arial" pitchFamily="34" charset="0"/>
              </a:rPr>
              <a:t>Data</a:t>
            </a:r>
            <a:endParaRPr lang="en-US" sz="1200" dirty="0">
              <a:solidFill>
                <a:schemeClr val="tx1"/>
              </a:solidFill>
              <a:latin typeface="Arial" pitchFamily="34" charset="0"/>
              <a:cs typeface="Arial" pitchFamily="34" charset="0"/>
            </a:endParaRPr>
          </a:p>
        </p:txBody>
      </p:sp>
      <p:sp>
        <p:nvSpPr>
          <p:cNvPr id="3" name="Rectangle 2"/>
          <p:cNvSpPr/>
          <p:nvPr/>
        </p:nvSpPr>
        <p:spPr>
          <a:xfrm>
            <a:off x="5281122" y="1245135"/>
            <a:ext cx="984903"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Randomize</a:t>
            </a:r>
            <a:endParaRPr lang="en-US" sz="1200" dirty="0">
              <a:solidFill>
                <a:schemeClr val="tx1"/>
              </a:solidFill>
              <a:latin typeface="Arial" pitchFamily="34" charset="0"/>
              <a:cs typeface="Arial" pitchFamily="34" charset="0"/>
            </a:endParaRPr>
          </a:p>
        </p:txBody>
      </p:sp>
      <p:sp>
        <p:nvSpPr>
          <p:cNvPr id="4" name="Rectangle 3"/>
          <p:cNvSpPr/>
          <p:nvPr/>
        </p:nvSpPr>
        <p:spPr>
          <a:xfrm>
            <a:off x="3774748" y="1245135"/>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FEC</a:t>
            </a:r>
          </a:p>
          <a:p>
            <a:pPr algn="ctr"/>
            <a:r>
              <a:rPr lang="en-US" sz="1200" dirty="0" smtClean="0">
                <a:solidFill>
                  <a:schemeClr val="tx1"/>
                </a:solidFill>
                <a:latin typeface="Arial" pitchFamily="34" charset="0"/>
                <a:cs typeface="Arial" pitchFamily="34" charset="0"/>
              </a:rPr>
              <a:t>Encode</a:t>
            </a:r>
            <a:endParaRPr lang="en-US" sz="1200" dirty="0">
              <a:solidFill>
                <a:schemeClr val="tx1"/>
              </a:solidFill>
              <a:latin typeface="Arial" pitchFamily="34" charset="0"/>
              <a:cs typeface="Arial" pitchFamily="34" charset="0"/>
            </a:endParaRPr>
          </a:p>
        </p:txBody>
      </p:sp>
      <p:sp>
        <p:nvSpPr>
          <p:cNvPr id="5" name="Rectangle 4"/>
          <p:cNvSpPr/>
          <p:nvPr/>
        </p:nvSpPr>
        <p:spPr>
          <a:xfrm>
            <a:off x="7046007" y="1245135"/>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Append</a:t>
            </a:r>
          </a:p>
          <a:p>
            <a:pPr algn="ctr"/>
            <a:r>
              <a:rPr lang="en-US" sz="1200" dirty="0" smtClean="0">
                <a:solidFill>
                  <a:schemeClr val="tx1"/>
                </a:solidFill>
                <a:latin typeface="Arial" pitchFamily="34" charset="0"/>
                <a:cs typeface="Arial" pitchFamily="34" charset="0"/>
              </a:rPr>
              <a:t>ASM</a:t>
            </a:r>
            <a:endParaRPr lang="en-US" sz="1200" dirty="0">
              <a:solidFill>
                <a:schemeClr val="tx1"/>
              </a:solidFill>
              <a:latin typeface="Arial" pitchFamily="34" charset="0"/>
              <a:cs typeface="Arial" pitchFamily="34" charset="0"/>
            </a:endParaRPr>
          </a:p>
        </p:txBody>
      </p:sp>
      <p:sp>
        <p:nvSpPr>
          <p:cNvPr id="6" name="Rectangle 5"/>
          <p:cNvSpPr/>
          <p:nvPr/>
        </p:nvSpPr>
        <p:spPr>
          <a:xfrm>
            <a:off x="6969807" y="2205023"/>
            <a:ext cx="9144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Modulate</a:t>
            </a:r>
            <a:endParaRPr lang="en-US" sz="1200" dirty="0">
              <a:solidFill>
                <a:schemeClr val="tx1"/>
              </a:solidFill>
              <a:latin typeface="Arial" pitchFamily="34" charset="0"/>
              <a:cs typeface="Arial" pitchFamily="34" charset="0"/>
            </a:endParaRPr>
          </a:p>
        </p:txBody>
      </p:sp>
      <p:sp>
        <p:nvSpPr>
          <p:cNvPr id="7" name="Rectangle 6"/>
          <p:cNvSpPr/>
          <p:nvPr/>
        </p:nvSpPr>
        <p:spPr>
          <a:xfrm>
            <a:off x="2039774" y="1245135"/>
            <a:ext cx="9906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Differential</a:t>
            </a:r>
          </a:p>
          <a:p>
            <a:pPr algn="ctr"/>
            <a:r>
              <a:rPr lang="en-US" sz="1200" dirty="0" smtClean="0">
                <a:solidFill>
                  <a:schemeClr val="tx1"/>
                </a:solidFill>
                <a:latin typeface="Arial" pitchFamily="34" charset="0"/>
                <a:cs typeface="Arial" pitchFamily="34" charset="0"/>
              </a:rPr>
              <a:t>Encoder</a:t>
            </a:r>
            <a:endParaRPr lang="en-US" sz="1200" dirty="0">
              <a:solidFill>
                <a:schemeClr val="tx1"/>
              </a:solidFill>
              <a:latin typeface="Arial" pitchFamily="34" charset="0"/>
              <a:cs typeface="Arial" pitchFamily="34" charset="0"/>
            </a:endParaRPr>
          </a:p>
        </p:txBody>
      </p:sp>
      <p:sp>
        <p:nvSpPr>
          <p:cNvPr id="9" name="Rectangle 8"/>
          <p:cNvSpPr/>
          <p:nvPr/>
        </p:nvSpPr>
        <p:spPr>
          <a:xfrm>
            <a:off x="4086398" y="4353364"/>
            <a:ext cx="1124344"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Derandomize</a:t>
            </a:r>
            <a:endParaRPr lang="en-US" sz="1200" dirty="0">
              <a:solidFill>
                <a:schemeClr val="tx1"/>
              </a:solidFill>
              <a:latin typeface="Arial" pitchFamily="34" charset="0"/>
              <a:cs typeface="Arial" pitchFamily="34" charset="0"/>
            </a:endParaRPr>
          </a:p>
        </p:txBody>
      </p:sp>
      <p:sp>
        <p:nvSpPr>
          <p:cNvPr id="10" name="Rectangle 9"/>
          <p:cNvSpPr/>
          <p:nvPr/>
        </p:nvSpPr>
        <p:spPr>
          <a:xfrm>
            <a:off x="2978265" y="4343394"/>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FEC</a:t>
            </a:r>
          </a:p>
          <a:p>
            <a:pPr algn="ctr"/>
            <a:r>
              <a:rPr lang="en-US" sz="1200" dirty="0" smtClean="0">
                <a:solidFill>
                  <a:schemeClr val="tx1"/>
                </a:solidFill>
                <a:latin typeface="Arial" pitchFamily="34" charset="0"/>
                <a:cs typeface="Arial" pitchFamily="34" charset="0"/>
              </a:rPr>
              <a:t>Decode</a:t>
            </a:r>
            <a:endParaRPr lang="en-US" sz="1200" dirty="0">
              <a:solidFill>
                <a:schemeClr val="tx1"/>
              </a:solidFill>
              <a:latin typeface="Arial" pitchFamily="34" charset="0"/>
              <a:cs typeface="Arial" pitchFamily="34" charset="0"/>
            </a:endParaRPr>
          </a:p>
        </p:txBody>
      </p:sp>
      <p:sp>
        <p:nvSpPr>
          <p:cNvPr id="11" name="Rectangle 10"/>
          <p:cNvSpPr/>
          <p:nvPr/>
        </p:nvSpPr>
        <p:spPr>
          <a:xfrm>
            <a:off x="5556875" y="4353364"/>
            <a:ext cx="1143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Frame Synch</a:t>
            </a:r>
          </a:p>
          <a:p>
            <a:pPr algn="ctr"/>
            <a:r>
              <a:rPr lang="en-US" sz="1200" dirty="0" smtClean="0">
                <a:solidFill>
                  <a:schemeClr val="tx1"/>
                </a:solidFill>
                <a:latin typeface="Arial" pitchFamily="34" charset="0"/>
                <a:cs typeface="Arial" pitchFamily="34" charset="0"/>
              </a:rPr>
              <a:t>Remove ASM</a:t>
            </a:r>
            <a:endParaRPr lang="en-US" sz="1200" dirty="0">
              <a:solidFill>
                <a:schemeClr val="tx1"/>
              </a:solidFill>
              <a:latin typeface="Arial" pitchFamily="34" charset="0"/>
              <a:cs typeface="Arial" pitchFamily="34" charset="0"/>
            </a:endParaRPr>
          </a:p>
        </p:txBody>
      </p:sp>
      <p:sp>
        <p:nvSpPr>
          <p:cNvPr id="12" name="Rectangle 11"/>
          <p:cNvSpPr/>
          <p:nvPr/>
        </p:nvSpPr>
        <p:spPr>
          <a:xfrm>
            <a:off x="6893607" y="3135090"/>
            <a:ext cx="1066801"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Demodulate</a:t>
            </a:r>
            <a:endParaRPr lang="en-US" sz="1200" dirty="0">
              <a:solidFill>
                <a:schemeClr val="tx1"/>
              </a:solidFill>
              <a:latin typeface="Arial" pitchFamily="34" charset="0"/>
              <a:cs typeface="Arial" pitchFamily="34" charset="0"/>
            </a:endParaRPr>
          </a:p>
        </p:txBody>
      </p:sp>
      <p:sp>
        <p:nvSpPr>
          <p:cNvPr id="13" name="Rectangle 12"/>
          <p:cNvSpPr/>
          <p:nvPr/>
        </p:nvSpPr>
        <p:spPr>
          <a:xfrm>
            <a:off x="1641532" y="4343394"/>
            <a:ext cx="9906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Differential</a:t>
            </a:r>
          </a:p>
          <a:p>
            <a:pPr algn="ctr"/>
            <a:r>
              <a:rPr lang="en-US" sz="1200" dirty="0" smtClean="0">
                <a:solidFill>
                  <a:schemeClr val="tx1"/>
                </a:solidFill>
                <a:latin typeface="Arial" pitchFamily="34" charset="0"/>
                <a:cs typeface="Arial" pitchFamily="34" charset="0"/>
              </a:rPr>
              <a:t>Decoder</a:t>
            </a:r>
            <a:endParaRPr lang="en-US" sz="1200" dirty="0">
              <a:solidFill>
                <a:schemeClr val="tx1"/>
              </a:solidFill>
              <a:latin typeface="Arial" pitchFamily="34" charset="0"/>
              <a:cs typeface="Arial" pitchFamily="34" charset="0"/>
            </a:endParaRPr>
          </a:p>
        </p:txBody>
      </p:sp>
      <p:sp>
        <p:nvSpPr>
          <p:cNvPr id="14" name="Rectangle 13"/>
          <p:cNvSpPr/>
          <p:nvPr/>
        </p:nvSpPr>
        <p:spPr>
          <a:xfrm>
            <a:off x="7046007" y="4343394"/>
            <a:ext cx="762000" cy="533400"/>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latin typeface="Arial" pitchFamily="34" charset="0"/>
                <a:cs typeface="Arial" pitchFamily="34" charset="0"/>
              </a:rPr>
              <a:t>Bit Synch</a:t>
            </a:r>
            <a:endParaRPr lang="en-US" sz="1200" dirty="0">
              <a:solidFill>
                <a:schemeClr val="tx1"/>
              </a:solidFill>
              <a:latin typeface="Arial" pitchFamily="34" charset="0"/>
              <a:cs typeface="Arial" pitchFamily="34" charset="0"/>
            </a:endParaRPr>
          </a:p>
        </p:txBody>
      </p:sp>
      <p:sp>
        <p:nvSpPr>
          <p:cNvPr id="34" name="Arc 33"/>
          <p:cNvSpPr/>
          <p:nvPr/>
        </p:nvSpPr>
        <p:spPr>
          <a:xfrm rot="8045602">
            <a:off x="7185370" y="2604731"/>
            <a:ext cx="449561" cy="476708"/>
          </a:xfrm>
          <a:prstGeom prst="arc">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Rectangle 20"/>
          <p:cNvSpPr/>
          <p:nvPr/>
        </p:nvSpPr>
        <p:spPr>
          <a:xfrm>
            <a:off x="5727680" y="5160977"/>
            <a:ext cx="2787943" cy="523220"/>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smtClean="0"/>
              <a:t>Up to 300 Mbps encoded </a:t>
            </a:r>
            <a:r>
              <a:rPr lang="en-US" sz="1400" dirty="0"/>
              <a:t>bit rate</a:t>
            </a:r>
          </a:p>
          <a:p>
            <a:r>
              <a:rPr lang="en-US" sz="1400" dirty="0"/>
              <a:t> at the output of the demodulator</a:t>
            </a:r>
          </a:p>
        </p:txBody>
      </p:sp>
      <p:sp>
        <p:nvSpPr>
          <p:cNvPr id="23" name="Rectangle 22"/>
          <p:cNvSpPr/>
          <p:nvPr/>
        </p:nvSpPr>
        <p:spPr>
          <a:xfrm>
            <a:off x="4494017" y="3751986"/>
            <a:ext cx="1778051" cy="307777"/>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a:t>Diversity Combining</a:t>
            </a:r>
          </a:p>
        </p:txBody>
      </p:sp>
      <p:sp>
        <p:nvSpPr>
          <p:cNvPr id="25" name="Rectangle 24"/>
          <p:cNvSpPr/>
          <p:nvPr/>
        </p:nvSpPr>
        <p:spPr>
          <a:xfrm>
            <a:off x="7503346" y="3751986"/>
            <a:ext cx="1576970" cy="307777"/>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smtClean="0"/>
              <a:t>AS2 SRD Table 3</a:t>
            </a:r>
            <a:endParaRPr lang="en-US" sz="1400" dirty="0"/>
          </a:p>
        </p:txBody>
      </p:sp>
      <p:sp>
        <p:nvSpPr>
          <p:cNvPr id="30" name="Rectangle 29"/>
          <p:cNvSpPr/>
          <p:nvPr/>
        </p:nvSpPr>
        <p:spPr>
          <a:xfrm>
            <a:off x="416750" y="4466175"/>
            <a:ext cx="800219" cy="307777"/>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400" dirty="0"/>
              <a:t>&lt;=10-8 </a:t>
            </a:r>
          </a:p>
        </p:txBody>
      </p:sp>
      <p:sp>
        <p:nvSpPr>
          <p:cNvPr id="8" name="Title 7"/>
          <p:cNvSpPr>
            <a:spLocks noGrp="1"/>
          </p:cNvSpPr>
          <p:nvPr>
            <p:ph type="title"/>
          </p:nvPr>
        </p:nvSpPr>
        <p:spPr/>
        <p:txBody>
          <a:bodyPr/>
          <a:lstStyle/>
          <a:p>
            <a:r>
              <a:rPr lang="en-US" dirty="0"/>
              <a:t>X</a:t>
            </a:r>
            <a:r>
              <a:rPr lang="en-US" dirty="0" smtClean="0"/>
              <a:t>-Band Downlink Requirements</a:t>
            </a:r>
            <a:endParaRPr lang="en-US" dirty="0"/>
          </a:p>
        </p:txBody>
      </p:sp>
      <p:sp>
        <p:nvSpPr>
          <p:cNvPr id="29" name="Rectangle 28"/>
          <p:cNvSpPr/>
          <p:nvPr/>
        </p:nvSpPr>
        <p:spPr>
          <a:xfrm>
            <a:off x="7940844" y="1266401"/>
            <a:ext cx="710451" cy="338554"/>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a:latin typeface="Times New Roman"/>
              </a:rPr>
              <a:t>64 bit </a:t>
            </a:r>
          </a:p>
        </p:txBody>
      </p:sp>
      <p:sp>
        <p:nvSpPr>
          <p:cNvPr id="31" name="Rectangle 30"/>
          <p:cNvSpPr/>
          <p:nvPr/>
        </p:nvSpPr>
        <p:spPr>
          <a:xfrm>
            <a:off x="2468398" y="5038028"/>
            <a:ext cx="1652632" cy="584775"/>
          </a:xfrm>
          <a:prstGeom prst="rect">
            <a:avLst/>
          </a:prstGeom>
          <a:solidFill>
            <a:schemeClr val="tx2">
              <a:lumMod val="20000"/>
              <a:lumOff val="80000"/>
            </a:schemeClr>
          </a:solidFill>
          <a:ln>
            <a:solidFill>
              <a:schemeClr val="tx1"/>
            </a:solidFill>
          </a:ln>
          <a:effectLst>
            <a:outerShdw blurRad="50800" dist="38100" dir="5400000" algn="t" rotWithShape="0">
              <a:prstClr val="black">
                <a:alpha val="40000"/>
              </a:prstClr>
            </a:outerShdw>
          </a:effectLst>
        </p:spPr>
        <p:txBody>
          <a:bodyPr wrap="none">
            <a:spAutoFit/>
          </a:bodyPr>
          <a:lstStyle/>
          <a:p>
            <a:r>
              <a:rPr lang="en-US" sz="1600" dirty="0" smtClean="0">
                <a:latin typeface="Times New Roman"/>
              </a:rPr>
              <a:t>AS2 SRD Table 5</a:t>
            </a:r>
          </a:p>
          <a:p>
            <a:r>
              <a:rPr lang="en-US" sz="1600" dirty="0" smtClean="0">
                <a:latin typeface="Times New Roman"/>
              </a:rPr>
              <a:t>Coding Schemes</a:t>
            </a:r>
            <a:endParaRPr lang="en-US" sz="1600" dirty="0">
              <a:latin typeface="Times New Roman"/>
            </a:endParaRPr>
          </a:p>
        </p:txBody>
      </p:sp>
    </p:spTree>
    <p:extLst>
      <p:ext uri="{BB962C8B-B14F-4D97-AF65-F5344CB8AC3E}">
        <p14:creationId xmlns:p14="http://schemas.microsoft.com/office/powerpoint/2010/main" val="20145787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Modulation/Demodulation Schemes</a:t>
            </a:r>
            <a:endParaRPr lang="en-US" dirty="0"/>
          </a:p>
        </p:txBody>
      </p:sp>
      <p:sp>
        <p:nvSpPr>
          <p:cNvPr id="4" name="Rectangle 3"/>
          <p:cNvSpPr/>
          <p:nvPr/>
        </p:nvSpPr>
        <p:spPr>
          <a:xfrm>
            <a:off x="1411113" y="2133272"/>
            <a:ext cx="6321774" cy="338554"/>
          </a:xfrm>
          <a:prstGeom prst="rect">
            <a:avLst/>
          </a:prstGeom>
        </p:spPr>
        <p:txBody>
          <a:bodyPr wrap="square">
            <a:spAutoFit/>
          </a:bodyPr>
          <a:lstStyle/>
          <a:p>
            <a:r>
              <a:rPr lang="en-US" sz="1600" b="1" dirty="0" smtClean="0"/>
              <a:t>AS2 SRD Table </a:t>
            </a:r>
            <a:r>
              <a:rPr lang="en-US" sz="1600" b="1" dirty="0"/>
              <a:t>3.  NEN Modulation and Demodulation Schemes</a:t>
            </a:r>
          </a:p>
        </p:txBody>
      </p:sp>
      <p:sp>
        <p:nvSpPr>
          <p:cNvPr id="5" name="Rectangle 4"/>
          <p:cNvSpPr/>
          <p:nvPr/>
        </p:nvSpPr>
        <p:spPr>
          <a:xfrm>
            <a:off x="1764390" y="4582599"/>
            <a:ext cx="5514430" cy="584776"/>
          </a:xfrm>
          <a:prstGeom prst="rect">
            <a:avLst/>
          </a:prstGeom>
        </p:spPr>
        <p:txBody>
          <a:bodyPr wrap="square">
            <a:spAutoFit/>
          </a:bodyPr>
          <a:lstStyle/>
          <a:p>
            <a:r>
              <a:rPr lang="en-US" sz="1600" dirty="0" smtClean="0"/>
              <a:t>Modulation and Demodulation schemes listed in Table 3 apply to all forward and return links</a:t>
            </a:r>
            <a:endParaRPr lang="en-US" sz="1600" dirty="0"/>
          </a:p>
        </p:txBody>
      </p:sp>
      <p:graphicFrame>
        <p:nvGraphicFramePr>
          <p:cNvPr id="8" name="Object 7"/>
          <p:cNvGraphicFramePr>
            <a:graphicFrameLocks noChangeAspect="1"/>
          </p:cNvGraphicFramePr>
          <p:nvPr>
            <p:extLst/>
          </p:nvPr>
        </p:nvGraphicFramePr>
        <p:xfrm>
          <a:off x="1524000" y="2533650"/>
          <a:ext cx="6096000" cy="1790700"/>
        </p:xfrm>
        <a:graphic>
          <a:graphicData uri="http://schemas.openxmlformats.org/presentationml/2006/ole">
            <mc:AlternateContent xmlns:mc="http://schemas.openxmlformats.org/markup-compatibility/2006">
              <mc:Choice xmlns:v="urn:schemas-microsoft-com:vml" Requires="v">
                <p:oleObj spid="_x0000_s6183" name="Document" r:id="rId4" imgW="6096000" imgH="1790700" progId="Word.Document.12">
                  <p:embed/>
                </p:oleObj>
              </mc:Choice>
              <mc:Fallback>
                <p:oleObj name="Document" r:id="rId4" imgW="6096000" imgH="1790700" progId="Word.Document.12">
                  <p:embed/>
                  <p:pic>
                    <p:nvPicPr>
                      <p:cNvPr id="0" name=""/>
                      <p:cNvPicPr/>
                      <p:nvPr/>
                    </p:nvPicPr>
                    <p:blipFill>
                      <a:blip r:embed="rId5"/>
                      <a:stretch>
                        <a:fillRect/>
                      </a:stretch>
                    </p:blipFill>
                    <p:spPr>
                      <a:xfrm>
                        <a:off x="1524000" y="2533650"/>
                        <a:ext cx="6096000" cy="1790700"/>
                      </a:xfrm>
                      <a:prstGeom prst="rect">
                        <a:avLst/>
                      </a:prstGeom>
                    </p:spPr>
                  </p:pic>
                </p:oleObj>
              </mc:Fallback>
            </mc:AlternateContent>
          </a:graphicData>
        </a:graphic>
      </p:graphicFrame>
    </p:spTree>
    <p:extLst>
      <p:ext uri="{BB962C8B-B14F-4D97-AF65-F5344CB8AC3E}">
        <p14:creationId xmlns:p14="http://schemas.microsoft.com/office/powerpoint/2010/main" val="395195623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Forward Link Data Rates</a:t>
            </a:r>
            <a:endParaRPr lang="en-US" dirty="0"/>
          </a:p>
        </p:txBody>
      </p:sp>
      <p:graphicFrame>
        <p:nvGraphicFramePr>
          <p:cNvPr id="3" name="Object 2"/>
          <p:cNvGraphicFramePr>
            <a:graphicFrameLocks noChangeAspect="1"/>
          </p:cNvGraphicFramePr>
          <p:nvPr>
            <p:extLst/>
          </p:nvPr>
        </p:nvGraphicFramePr>
        <p:xfrm>
          <a:off x="1524000" y="2736850"/>
          <a:ext cx="6096000" cy="1384300"/>
        </p:xfrm>
        <a:graphic>
          <a:graphicData uri="http://schemas.openxmlformats.org/presentationml/2006/ole">
            <mc:AlternateContent xmlns:mc="http://schemas.openxmlformats.org/markup-compatibility/2006">
              <mc:Choice xmlns:v="urn:schemas-microsoft-com:vml" Requires="v">
                <p:oleObj spid="_x0000_s7207" name="Document" r:id="rId4" imgW="6096000" imgH="1384300" progId="Word.Document.12">
                  <p:embed/>
                </p:oleObj>
              </mc:Choice>
              <mc:Fallback>
                <p:oleObj name="Document" r:id="rId4" imgW="6096000" imgH="1384300" progId="Word.Document.12">
                  <p:embed/>
                  <p:pic>
                    <p:nvPicPr>
                      <p:cNvPr id="0" name=""/>
                      <p:cNvPicPr/>
                      <p:nvPr/>
                    </p:nvPicPr>
                    <p:blipFill>
                      <a:blip r:embed="rId5"/>
                      <a:stretch>
                        <a:fillRect/>
                      </a:stretch>
                    </p:blipFill>
                    <p:spPr>
                      <a:xfrm>
                        <a:off x="1524000" y="2736850"/>
                        <a:ext cx="6096000" cy="1384300"/>
                      </a:xfrm>
                      <a:prstGeom prst="rect">
                        <a:avLst/>
                      </a:prstGeom>
                    </p:spPr>
                  </p:pic>
                </p:oleObj>
              </mc:Fallback>
            </mc:AlternateContent>
          </a:graphicData>
        </a:graphic>
      </p:graphicFrame>
      <p:sp>
        <p:nvSpPr>
          <p:cNvPr id="4" name="Rectangle 3"/>
          <p:cNvSpPr/>
          <p:nvPr/>
        </p:nvSpPr>
        <p:spPr>
          <a:xfrm>
            <a:off x="2125941" y="2270574"/>
            <a:ext cx="4892119" cy="338554"/>
          </a:xfrm>
          <a:prstGeom prst="rect">
            <a:avLst/>
          </a:prstGeom>
        </p:spPr>
        <p:txBody>
          <a:bodyPr wrap="square">
            <a:spAutoFit/>
          </a:bodyPr>
          <a:lstStyle/>
          <a:p>
            <a:r>
              <a:rPr lang="en-US" sz="1600" b="1" dirty="0" smtClean="0"/>
              <a:t>AS2 SRD Table 4.  </a:t>
            </a:r>
            <a:r>
              <a:rPr lang="en-US" sz="1600" b="1" dirty="0"/>
              <a:t>NEN </a:t>
            </a:r>
            <a:r>
              <a:rPr lang="en-US" sz="1600" b="1" dirty="0" smtClean="0"/>
              <a:t>Forward Link Data Rates</a:t>
            </a:r>
            <a:endParaRPr lang="en-US" sz="1600" b="1" dirty="0"/>
          </a:p>
        </p:txBody>
      </p:sp>
      <p:sp>
        <p:nvSpPr>
          <p:cNvPr id="5" name="Rectangle 4"/>
          <p:cNvSpPr/>
          <p:nvPr/>
        </p:nvSpPr>
        <p:spPr>
          <a:xfrm>
            <a:off x="1948594" y="4228019"/>
            <a:ext cx="5514430" cy="584776"/>
          </a:xfrm>
          <a:prstGeom prst="rect">
            <a:avLst/>
          </a:prstGeom>
        </p:spPr>
        <p:txBody>
          <a:bodyPr wrap="square">
            <a:spAutoFit/>
          </a:bodyPr>
          <a:lstStyle/>
          <a:p>
            <a:r>
              <a:rPr lang="en-US" sz="1600" dirty="0"/>
              <a:t>These rates include all NEE framing overhead including Attached Sync Marker (ASM</a:t>
            </a:r>
            <a:r>
              <a:rPr lang="en-US" sz="1600" dirty="0" smtClean="0"/>
              <a:t>)</a:t>
            </a:r>
            <a:endParaRPr lang="en-US" sz="1600" dirty="0"/>
          </a:p>
        </p:txBody>
      </p:sp>
    </p:spTree>
    <p:extLst>
      <p:ext uri="{BB962C8B-B14F-4D97-AF65-F5344CB8AC3E}">
        <p14:creationId xmlns:p14="http://schemas.microsoft.com/office/powerpoint/2010/main" val="160839582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Channel Coding Schemes</a:t>
            </a:r>
            <a:endParaRPr lang="en-US" dirty="0"/>
          </a:p>
        </p:txBody>
      </p:sp>
      <p:graphicFrame>
        <p:nvGraphicFramePr>
          <p:cNvPr id="3" name="Object 2"/>
          <p:cNvGraphicFramePr>
            <a:graphicFrameLocks noChangeAspect="1"/>
          </p:cNvGraphicFramePr>
          <p:nvPr>
            <p:extLst/>
          </p:nvPr>
        </p:nvGraphicFramePr>
        <p:xfrm>
          <a:off x="1381373" y="2819639"/>
          <a:ext cx="6096000" cy="1676400"/>
        </p:xfrm>
        <a:graphic>
          <a:graphicData uri="http://schemas.openxmlformats.org/presentationml/2006/ole">
            <mc:AlternateContent xmlns:mc="http://schemas.openxmlformats.org/markup-compatibility/2006">
              <mc:Choice xmlns:v="urn:schemas-microsoft-com:vml" Requires="v">
                <p:oleObj spid="_x0000_s8231" name="Document" r:id="rId4" imgW="6096000" imgH="1676400" progId="Word.Document.12">
                  <p:embed/>
                </p:oleObj>
              </mc:Choice>
              <mc:Fallback>
                <p:oleObj name="Document" r:id="rId4" imgW="6096000" imgH="1676400" progId="Word.Document.12">
                  <p:embed/>
                  <p:pic>
                    <p:nvPicPr>
                      <p:cNvPr id="0" name=""/>
                      <p:cNvPicPr/>
                      <p:nvPr/>
                    </p:nvPicPr>
                    <p:blipFill>
                      <a:blip r:embed="rId5"/>
                      <a:stretch>
                        <a:fillRect/>
                      </a:stretch>
                    </p:blipFill>
                    <p:spPr>
                      <a:xfrm>
                        <a:off x="1381373" y="2819639"/>
                        <a:ext cx="6096000" cy="1676400"/>
                      </a:xfrm>
                      <a:prstGeom prst="rect">
                        <a:avLst/>
                      </a:prstGeom>
                    </p:spPr>
                  </p:pic>
                </p:oleObj>
              </mc:Fallback>
            </mc:AlternateContent>
          </a:graphicData>
        </a:graphic>
      </p:graphicFrame>
      <p:sp>
        <p:nvSpPr>
          <p:cNvPr id="4" name="Rectangle 3"/>
          <p:cNvSpPr/>
          <p:nvPr/>
        </p:nvSpPr>
        <p:spPr>
          <a:xfrm>
            <a:off x="1395894" y="2339225"/>
            <a:ext cx="6352212" cy="338554"/>
          </a:xfrm>
          <a:prstGeom prst="rect">
            <a:avLst/>
          </a:prstGeom>
        </p:spPr>
        <p:txBody>
          <a:bodyPr wrap="square">
            <a:spAutoFit/>
          </a:bodyPr>
          <a:lstStyle/>
          <a:p>
            <a:pPr algn="ctr"/>
            <a:r>
              <a:rPr lang="en-US" sz="1600" b="1" dirty="0" smtClean="0"/>
              <a:t>AS2 SRD Table 5.  </a:t>
            </a:r>
            <a:r>
              <a:rPr lang="en-US" sz="1600" b="1" dirty="0"/>
              <a:t>NEN </a:t>
            </a:r>
            <a:r>
              <a:rPr lang="en-US" sz="1600" b="1" dirty="0" smtClean="0"/>
              <a:t>Channel Coding Schemes</a:t>
            </a:r>
            <a:endParaRPr lang="en-US" sz="1600" b="1" dirty="0"/>
          </a:p>
        </p:txBody>
      </p:sp>
    </p:spTree>
    <p:extLst>
      <p:ext uri="{BB962C8B-B14F-4D97-AF65-F5344CB8AC3E}">
        <p14:creationId xmlns:p14="http://schemas.microsoft.com/office/powerpoint/2010/main" val="59602056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NEN Tracking Services</a:t>
            </a:r>
            <a:endParaRPr lang="en-US" dirty="0"/>
          </a:p>
        </p:txBody>
      </p:sp>
      <p:pic>
        <p:nvPicPr>
          <p:cNvPr id="3" name="Picture 2" descr="Macintosh HD:Users:jsobrien:Desktop:Screen Shot 2015-03-27 at 6.14.00 AM.png"/>
          <p:cNvPicPr/>
          <p:nvPr/>
        </p:nvPicPr>
        <p:blipFill>
          <a:blip r:embed="rId2">
            <a:extLst>
              <a:ext uri="{28A0092B-C50C-407E-A947-70E740481C1C}">
                <a14:useLocalDpi xmlns:a14="http://schemas.microsoft.com/office/drawing/2010/main" val="0"/>
              </a:ext>
            </a:extLst>
          </a:blip>
          <a:srcRect/>
          <a:stretch>
            <a:fillRect/>
          </a:stretch>
        </p:blipFill>
        <p:spPr bwMode="auto">
          <a:xfrm>
            <a:off x="1528687" y="2273895"/>
            <a:ext cx="5926455" cy="3454400"/>
          </a:xfrm>
          <a:prstGeom prst="rect">
            <a:avLst/>
          </a:prstGeom>
          <a:noFill/>
          <a:ln>
            <a:noFill/>
          </a:ln>
        </p:spPr>
      </p:pic>
      <p:sp>
        <p:nvSpPr>
          <p:cNvPr id="4" name="Rectangle 3"/>
          <p:cNvSpPr/>
          <p:nvPr/>
        </p:nvSpPr>
        <p:spPr>
          <a:xfrm>
            <a:off x="2202800" y="1824341"/>
            <a:ext cx="4738401" cy="369332"/>
          </a:xfrm>
          <a:prstGeom prst="rect">
            <a:avLst/>
          </a:prstGeom>
        </p:spPr>
        <p:txBody>
          <a:bodyPr wrap="square">
            <a:spAutoFit/>
          </a:bodyPr>
          <a:lstStyle/>
          <a:p>
            <a:r>
              <a:rPr lang="en-US" b="1" dirty="0" smtClean="0"/>
              <a:t>AS2 SRD Table 7.  </a:t>
            </a:r>
            <a:r>
              <a:rPr lang="en-US" b="1" dirty="0"/>
              <a:t>NEN </a:t>
            </a:r>
            <a:r>
              <a:rPr lang="en-US" b="1" dirty="0" smtClean="0"/>
              <a:t>Tracking Services</a:t>
            </a:r>
            <a:endParaRPr lang="en-US" b="1" dirty="0"/>
          </a:p>
        </p:txBody>
      </p:sp>
    </p:spTree>
    <p:extLst>
      <p:ext uri="{BB962C8B-B14F-4D97-AF65-F5344CB8AC3E}">
        <p14:creationId xmlns:p14="http://schemas.microsoft.com/office/powerpoint/2010/main" val="102578623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CSO Services</a:t>
            </a:r>
          </a:p>
          <a:p>
            <a:pPr lvl="1"/>
            <a:r>
              <a:rPr lang="en-US" dirty="0" smtClean="0"/>
              <a:t>Provides transport and delivery services </a:t>
            </a:r>
          </a:p>
          <a:p>
            <a:pPr lvl="1"/>
            <a:r>
              <a:rPr lang="en-US" dirty="0" smtClean="0"/>
              <a:t>Controls the NASA Integrated services Network (NISN)</a:t>
            </a:r>
          </a:p>
          <a:p>
            <a:pPr lvl="1"/>
            <a:r>
              <a:rPr lang="en-US" dirty="0" smtClean="0"/>
              <a:t>Receives telemetry data from the ground station for routing to customer MOCs</a:t>
            </a:r>
          </a:p>
          <a:p>
            <a:r>
              <a:rPr lang="en-US" dirty="0" smtClean="0"/>
              <a:t>FDF Services</a:t>
            </a:r>
          </a:p>
          <a:p>
            <a:pPr lvl="1"/>
            <a:r>
              <a:rPr lang="en-US" dirty="0" smtClean="0"/>
              <a:t>Provides acquisition data to the ground station</a:t>
            </a:r>
          </a:p>
          <a:p>
            <a:pPr lvl="1"/>
            <a:r>
              <a:rPr lang="en-US" dirty="0" smtClean="0"/>
              <a:t>Validates NEN tracking accuracy</a:t>
            </a:r>
          </a:p>
          <a:p>
            <a:r>
              <a:rPr lang="en-US" dirty="0" smtClean="0"/>
              <a:t>Customer MOCs</a:t>
            </a:r>
          </a:p>
          <a:p>
            <a:pPr lvl="1"/>
            <a:r>
              <a:rPr lang="en-US" dirty="0" smtClean="0"/>
              <a:t>Mission unique control centers</a:t>
            </a:r>
          </a:p>
          <a:p>
            <a:pPr lvl="1"/>
            <a:r>
              <a:rPr lang="en-US" dirty="0" smtClean="0"/>
              <a:t>Interface specifics defined in mission specific NRDs</a:t>
            </a:r>
          </a:p>
          <a:p>
            <a:r>
              <a:rPr lang="en-US" dirty="0" smtClean="0"/>
              <a:t>Mission Unique Equipment (MUE)</a:t>
            </a:r>
          </a:p>
          <a:p>
            <a:pPr lvl="1"/>
            <a:r>
              <a:rPr lang="en-US" dirty="0" smtClean="0"/>
              <a:t>Mission specific hardware that is required to augment standard AS2 ground station services</a:t>
            </a:r>
          </a:p>
          <a:p>
            <a:pPr lvl="1"/>
            <a:r>
              <a:rPr lang="en-US" dirty="0" smtClean="0"/>
              <a:t>Customer specific equipment integrated into the ground station architecture</a:t>
            </a:r>
          </a:p>
          <a:p>
            <a:pPr lvl="1"/>
            <a:endParaRPr lang="en-US" dirty="0" smtClean="0"/>
          </a:p>
          <a:p>
            <a:pPr lvl="1"/>
            <a:endParaRPr lang="en-US" dirty="0"/>
          </a:p>
        </p:txBody>
      </p:sp>
      <p:sp>
        <p:nvSpPr>
          <p:cNvPr id="2" name="Title 1"/>
          <p:cNvSpPr>
            <a:spLocks noGrp="1"/>
          </p:cNvSpPr>
          <p:nvPr>
            <p:ph type="title"/>
          </p:nvPr>
        </p:nvSpPr>
        <p:spPr/>
        <p:txBody>
          <a:bodyPr/>
          <a:lstStyle/>
          <a:p>
            <a:r>
              <a:rPr lang="en-US" dirty="0" smtClean="0"/>
              <a:t>External Interface Requirements</a:t>
            </a:r>
            <a:endParaRPr lang="en-US" dirty="0"/>
          </a:p>
        </p:txBody>
      </p:sp>
    </p:spTree>
    <p:extLst>
      <p:ext uri="{BB962C8B-B14F-4D97-AF65-F5344CB8AC3E}">
        <p14:creationId xmlns:p14="http://schemas.microsoft.com/office/powerpoint/2010/main" val="38203230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Rack Mountable Equipment Specifications</a:t>
            </a:r>
          </a:p>
          <a:p>
            <a:r>
              <a:rPr lang="en-US" dirty="0" smtClean="0"/>
              <a:t>General Software Specification</a:t>
            </a:r>
          </a:p>
          <a:p>
            <a:r>
              <a:rPr lang="en-US" dirty="0" smtClean="0"/>
              <a:t>Antenna Limits, Interlocks, Hand Crank, and Stow Pins</a:t>
            </a:r>
          </a:p>
          <a:p>
            <a:r>
              <a:rPr lang="en-US" dirty="0" smtClean="0"/>
              <a:t>Environmental Specifications</a:t>
            </a:r>
          </a:p>
          <a:p>
            <a:pPr lvl="1"/>
            <a:r>
              <a:rPr lang="en-US" dirty="0" smtClean="0"/>
              <a:t>Rain, Wind, Temperature, Humidity, Seismic, etc.</a:t>
            </a:r>
          </a:p>
          <a:p>
            <a:r>
              <a:rPr lang="en-US" dirty="0" smtClean="0"/>
              <a:t>Structural Requirements</a:t>
            </a:r>
          </a:p>
          <a:p>
            <a:pPr lvl="1"/>
            <a:r>
              <a:rPr lang="en-US" dirty="0" smtClean="0"/>
              <a:t>Capability to be mounted to the top of the </a:t>
            </a:r>
            <a:r>
              <a:rPr lang="en-US" dirty="0" err="1" smtClean="0"/>
              <a:t>Elvey</a:t>
            </a:r>
            <a:r>
              <a:rPr lang="en-US" dirty="0" smtClean="0"/>
              <a:t> </a:t>
            </a:r>
            <a:r>
              <a:rPr lang="en-US" dirty="0" err="1" smtClean="0"/>
              <a:t>Buidling</a:t>
            </a:r>
            <a:endParaRPr lang="en-US" dirty="0" smtClean="0"/>
          </a:p>
          <a:p>
            <a:r>
              <a:rPr lang="en-US" dirty="0" smtClean="0"/>
              <a:t>Power Requirements</a:t>
            </a:r>
          </a:p>
          <a:p>
            <a:r>
              <a:rPr lang="en-US" dirty="0" smtClean="0"/>
              <a:t>Lightning Protection</a:t>
            </a:r>
          </a:p>
          <a:p>
            <a:r>
              <a:rPr lang="en-US" dirty="0" smtClean="0"/>
              <a:t>Station Surveillance Video &amp; Audio</a:t>
            </a:r>
          </a:p>
          <a:p>
            <a:r>
              <a:rPr lang="en-US" dirty="0" smtClean="0"/>
              <a:t>Local Area Network and Network Requirements</a:t>
            </a:r>
          </a:p>
          <a:p>
            <a:r>
              <a:rPr lang="en-US" dirty="0" smtClean="0"/>
              <a:t>Station Timing</a:t>
            </a:r>
            <a:endParaRPr lang="en-US" dirty="0"/>
          </a:p>
        </p:txBody>
      </p:sp>
      <p:sp>
        <p:nvSpPr>
          <p:cNvPr id="2" name="Title 1"/>
          <p:cNvSpPr>
            <a:spLocks noGrp="1"/>
          </p:cNvSpPr>
          <p:nvPr>
            <p:ph type="title"/>
          </p:nvPr>
        </p:nvSpPr>
        <p:spPr/>
        <p:txBody>
          <a:bodyPr/>
          <a:lstStyle/>
          <a:p>
            <a:r>
              <a:rPr lang="en-US" dirty="0" smtClean="0"/>
              <a:t>General Antenna/Backend Electronics </a:t>
            </a:r>
            <a:endParaRPr lang="en-US" dirty="0"/>
          </a:p>
        </p:txBody>
      </p:sp>
    </p:spTree>
    <p:extLst>
      <p:ext uri="{BB962C8B-B14F-4D97-AF65-F5344CB8AC3E}">
        <p14:creationId xmlns:p14="http://schemas.microsoft.com/office/powerpoint/2010/main" val="281820423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Operational, Inherent Availability &amp; Sparing</a:t>
            </a:r>
          </a:p>
        </p:txBody>
      </p:sp>
      <p:graphicFrame>
        <p:nvGraphicFramePr>
          <p:cNvPr id="3" name="Table 2"/>
          <p:cNvGraphicFramePr>
            <a:graphicFrameLocks noGrp="1"/>
          </p:cNvGraphicFramePr>
          <p:nvPr>
            <p:extLst/>
          </p:nvPr>
        </p:nvGraphicFramePr>
        <p:xfrm>
          <a:off x="606358" y="1397000"/>
          <a:ext cx="7962746" cy="3845560"/>
        </p:xfrm>
        <a:graphic>
          <a:graphicData uri="http://schemas.openxmlformats.org/drawingml/2006/table">
            <a:tbl>
              <a:tblPr firstRow="1" bandRow="1">
                <a:tableStyleId>{5C22544A-7EE6-4342-B048-85BDC9FD1C3A}</a:tableStyleId>
              </a:tblPr>
              <a:tblGrid>
                <a:gridCol w="1894795"/>
                <a:gridCol w="6067951"/>
              </a:tblGrid>
              <a:tr h="370840">
                <a:tc>
                  <a:txBody>
                    <a:bodyPr/>
                    <a:lstStyle/>
                    <a:p>
                      <a:r>
                        <a:rPr lang="en-US" dirty="0" smtClean="0"/>
                        <a:t>Requirement</a:t>
                      </a:r>
                      <a:endParaRPr lang="en-US" dirty="0"/>
                    </a:p>
                  </a:txBody>
                  <a:tcPr/>
                </a:tc>
                <a:tc>
                  <a:txBody>
                    <a:bodyPr/>
                    <a:lstStyle/>
                    <a:p>
                      <a:r>
                        <a:rPr lang="en-US" dirty="0" smtClean="0"/>
                        <a:t>Description</a:t>
                      </a:r>
                      <a:endParaRPr lang="en-US" dirty="0"/>
                    </a:p>
                  </a:txBody>
                  <a:tcPr/>
                </a:tc>
              </a:tr>
              <a:tr h="370840">
                <a:tc>
                  <a:txBody>
                    <a:bodyPr/>
                    <a:lstStyle/>
                    <a:p>
                      <a:r>
                        <a:rPr lang="en-US" dirty="0" smtClean="0"/>
                        <a:t>AS2-2590</a:t>
                      </a:r>
                      <a:endParaRPr lang="en-US" dirty="0"/>
                    </a:p>
                  </a:txBody>
                  <a:tcPr/>
                </a:tc>
                <a:tc>
                  <a:txBody>
                    <a:bodyPr/>
                    <a:lstStyle/>
                    <a:p>
                      <a:r>
                        <a:rPr lang="en-US" sz="1800" b="0" i="0" u="none" strike="noStrike" kern="1200" baseline="0" dirty="0" smtClean="0">
                          <a:solidFill>
                            <a:schemeClr val="dk1"/>
                          </a:solidFill>
                          <a:latin typeface="+mn-lt"/>
                          <a:ea typeface="+mn-ea"/>
                          <a:cs typeface="+mn-cs"/>
                        </a:rPr>
                        <a:t>AS2 shall achieve an operational availability (</a:t>
                      </a:r>
                      <a:r>
                        <a:rPr lang="en-US" sz="1800" b="0" i="0" u="none" strike="noStrike" kern="1200" baseline="0" dirty="0" err="1" smtClean="0">
                          <a:solidFill>
                            <a:schemeClr val="dk1"/>
                          </a:solidFill>
                          <a:latin typeface="+mn-lt"/>
                          <a:ea typeface="+mn-ea"/>
                          <a:cs typeface="+mn-cs"/>
                        </a:rPr>
                        <a:t>Ao</a:t>
                      </a:r>
                      <a:r>
                        <a:rPr lang="en-US" sz="1800" b="0" i="0" u="none" strike="noStrike" kern="1200" baseline="0" dirty="0" smtClean="0">
                          <a:solidFill>
                            <a:schemeClr val="dk1"/>
                          </a:solidFill>
                          <a:latin typeface="+mn-lt"/>
                          <a:ea typeface="+mn-ea"/>
                          <a:cs typeface="+mn-cs"/>
                        </a:rPr>
                        <a:t>) of 0.95. 	</a:t>
                      </a:r>
                    </a:p>
                    <a:p>
                      <a:endParaRPr lang="en-US" sz="1800" b="0" i="0" u="none" strike="noStrike" kern="1200" baseline="0" dirty="0" smtClean="0">
                        <a:solidFill>
                          <a:schemeClr val="dk1"/>
                        </a:solidFill>
                        <a:latin typeface="+mn-lt"/>
                        <a:ea typeface="+mn-ea"/>
                        <a:cs typeface="+mn-cs"/>
                      </a:endParaRPr>
                    </a:p>
                  </a:txBody>
                  <a:tcPr/>
                </a:tc>
              </a:tr>
              <a:tr h="370840">
                <a:tc>
                  <a:txBody>
                    <a:bodyPr/>
                    <a:lstStyle/>
                    <a:p>
                      <a:r>
                        <a:rPr lang="en-US" dirty="0" smtClean="0"/>
                        <a:t>AS2-2600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kern="1200" baseline="0" dirty="0" smtClean="0">
                          <a:solidFill>
                            <a:schemeClr val="dk1"/>
                          </a:solidFill>
                          <a:latin typeface="+mn-lt"/>
                          <a:ea typeface="+mn-ea"/>
                          <a:cs typeface="+mn-cs"/>
                        </a:rPr>
                        <a:t>AS2 shall achieve an inherent availability (Ai) of 0.995. 	</a:t>
                      </a:r>
                    </a:p>
                    <a:p>
                      <a:r>
                        <a:rPr lang="en-US" sz="1800" kern="1200" dirty="0" smtClean="0">
                          <a:solidFill>
                            <a:schemeClr val="dk1"/>
                          </a:solidFill>
                          <a:effectLst/>
                          <a:latin typeface="+mn-lt"/>
                          <a:ea typeface="+mn-ea"/>
                          <a:cs typeface="+mn-cs"/>
                        </a:rPr>
                        <a:t> </a:t>
                      </a:r>
                      <a:endParaRPr lang="en-US" dirty="0"/>
                    </a:p>
                  </a:txBody>
                  <a:tcPr/>
                </a:tc>
              </a:tr>
              <a:tr h="370840">
                <a:tc>
                  <a:txBody>
                    <a:bodyPr/>
                    <a:lstStyle/>
                    <a:p>
                      <a:r>
                        <a:rPr lang="en-US" dirty="0" smtClean="0"/>
                        <a:t>AS2-2610</a:t>
                      </a:r>
                      <a:endParaRPr lang="en-US" dirty="0"/>
                    </a:p>
                  </a:txBody>
                  <a:tcPr/>
                </a:tc>
                <a:tc>
                  <a:txBody>
                    <a:bodyPr/>
                    <a:lstStyle/>
                    <a:p>
                      <a:r>
                        <a:rPr lang="en-US" sz="1800" b="0" i="0" u="none" strike="noStrike" kern="1200" baseline="0" dirty="0" smtClean="0">
                          <a:solidFill>
                            <a:schemeClr val="dk1"/>
                          </a:solidFill>
                          <a:latin typeface="+mn-lt"/>
                          <a:ea typeface="+mn-ea"/>
                          <a:cs typeface="+mn-cs"/>
                        </a:rPr>
                        <a:t>The AS2 shall be designed for a minimum life span of 20 years. 	</a:t>
                      </a:r>
                    </a:p>
                  </a:txBody>
                  <a:tcPr/>
                </a:tc>
              </a:tr>
              <a:tr h="370840">
                <a:tc>
                  <a:txBody>
                    <a:bodyPr/>
                    <a:lstStyle/>
                    <a:p>
                      <a:r>
                        <a:rPr lang="en-US" dirty="0" smtClean="0"/>
                        <a:t>AS2-2620</a:t>
                      </a:r>
                      <a:endParaRPr lang="en-US" dirty="0"/>
                    </a:p>
                  </a:txBody>
                  <a:tcPr/>
                </a:tc>
                <a:tc>
                  <a:txBody>
                    <a:bodyPr/>
                    <a:lstStyle/>
                    <a:p>
                      <a:r>
                        <a:rPr lang="en-US" sz="1800" b="0" i="0" u="none" strike="noStrike" kern="1200" baseline="0" dirty="0" smtClean="0">
                          <a:solidFill>
                            <a:schemeClr val="dk1"/>
                          </a:solidFill>
                          <a:latin typeface="+mn-lt"/>
                          <a:ea typeface="+mn-ea"/>
                          <a:cs typeface="+mn-cs"/>
                        </a:rPr>
                        <a:t>The AS2 on site depot shall store one shelf spare for each back-end electronic component and include HPA and LNA. 	</a:t>
                      </a:r>
                    </a:p>
                  </a:txBody>
                  <a:tcPr/>
                </a:tc>
              </a:tr>
              <a:tr h="370840">
                <a:tc>
                  <a:txBody>
                    <a:bodyPr/>
                    <a:lstStyle/>
                    <a:p>
                      <a:r>
                        <a:rPr lang="en-US" dirty="0" smtClean="0"/>
                        <a:t>AS2-2625</a:t>
                      </a:r>
                      <a:endParaRPr lang="en-US" dirty="0"/>
                    </a:p>
                  </a:txBody>
                  <a:tcPr/>
                </a:tc>
                <a:tc>
                  <a:txBody>
                    <a:bodyPr/>
                    <a:lstStyle/>
                    <a:p>
                      <a:r>
                        <a:rPr lang="en-US" sz="1800" b="0" i="0" u="none" strike="noStrike" kern="1200" baseline="0" dirty="0" smtClean="0">
                          <a:solidFill>
                            <a:schemeClr val="dk1"/>
                          </a:solidFill>
                          <a:latin typeface="+mn-lt"/>
                          <a:ea typeface="+mn-ea"/>
                          <a:cs typeface="+mn-cs"/>
                        </a:rPr>
                        <a:t>The AS2 shall have spare Line Replaceable Units (LRU) that are required to support the achievement of the required operational availability. </a:t>
                      </a:r>
                    </a:p>
                  </a:txBody>
                  <a:tcPr/>
                </a:tc>
              </a:tr>
            </a:tbl>
          </a:graphicData>
        </a:graphic>
      </p:graphicFrame>
    </p:spTree>
    <p:extLst>
      <p:ext uri="{BB962C8B-B14F-4D97-AF65-F5344CB8AC3E}">
        <p14:creationId xmlns:p14="http://schemas.microsoft.com/office/powerpoint/2010/main" val="32625826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1800" dirty="0" smtClean="0"/>
              <a:t>Compliance with NASA Procedural Requirement (NPR) 8715.3, NASA General Safety Program Requirements</a:t>
            </a:r>
          </a:p>
          <a:p>
            <a:r>
              <a:rPr lang="en-US" sz="1800" dirty="0" smtClean="0"/>
              <a:t>Comprehensive analysis of project lifecycle to ensure personnel and system safety</a:t>
            </a:r>
          </a:p>
          <a:p>
            <a:r>
              <a:rPr lang="en-US" sz="1800" dirty="0" smtClean="0"/>
              <a:t>RF Radiation avoidance</a:t>
            </a:r>
          </a:p>
          <a:p>
            <a:pPr lvl="1"/>
            <a:r>
              <a:rPr lang="en-US" sz="1800" dirty="0" smtClean="0"/>
              <a:t>Software masking and physical hard stops to prevent RF transmission below 5 degrees of elevation</a:t>
            </a:r>
          </a:p>
          <a:p>
            <a:pPr lvl="1"/>
            <a:r>
              <a:rPr lang="en-US" sz="1800" dirty="0" smtClean="0"/>
              <a:t>Entrances to </a:t>
            </a:r>
            <a:r>
              <a:rPr lang="en-US" sz="1800" dirty="0" err="1" smtClean="0"/>
              <a:t>Elvey</a:t>
            </a:r>
            <a:r>
              <a:rPr lang="en-US" sz="1800" dirty="0" smtClean="0"/>
              <a:t> Building roof shall be locked and warning signs posted</a:t>
            </a:r>
          </a:p>
          <a:p>
            <a:r>
              <a:rPr lang="en-US" sz="1800" dirty="0" smtClean="0"/>
              <a:t>Per AS2-2670, Antenna anchor points shall be designed in accordance with the ANSI Z359 Fall Protection Series and OSHA Standard 1910.66, Personal Fall Arrest System, and 1926.502,  Fall Protection Systems Criteria and Practices</a:t>
            </a:r>
            <a:endParaRPr lang="en-US" sz="1800" dirty="0"/>
          </a:p>
        </p:txBody>
      </p:sp>
      <p:sp>
        <p:nvSpPr>
          <p:cNvPr id="3" name="Title 2"/>
          <p:cNvSpPr>
            <a:spLocks noGrp="1"/>
          </p:cNvSpPr>
          <p:nvPr>
            <p:ph type="title"/>
          </p:nvPr>
        </p:nvSpPr>
        <p:spPr/>
        <p:txBody>
          <a:bodyPr/>
          <a:lstStyle/>
          <a:p>
            <a:r>
              <a:rPr lang="en-US" dirty="0" smtClean="0"/>
              <a:t>Environmental Health &amp; Safety</a:t>
            </a:r>
            <a:endParaRPr lang="en-US" dirty="0"/>
          </a:p>
        </p:txBody>
      </p:sp>
    </p:spTree>
    <p:extLst>
      <p:ext uri="{BB962C8B-B14F-4D97-AF65-F5344CB8AC3E}">
        <p14:creationId xmlns:p14="http://schemas.microsoft.com/office/powerpoint/2010/main" val="14623917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b="1" dirty="0"/>
              <a:t>Requirements management process will ensure </a:t>
            </a:r>
            <a:r>
              <a:rPr lang="en-US" sz="1400" b="1" dirty="0" smtClean="0"/>
              <a:t>AS2 requirements </a:t>
            </a:r>
            <a:r>
              <a:rPr lang="en-US" sz="1400" b="1" dirty="0"/>
              <a:t>are complete and responsive to parent requirements</a:t>
            </a:r>
          </a:p>
          <a:p>
            <a:r>
              <a:rPr lang="en-US" sz="1400" b="1" dirty="0"/>
              <a:t>Requirements developed to date will satisfy </a:t>
            </a:r>
            <a:r>
              <a:rPr lang="en-US" sz="1400" b="1" dirty="0" smtClean="0"/>
              <a:t>AS2 replacement purpose </a:t>
            </a:r>
            <a:r>
              <a:rPr lang="en-US" sz="1400" b="1" dirty="0"/>
              <a:t>and goals</a:t>
            </a:r>
          </a:p>
          <a:p>
            <a:r>
              <a:rPr lang="en-US" sz="1400" b="1" dirty="0"/>
              <a:t>SRR Entrance Criteria satisfied (E-5a, E-6c, E-6j)</a:t>
            </a:r>
          </a:p>
          <a:p>
            <a:pPr lvl="1"/>
            <a:r>
              <a:rPr lang="en-US" sz="1400" dirty="0"/>
              <a:t>(5a) </a:t>
            </a:r>
            <a:r>
              <a:rPr lang="en-US" sz="1400" dirty="0" smtClean="0"/>
              <a:t>AS2 SRD </a:t>
            </a:r>
            <a:r>
              <a:rPr lang="en-US" sz="1400" dirty="0"/>
              <a:t>and </a:t>
            </a:r>
            <a:r>
              <a:rPr lang="en-US" sz="1400" dirty="0" smtClean="0"/>
              <a:t>AS2 RTVM </a:t>
            </a:r>
            <a:r>
              <a:rPr lang="en-US" sz="1400" dirty="0"/>
              <a:t>are mature and ready to be </a:t>
            </a:r>
            <a:r>
              <a:rPr lang="en-US" sz="1400" dirty="0" smtClean="0"/>
              <a:t>baselined</a:t>
            </a:r>
            <a:endParaRPr lang="en-US" sz="1400" dirty="0"/>
          </a:p>
          <a:p>
            <a:pPr lvl="1"/>
            <a:r>
              <a:rPr lang="en-US" sz="1400" dirty="0"/>
              <a:t>(6c) Project requirements trace to the baselined NEE SRD, which traces to the </a:t>
            </a:r>
            <a:r>
              <a:rPr lang="en-US" sz="1400" dirty="0" err="1"/>
              <a:t>SCaN</a:t>
            </a:r>
            <a:r>
              <a:rPr lang="en-US" sz="1400" dirty="0"/>
              <a:t> </a:t>
            </a:r>
            <a:r>
              <a:rPr lang="en-US" sz="1400" dirty="0" smtClean="0"/>
              <a:t>SRD</a:t>
            </a:r>
            <a:endParaRPr lang="en-US" sz="1400" dirty="0"/>
          </a:p>
          <a:p>
            <a:pPr lvl="1"/>
            <a:r>
              <a:rPr lang="en-US" sz="1400" dirty="0"/>
              <a:t>(6j) Driving requirements have been identified and are included in the </a:t>
            </a:r>
            <a:r>
              <a:rPr lang="en-US" sz="1400" dirty="0" smtClean="0"/>
              <a:t>presentation</a:t>
            </a:r>
            <a:endParaRPr lang="en-US" sz="1400" dirty="0"/>
          </a:p>
          <a:p>
            <a:r>
              <a:rPr lang="en-US" sz="1400" b="1" dirty="0"/>
              <a:t>SRR Success Criteria evidence (S-1, S-2, S-3, S-4, S-8, S-9)</a:t>
            </a:r>
          </a:p>
          <a:p>
            <a:pPr lvl="1"/>
            <a:r>
              <a:rPr lang="en-US" sz="1400" dirty="0"/>
              <a:t>(1) Requirements are responsive to the NEE SRD parent requirements and GRACE FO NRD and are </a:t>
            </a:r>
            <a:r>
              <a:rPr lang="en-US" sz="1400" dirty="0" smtClean="0"/>
              <a:t>achievable</a:t>
            </a:r>
            <a:endParaRPr lang="en-US" sz="1400" dirty="0"/>
          </a:p>
          <a:p>
            <a:pPr lvl="1"/>
            <a:r>
              <a:rPr lang="en-US" sz="1400" dirty="0"/>
              <a:t>(2) </a:t>
            </a:r>
            <a:r>
              <a:rPr lang="en-US" sz="1400" dirty="0" smtClean="0"/>
              <a:t>AS2 </a:t>
            </a:r>
            <a:r>
              <a:rPr lang="en-US" sz="1400" dirty="0"/>
              <a:t>SRD is very mature and reflects well understood operations concepts and is achievable using readily available </a:t>
            </a:r>
            <a:r>
              <a:rPr lang="en-US" sz="1400" dirty="0" smtClean="0"/>
              <a:t>technology</a:t>
            </a:r>
            <a:endParaRPr lang="en-US" sz="1400" dirty="0"/>
          </a:p>
          <a:p>
            <a:pPr lvl="1"/>
            <a:r>
              <a:rPr lang="en-US" sz="1400" dirty="0"/>
              <a:t>(3) Requirements are allocated to sub-systems within the SRD. Changes will be managed in accordance with Configuration Management Procedure 450-PG-1410.2.1 by NASA </a:t>
            </a:r>
            <a:r>
              <a:rPr lang="en-US" sz="1400" dirty="0" smtClean="0"/>
              <a:t>CCB</a:t>
            </a:r>
          </a:p>
          <a:p>
            <a:pPr lvl="1"/>
            <a:r>
              <a:rPr lang="en-US" sz="1400" dirty="0" smtClean="0"/>
              <a:t>(</a:t>
            </a:r>
            <a:r>
              <a:rPr lang="en-US" sz="1400" dirty="0"/>
              <a:t>4) Requirements for internal and external interfaces are defined in the requirements document </a:t>
            </a:r>
          </a:p>
          <a:p>
            <a:pPr lvl="1"/>
            <a:r>
              <a:rPr lang="en-US" sz="1400" dirty="0"/>
              <a:t>(8) There are currently no TBRs/TBDs being tracked for </a:t>
            </a:r>
            <a:r>
              <a:rPr lang="en-US" sz="1400" dirty="0" smtClean="0"/>
              <a:t>AS2</a:t>
            </a:r>
          </a:p>
          <a:p>
            <a:pPr lvl="1"/>
            <a:r>
              <a:rPr lang="en-US" sz="1400" dirty="0" smtClean="0"/>
              <a:t>(</a:t>
            </a:r>
            <a:r>
              <a:rPr lang="en-US" sz="1400" dirty="0"/>
              <a:t>9) Software requirements are mature, meet mission requirements, and are allocated at the sub-system level as required by NASA-HDBK-2203 SRR exit criteria</a:t>
            </a:r>
          </a:p>
          <a:p>
            <a:pPr marL="0" indent="0">
              <a:buNone/>
            </a:pPr>
            <a:endParaRPr lang="en-US" dirty="0"/>
          </a:p>
        </p:txBody>
      </p:sp>
      <p:sp>
        <p:nvSpPr>
          <p:cNvPr id="3" name="Title 2"/>
          <p:cNvSpPr>
            <a:spLocks noGrp="1"/>
          </p:cNvSpPr>
          <p:nvPr>
            <p:ph type="title"/>
          </p:nvPr>
        </p:nvSpPr>
        <p:spPr/>
        <p:txBody>
          <a:bodyPr/>
          <a:lstStyle/>
          <a:p>
            <a:r>
              <a:rPr lang="en-US" dirty="0" smtClean="0"/>
              <a:t>Requirements Management and Traceability Summary</a:t>
            </a:r>
            <a:endParaRPr lang="en-US" dirty="0"/>
          </a:p>
        </p:txBody>
      </p:sp>
    </p:spTree>
    <p:extLst>
      <p:ext uri="{BB962C8B-B14F-4D97-AF65-F5344CB8AC3E}">
        <p14:creationId xmlns:p14="http://schemas.microsoft.com/office/powerpoint/2010/main" val="36842938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sz="1400" b="1" dirty="0" smtClean="0"/>
              <a:t>Request For Action (RFA)</a:t>
            </a:r>
          </a:p>
          <a:p>
            <a:pPr lvl="1"/>
            <a:r>
              <a:rPr lang="en-US" sz="1400" dirty="0"/>
              <a:t>RFA should be significant enough to report to </a:t>
            </a:r>
            <a:r>
              <a:rPr lang="en-US" sz="1400" dirty="0" smtClean="0"/>
              <a:t>management</a:t>
            </a:r>
            <a:endParaRPr lang="en-US" sz="1400" strike="sngStrike" dirty="0"/>
          </a:p>
          <a:p>
            <a:pPr lvl="1"/>
            <a:r>
              <a:rPr lang="en-US" sz="1400" dirty="0"/>
              <a:t>Proposed RFAs may be written by anyone</a:t>
            </a:r>
          </a:p>
          <a:p>
            <a:pPr lvl="1"/>
            <a:r>
              <a:rPr lang="en-US" sz="1400" dirty="0"/>
              <a:t>Proposed RFAs should be submitted to the Review Team chair</a:t>
            </a:r>
          </a:p>
          <a:p>
            <a:pPr lvl="1"/>
            <a:r>
              <a:rPr lang="en-US" sz="1400" dirty="0"/>
              <a:t>The review team will meet immediately following the review, assess RFA validity, and provide an initial copy of the RFA</a:t>
            </a:r>
          </a:p>
          <a:p>
            <a:pPr lvl="1"/>
            <a:r>
              <a:rPr lang="en-US" sz="1400" dirty="0"/>
              <a:t>The </a:t>
            </a:r>
            <a:r>
              <a:rPr lang="en-US" sz="1400" dirty="0" smtClean="0"/>
              <a:t>AS2 management, engineering leadership, </a:t>
            </a:r>
            <a:r>
              <a:rPr lang="en-US" sz="1400" dirty="0"/>
              <a:t>and Review Team will meet to validate RFAs within one week of the review</a:t>
            </a:r>
          </a:p>
          <a:p>
            <a:pPr lvl="1"/>
            <a:r>
              <a:rPr lang="en-US" sz="1400" dirty="0"/>
              <a:t>RFA responses will be prepared by the assignee and coordinated with the originator for their acceptance or rejection</a:t>
            </a:r>
          </a:p>
          <a:p>
            <a:pPr lvl="1"/>
            <a:r>
              <a:rPr lang="en-US" sz="1400" dirty="0"/>
              <a:t>The </a:t>
            </a:r>
            <a:r>
              <a:rPr lang="en-US" sz="1400" dirty="0" smtClean="0"/>
              <a:t>AS2 Replacement Project </a:t>
            </a:r>
            <a:r>
              <a:rPr lang="en-US" sz="1400" dirty="0"/>
              <a:t>Manager will track RFAs and will notify the </a:t>
            </a:r>
            <a:r>
              <a:rPr lang="en-US" sz="1400" dirty="0" smtClean="0"/>
              <a:t>Review Team </a:t>
            </a:r>
            <a:r>
              <a:rPr lang="en-US" sz="1400" dirty="0"/>
              <a:t>chair after RFAs have been worked to the satisfaction of the originator, as </a:t>
            </a:r>
            <a:r>
              <a:rPr lang="en-US" sz="1400" dirty="0" smtClean="0"/>
              <a:t>requested</a:t>
            </a:r>
          </a:p>
          <a:p>
            <a:r>
              <a:rPr lang="en-US" sz="1400" b="1" dirty="0"/>
              <a:t>Action Item (AI)</a:t>
            </a:r>
          </a:p>
          <a:p>
            <a:pPr lvl="1"/>
            <a:r>
              <a:rPr lang="en-US" sz="1400" dirty="0"/>
              <a:t>AIs will be used for items that do not rise to the level of an RFA</a:t>
            </a:r>
          </a:p>
          <a:p>
            <a:pPr lvl="1"/>
            <a:r>
              <a:rPr lang="en-US" sz="1400" dirty="0"/>
              <a:t>AIs will be captured throughout the day and documented in the meeting minutes </a:t>
            </a:r>
          </a:p>
        </p:txBody>
      </p:sp>
      <p:sp>
        <p:nvSpPr>
          <p:cNvPr id="4" name="Title 3"/>
          <p:cNvSpPr>
            <a:spLocks noGrp="1"/>
          </p:cNvSpPr>
          <p:nvPr>
            <p:ph type="title"/>
          </p:nvPr>
        </p:nvSpPr>
        <p:spPr/>
        <p:txBody>
          <a:bodyPr/>
          <a:lstStyle/>
          <a:p>
            <a:r>
              <a:rPr lang="en-US" smtClean="0"/>
              <a:t>Request for Action (RFA) Process</a:t>
            </a:r>
            <a:endParaRPr lang="en-US" dirty="0"/>
          </a:p>
        </p:txBody>
      </p:sp>
      <p:graphicFrame>
        <p:nvGraphicFramePr>
          <p:cNvPr id="6" name="Object 5"/>
          <p:cNvGraphicFramePr>
            <a:graphicFrameLocks noChangeAspect="1"/>
          </p:cNvGraphicFramePr>
          <p:nvPr>
            <p:extLst>
              <p:ext uri="{D42A27DB-BD31-4B8C-83A1-F6EECF244321}">
                <p14:modId xmlns:p14="http://schemas.microsoft.com/office/powerpoint/2010/main" val="2562240367"/>
              </p:ext>
            </p:extLst>
          </p:nvPr>
        </p:nvGraphicFramePr>
        <p:xfrm>
          <a:off x="965864" y="5058831"/>
          <a:ext cx="7059021" cy="1723517"/>
        </p:xfrm>
        <a:graphic>
          <a:graphicData uri="http://schemas.openxmlformats.org/presentationml/2006/ole">
            <mc:AlternateContent xmlns:mc="http://schemas.openxmlformats.org/markup-compatibility/2006">
              <mc:Choice xmlns:v="urn:schemas-microsoft-com:vml" Requires="v">
                <p:oleObj spid="_x0000_s1165" name="Visio" r:id="rId3" imgW="11026843" imgH="2660979" progId="Visio.Drawing.11">
                  <p:embed/>
                </p:oleObj>
              </mc:Choice>
              <mc:Fallback>
                <p:oleObj name="Visio" r:id="rId3" imgW="11026843" imgH="2660979" progId="Visio.Drawing.11">
                  <p:embed/>
                  <p:pic>
                    <p:nvPicPr>
                      <p:cNvPr id="0" name=""/>
                      <p:cNvPicPr>
                        <a:picLocks noChangeAspect="1" noChangeArrowheads="1"/>
                      </p:cNvPicPr>
                      <p:nvPr/>
                    </p:nvPicPr>
                    <p:blipFill>
                      <a:blip r:embed="rId4"/>
                      <a:srcRect/>
                      <a:stretch>
                        <a:fillRect/>
                      </a:stretch>
                    </p:blipFill>
                    <p:spPr bwMode="auto">
                      <a:xfrm>
                        <a:off x="965864" y="5058831"/>
                        <a:ext cx="7059021" cy="1723517"/>
                      </a:xfrm>
                      <a:prstGeom prst="rect">
                        <a:avLst/>
                      </a:prstGeom>
                      <a:noFill/>
                      <a:extLst/>
                    </p:spPr>
                  </p:pic>
                </p:oleObj>
              </mc:Fallback>
            </mc:AlternateContent>
          </a:graphicData>
        </a:graphic>
      </p:graphicFrame>
    </p:spTree>
    <p:extLst>
      <p:ext uri="{BB962C8B-B14F-4D97-AF65-F5344CB8AC3E}">
        <p14:creationId xmlns:p14="http://schemas.microsoft.com/office/powerpoint/2010/main" val="24440180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RTVM</a:t>
            </a:r>
            <a:endParaRPr lang="en-US" dirty="0"/>
          </a:p>
        </p:txBody>
      </p:sp>
      <p:sp>
        <p:nvSpPr>
          <p:cNvPr id="3" name="Text Placeholder 2"/>
          <p:cNvSpPr>
            <a:spLocks noGrp="1"/>
          </p:cNvSpPr>
          <p:nvPr>
            <p:ph type="body" sz="quarter" idx="11"/>
          </p:nvPr>
        </p:nvSpPr>
        <p:spPr/>
        <p:txBody>
          <a:bodyPr/>
          <a:lstStyle/>
          <a:p>
            <a:r>
              <a:rPr lang="en-US" dirty="0" smtClean="0"/>
              <a:t>Carl Cramer</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16763405"/>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6</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9597642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Verification and Validation Process</a:t>
            </a:r>
            <a:endParaRPr lang="en-US" dirty="0"/>
          </a:p>
        </p:txBody>
      </p:sp>
      <p:sp>
        <p:nvSpPr>
          <p:cNvPr id="4" name="Rectangle 3"/>
          <p:cNvSpPr/>
          <p:nvPr/>
        </p:nvSpPr>
        <p:spPr>
          <a:xfrm>
            <a:off x="665018" y="1280340"/>
            <a:ext cx="7714211" cy="4770537"/>
          </a:xfrm>
          <a:prstGeom prst="rect">
            <a:avLst/>
          </a:prstGeom>
        </p:spPr>
        <p:txBody>
          <a:bodyPr wrap="square">
            <a:spAutoFit/>
          </a:bodyPr>
          <a:lstStyle/>
          <a:p>
            <a:pPr marL="285750" indent="-285750">
              <a:buFont typeface="Wingdings 3" panose="05040102010807070707" pitchFamily="18" charset="2"/>
              <a:buChar char=""/>
            </a:pPr>
            <a:r>
              <a:rPr lang="en-US" sz="1400" b="1" i="1" dirty="0" smtClean="0">
                <a:latin typeface="+mn-lt"/>
              </a:rPr>
              <a:t> </a:t>
            </a:r>
            <a:r>
              <a:rPr lang="en-US" sz="1400" b="1" i="1" dirty="0">
                <a:latin typeface="+mn-lt"/>
              </a:rPr>
              <a:t>Verification and Validation</a:t>
            </a:r>
            <a:endParaRPr lang="en-US" sz="1400" b="1" dirty="0">
              <a:latin typeface="+mn-lt"/>
            </a:endParaRPr>
          </a:p>
          <a:p>
            <a:pPr marL="285750" indent="-285750">
              <a:buFont typeface="Wingdings 3" panose="05040102010807070707" pitchFamily="18" charset="2"/>
              <a:buChar char=""/>
            </a:pPr>
            <a:endParaRPr lang="en-US" sz="1400" b="1" dirty="0"/>
          </a:p>
          <a:p>
            <a:pPr marL="628650" indent="-285750">
              <a:buFont typeface="Arial" panose="020B0604020202020204" pitchFamily="34" charset="0"/>
              <a:buChar char="–"/>
            </a:pPr>
            <a:r>
              <a:rPr lang="en-US" sz="1200" dirty="0">
                <a:latin typeface="+mn-lt"/>
              </a:rPr>
              <a:t>Verification*: Verification testing relates back to the approved requirements (AS2 System Requirement Document) and can be performed at different stages in the product life cycle. Can be expressed by the query </a:t>
            </a:r>
            <a:r>
              <a:rPr lang="en-US" sz="1200" dirty="0" smtClean="0">
                <a:latin typeface="+mn-lt"/>
              </a:rPr>
              <a:t/>
            </a:r>
            <a:br>
              <a:rPr lang="en-US" sz="1200" dirty="0" smtClean="0">
                <a:latin typeface="+mn-lt"/>
              </a:rPr>
            </a:br>
            <a:r>
              <a:rPr lang="en-US" sz="1200" dirty="0" smtClean="0">
                <a:latin typeface="+mn-lt"/>
              </a:rPr>
              <a:t>“Are </a:t>
            </a:r>
            <a:r>
              <a:rPr lang="en-US" sz="1200" dirty="0">
                <a:latin typeface="+mn-lt"/>
              </a:rPr>
              <a:t>you building it right?”</a:t>
            </a:r>
          </a:p>
          <a:p>
            <a:pPr marL="628650" indent="-285750">
              <a:buFont typeface="Arial" panose="020B0604020202020204" pitchFamily="34" charset="0"/>
              <a:buChar char="–"/>
            </a:pPr>
            <a:endParaRPr lang="en-US" sz="1200" dirty="0">
              <a:latin typeface="+mn-lt"/>
            </a:endParaRPr>
          </a:p>
          <a:p>
            <a:pPr marL="628650" indent="-285750">
              <a:buFont typeface="Arial" panose="020B0604020202020204" pitchFamily="34" charset="0"/>
              <a:buChar char="–"/>
            </a:pPr>
            <a:r>
              <a:rPr lang="en-US" sz="1200" dirty="0">
                <a:latin typeface="+mn-lt"/>
              </a:rPr>
              <a:t>Validation*: Validation testing relates to the concept of operations. Validation testing is conducted under realistic conditions (or simulated conditions) on end products for the purpose of determining the effectiveness and suitability of the product for use in mission operations by typical users. Can be expressed by the </a:t>
            </a:r>
            <a:r>
              <a:rPr lang="en-US" sz="1200" dirty="0" smtClean="0">
                <a:latin typeface="+mn-lt"/>
              </a:rPr>
              <a:t>query</a:t>
            </a:r>
            <a:br>
              <a:rPr lang="en-US" sz="1200" dirty="0" smtClean="0">
                <a:latin typeface="+mn-lt"/>
              </a:rPr>
            </a:br>
            <a:r>
              <a:rPr lang="en-US" sz="1200" dirty="0" smtClean="0">
                <a:latin typeface="+mn-lt"/>
              </a:rPr>
              <a:t> “Are </a:t>
            </a:r>
            <a:r>
              <a:rPr lang="en-US" sz="1200" dirty="0">
                <a:latin typeface="+mn-lt"/>
              </a:rPr>
              <a:t>you building the right thing?”</a:t>
            </a:r>
            <a:endParaRPr lang="en-US" sz="1200" b="1" dirty="0">
              <a:latin typeface="+mn-lt"/>
            </a:endParaRPr>
          </a:p>
          <a:p>
            <a:pPr marL="628650" indent="-285750">
              <a:buFont typeface="Arial" panose="020B0604020202020204" pitchFamily="34" charset="0"/>
              <a:buChar char="–"/>
            </a:pPr>
            <a:endParaRPr lang="en-US" sz="1200" dirty="0" smtClean="0">
              <a:latin typeface="+mn-lt"/>
            </a:endParaRPr>
          </a:p>
          <a:p>
            <a:pPr marL="628650" indent="-285750">
              <a:buFont typeface="Arial" panose="020B0604020202020204" pitchFamily="34" charset="0"/>
              <a:buChar char="–"/>
            </a:pPr>
            <a:r>
              <a:rPr lang="en-US" sz="1200" dirty="0" smtClean="0">
                <a:latin typeface="+mn-lt"/>
              </a:rPr>
              <a:t>The </a:t>
            </a:r>
            <a:r>
              <a:rPr lang="en-US" sz="1200" dirty="0">
                <a:latin typeface="+mn-lt"/>
              </a:rPr>
              <a:t>objectives of the </a:t>
            </a:r>
            <a:r>
              <a:rPr lang="en-US" sz="1200" dirty="0" smtClean="0">
                <a:latin typeface="+mn-lt"/>
              </a:rPr>
              <a:t>SCNS </a:t>
            </a:r>
            <a:r>
              <a:rPr lang="en-US" sz="1200" dirty="0">
                <a:latin typeface="+mn-lt"/>
              </a:rPr>
              <a:t>Verification and Validation (V&amp;V) process are to verify that all the requirements placed upon the </a:t>
            </a:r>
            <a:r>
              <a:rPr lang="en-US" sz="1200" dirty="0" smtClean="0">
                <a:latin typeface="+mn-lt"/>
              </a:rPr>
              <a:t>SCNS </a:t>
            </a:r>
            <a:r>
              <a:rPr lang="en-US" sz="1200" dirty="0">
                <a:latin typeface="+mn-lt"/>
              </a:rPr>
              <a:t>infrastructure by the </a:t>
            </a:r>
            <a:r>
              <a:rPr lang="en-US" sz="1200" dirty="0" smtClean="0">
                <a:latin typeface="+mn-lt"/>
              </a:rPr>
              <a:t>missions </a:t>
            </a:r>
            <a:r>
              <a:rPr lang="en-US" sz="1200" dirty="0">
                <a:latin typeface="+mn-lt"/>
              </a:rPr>
              <a:t>have been met and to validate that the overall </a:t>
            </a:r>
            <a:r>
              <a:rPr lang="en-US" sz="1200" dirty="0" smtClean="0">
                <a:latin typeface="+mn-lt"/>
              </a:rPr>
              <a:t>SCNS </a:t>
            </a:r>
            <a:r>
              <a:rPr lang="en-US" sz="1200" dirty="0">
                <a:latin typeface="+mn-lt"/>
              </a:rPr>
              <a:t>infrastructure accomplishes its intended purposes when used in its intended environment as specified by the </a:t>
            </a:r>
            <a:r>
              <a:rPr lang="en-US" sz="1200" dirty="0" smtClean="0">
                <a:latin typeface="+mn-lt"/>
              </a:rPr>
              <a:t>Mission set. </a:t>
            </a:r>
            <a:r>
              <a:rPr lang="en-US" sz="1200" dirty="0">
                <a:latin typeface="+mn-lt"/>
              </a:rPr>
              <a:t>Any anomalies discovered during validation will be documented and appropriately resolved. The </a:t>
            </a:r>
            <a:r>
              <a:rPr lang="en-US" sz="1200" dirty="0" smtClean="0">
                <a:latin typeface="+mn-lt"/>
              </a:rPr>
              <a:t>SCNS </a:t>
            </a:r>
            <a:r>
              <a:rPr lang="en-US" sz="1200" dirty="0">
                <a:latin typeface="+mn-lt"/>
              </a:rPr>
              <a:t>process conforms to the guidelines given in NASA </a:t>
            </a:r>
            <a:r>
              <a:rPr lang="en-US" sz="1200" dirty="0" smtClean="0">
                <a:latin typeface="+mn-lt"/>
              </a:rPr>
              <a:t>7120.5E</a:t>
            </a:r>
            <a:endParaRPr lang="en-US" sz="1200" dirty="0">
              <a:latin typeface="+mn-lt"/>
            </a:endParaRPr>
          </a:p>
          <a:p>
            <a:pPr marL="628650" indent="-285750">
              <a:buFont typeface="Arial" panose="020B0604020202020204" pitchFamily="34" charset="0"/>
              <a:buChar char="–"/>
            </a:pPr>
            <a:endParaRPr lang="en-US" sz="1200" dirty="0">
              <a:latin typeface="+mn-lt"/>
            </a:endParaRPr>
          </a:p>
          <a:p>
            <a:pPr marL="628650" indent="-285750">
              <a:buFont typeface="Arial" panose="020B0604020202020204" pitchFamily="34" charset="0"/>
              <a:buChar char="–"/>
            </a:pPr>
            <a:r>
              <a:rPr lang="en-US" sz="1200" dirty="0">
                <a:latin typeface="+mn-lt"/>
              </a:rPr>
              <a:t>During this phase, from a test and operations point of view, test plans, test and operations procedures are developed and verified, as well as the ground systems and databases used to implement </a:t>
            </a:r>
            <a:r>
              <a:rPr lang="en-US" sz="1200" dirty="0" smtClean="0">
                <a:latin typeface="+mn-lt"/>
              </a:rPr>
              <a:t>them</a:t>
            </a:r>
            <a:endParaRPr lang="en-US" sz="1200" dirty="0">
              <a:latin typeface="+mn-lt"/>
            </a:endParaRPr>
          </a:p>
          <a:p>
            <a:pPr marL="628650" indent="-285750">
              <a:buFont typeface="Arial" panose="020B0604020202020204" pitchFamily="34" charset="0"/>
              <a:buChar char="–"/>
            </a:pPr>
            <a:endParaRPr lang="en-US" sz="1200" dirty="0">
              <a:latin typeface="+mn-lt"/>
            </a:endParaRPr>
          </a:p>
          <a:p>
            <a:pPr marL="628650" indent="-285750">
              <a:buFont typeface="Arial" panose="020B0604020202020204" pitchFamily="34" charset="0"/>
              <a:buChar char="–"/>
            </a:pPr>
            <a:r>
              <a:rPr lang="en-US" sz="1200" dirty="0">
                <a:latin typeface="+mn-lt"/>
              </a:rPr>
              <a:t>The purpose of the test plan is to describe the Level 1 through Level 4 Integration and Test (I&amp;T) activities for the </a:t>
            </a:r>
            <a:r>
              <a:rPr lang="en-US" sz="1200" dirty="0" smtClean="0">
                <a:latin typeface="+mn-lt"/>
              </a:rPr>
              <a:t>ASF system. </a:t>
            </a:r>
            <a:r>
              <a:rPr lang="en-US" sz="1200" dirty="0">
                <a:latin typeface="+mn-lt"/>
              </a:rPr>
              <a:t>This document is a software/hardware test plan which includes definition of the test levels, implementation and test approach, test requirements, roles and responsibility, test conduct and </a:t>
            </a:r>
            <a:r>
              <a:rPr lang="en-US" sz="1200" dirty="0" smtClean="0">
                <a:latin typeface="+mn-lt"/>
              </a:rPr>
              <a:t>reporting</a:t>
            </a:r>
            <a:endParaRPr lang="en-US" sz="1200" dirty="0">
              <a:latin typeface="+mn-lt"/>
            </a:endParaRPr>
          </a:p>
          <a:p>
            <a:endParaRPr lang="en-US" sz="1200" dirty="0" smtClean="0">
              <a:latin typeface="+mn-lt"/>
            </a:endParaRPr>
          </a:p>
          <a:p>
            <a:pPr marL="742950" indent="-285750">
              <a:buFont typeface="Arial" panose="020B0604020202020204" pitchFamily="34" charset="0"/>
              <a:buChar char="–"/>
            </a:pPr>
            <a:endParaRPr lang="en-US" sz="1200" dirty="0">
              <a:latin typeface="+mn-lt"/>
            </a:endParaRPr>
          </a:p>
        </p:txBody>
      </p:sp>
      <p:sp>
        <p:nvSpPr>
          <p:cNvPr id="3" name="Rectangle 2"/>
          <p:cNvSpPr/>
          <p:nvPr/>
        </p:nvSpPr>
        <p:spPr>
          <a:xfrm>
            <a:off x="0" y="6581001"/>
            <a:ext cx="2670924" cy="261610"/>
          </a:xfrm>
          <a:prstGeom prst="rect">
            <a:avLst/>
          </a:prstGeom>
        </p:spPr>
        <p:txBody>
          <a:bodyPr wrap="none">
            <a:spAutoFit/>
          </a:bodyPr>
          <a:lstStyle/>
          <a:p>
            <a:r>
              <a:rPr lang="en-US" sz="1100" dirty="0" smtClean="0">
                <a:latin typeface="+mn-lt"/>
              </a:rPr>
              <a:t>* Per </a:t>
            </a:r>
            <a:r>
              <a:rPr lang="en-US" sz="1000" dirty="0" smtClean="0">
                <a:latin typeface="Arial" panose="020B0604020202020204" pitchFamily="34" charset="0"/>
                <a:cs typeface="Arial" panose="020B0604020202020204" pitchFamily="34" charset="0"/>
              </a:rPr>
              <a:t>NASA</a:t>
            </a:r>
            <a:r>
              <a:rPr lang="en-US" sz="1100" dirty="0" smtClean="0">
                <a:latin typeface="+mn-lt"/>
              </a:rPr>
              <a:t> </a:t>
            </a:r>
            <a:r>
              <a:rPr lang="en-US" sz="1100" dirty="0">
                <a:latin typeface="+mn-lt"/>
              </a:rPr>
              <a:t>System Engineering Handbook</a:t>
            </a:r>
          </a:p>
        </p:txBody>
      </p:sp>
    </p:spTree>
    <p:extLst>
      <p:ext uri="{BB962C8B-B14F-4D97-AF65-F5344CB8AC3E}">
        <p14:creationId xmlns:p14="http://schemas.microsoft.com/office/powerpoint/2010/main" val="72876326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Levels</a:t>
            </a:r>
          </a:p>
        </p:txBody>
      </p:sp>
      <p:pic>
        <p:nvPicPr>
          <p:cNvPr id="6" name="Picture 13"/>
          <p:cNvPicPr>
            <a:picLocks noChangeAspect="1" noChangeArrowheads="1"/>
          </p:cNvPicPr>
          <p:nvPr/>
        </p:nvPicPr>
        <p:blipFill rotWithShape="1">
          <a:blip r:embed="rId2">
            <a:extLst>
              <a:ext uri="{28A0092B-C50C-407E-A947-70E740481C1C}">
                <a14:useLocalDpi xmlns:a14="http://schemas.microsoft.com/office/drawing/2010/main" val="0"/>
              </a:ext>
            </a:extLst>
          </a:blip>
          <a:srcRect l="38345" t="23277" r="23127" b="44412"/>
          <a:stretch/>
        </p:blipFill>
        <p:spPr bwMode="auto">
          <a:xfrm>
            <a:off x="5211622" y="2173300"/>
            <a:ext cx="3184012" cy="16736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pic>
        <p:nvPicPr>
          <p:cNvPr id="7"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80589" y="1549891"/>
            <a:ext cx="1138954" cy="7415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72" y="3094412"/>
            <a:ext cx="2445900" cy="9660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TextBox 8"/>
          <p:cNvSpPr txBox="1"/>
          <p:nvPr/>
        </p:nvSpPr>
        <p:spPr>
          <a:xfrm>
            <a:off x="893339" y="1239645"/>
            <a:ext cx="2313454" cy="369332"/>
          </a:xfrm>
          <a:prstGeom prst="rect">
            <a:avLst/>
          </a:prstGeom>
          <a:noFill/>
        </p:spPr>
        <p:txBody>
          <a:bodyPr wrap="none" rtlCol="0">
            <a:spAutoFit/>
          </a:bodyPr>
          <a:lstStyle/>
          <a:p>
            <a:pPr algn="ctr"/>
            <a:r>
              <a:rPr lang="en-US"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Level 1 Component</a:t>
            </a:r>
          </a:p>
        </p:txBody>
      </p:sp>
      <p:sp>
        <p:nvSpPr>
          <p:cNvPr id="10" name="TextBox 9"/>
          <p:cNvSpPr txBox="1"/>
          <p:nvPr/>
        </p:nvSpPr>
        <p:spPr>
          <a:xfrm>
            <a:off x="1483280" y="2814315"/>
            <a:ext cx="1261884" cy="369332"/>
          </a:xfrm>
          <a:prstGeom prst="rect">
            <a:avLst/>
          </a:prstGeom>
          <a:noFill/>
        </p:spPr>
        <p:txBody>
          <a:bodyPr wrap="none" rtlCol="0">
            <a:spAutoFit/>
          </a:bodyPr>
          <a:lstStyle/>
          <a:p>
            <a:pPr algn="ctr"/>
            <a:r>
              <a:rPr lang="en-US" b="1" dirty="0" smtClean="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Level 2 CI</a:t>
            </a:r>
            <a:endParaRPr lang="en-US"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endParaRPr>
          </a:p>
        </p:txBody>
      </p:sp>
      <p:sp>
        <p:nvSpPr>
          <p:cNvPr id="11" name="TextBox 10"/>
          <p:cNvSpPr txBox="1"/>
          <p:nvPr/>
        </p:nvSpPr>
        <p:spPr>
          <a:xfrm>
            <a:off x="146291" y="4474402"/>
            <a:ext cx="3598567" cy="369332"/>
          </a:xfrm>
          <a:prstGeom prst="rect">
            <a:avLst/>
          </a:prstGeom>
          <a:noFill/>
        </p:spPr>
        <p:txBody>
          <a:bodyPr wrap="square" rtlCol="0">
            <a:spAutoFit/>
          </a:bodyPr>
          <a:lstStyle/>
          <a:p>
            <a:pPr algn="ctr"/>
            <a:r>
              <a:rPr lang="en-US"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Level 3 Subsystem Integration </a:t>
            </a:r>
          </a:p>
        </p:txBody>
      </p:sp>
      <p:pic>
        <p:nvPicPr>
          <p:cNvPr id="12" name="Picture 13"/>
          <p:cNvPicPr>
            <a:picLocks noChangeAspect="1" noChangeArrowheads="1"/>
          </p:cNvPicPr>
          <p:nvPr/>
        </p:nvPicPr>
        <p:blipFill rotWithShape="1">
          <a:blip r:embed="rId2">
            <a:extLst>
              <a:ext uri="{28A0092B-C50C-407E-A947-70E740481C1C}">
                <a14:useLocalDpi xmlns:a14="http://schemas.microsoft.com/office/drawing/2010/main" val="0"/>
              </a:ext>
            </a:extLst>
          </a:blip>
          <a:srcRect l="22688" t="23277" r="23127" b="44412"/>
          <a:stretch/>
        </p:blipFill>
        <p:spPr bwMode="auto">
          <a:xfrm>
            <a:off x="4616304" y="4474402"/>
            <a:ext cx="4186836" cy="15648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Lst>
        </p:spPr>
      </p:pic>
      <p:sp>
        <p:nvSpPr>
          <p:cNvPr id="13" name="Rectangle 12"/>
          <p:cNvSpPr/>
          <p:nvPr/>
        </p:nvSpPr>
        <p:spPr>
          <a:xfrm>
            <a:off x="4998515" y="1843570"/>
            <a:ext cx="3610226" cy="369332"/>
          </a:xfrm>
          <a:prstGeom prst="rect">
            <a:avLst/>
          </a:prstGeom>
        </p:spPr>
        <p:txBody>
          <a:bodyPr wrap="square">
            <a:spAutoFit/>
          </a:bodyPr>
          <a:lstStyle/>
          <a:p>
            <a:pPr algn="ctr"/>
            <a:r>
              <a:rPr lang="en-US"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Level 4 System Integration </a:t>
            </a:r>
          </a:p>
        </p:txBody>
      </p:sp>
      <p:sp>
        <p:nvSpPr>
          <p:cNvPr id="14" name="Rectangle 13"/>
          <p:cNvSpPr/>
          <p:nvPr/>
        </p:nvSpPr>
        <p:spPr>
          <a:xfrm>
            <a:off x="5108450" y="4024471"/>
            <a:ext cx="3202544" cy="369332"/>
          </a:xfrm>
          <a:prstGeom prst="rect">
            <a:avLst/>
          </a:prstGeom>
        </p:spPr>
        <p:txBody>
          <a:bodyPr wrap="none">
            <a:spAutoFit/>
          </a:bodyPr>
          <a:lstStyle/>
          <a:p>
            <a:pPr algn="ctr"/>
            <a:r>
              <a:rPr lang="en-US" b="1" dirty="0">
                <a:ln w="1905"/>
                <a:gradFill>
                  <a:gsLst>
                    <a:gs pos="0">
                      <a:srgbClr val="F79646">
                        <a:shade val="20000"/>
                        <a:satMod val="200000"/>
                      </a:srgbClr>
                    </a:gs>
                    <a:gs pos="78000">
                      <a:srgbClr val="F79646">
                        <a:tint val="90000"/>
                        <a:shade val="89000"/>
                        <a:satMod val="220000"/>
                      </a:srgbClr>
                    </a:gs>
                    <a:gs pos="100000">
                      <a:srgbClr val="F79646">
                        <a:tint val="12000"/>
                        <a:satMod val="255000"/>
                      </a:srgbClr>
                    </a:gs>
                  </a:gsLst>
                  <a:lin ang="5400000"/>
                </a:gradFill>
                <a:effectLst>
                  <a:innerShdw blurRad="69850" dist="43180" dir="5400000">
                    <a:srgbClr val="000000">
                      <a:alpha val="65000"/>
                    </a:srgbClr>
                  </a:innerShdw>
                </a:effectLst>
              </a:rPr>
              <a:t>Level 5 System Acceptance</a:t>
            </a:r>
          </a:p>
        </p:txBody>
      </p:sp>
      <p:pic>
        <p:nvPicPr>
          <p:cNvPr id="15"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818" y="4787620"/>
            <a:ext cx="2957513" cy="16097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178873941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Levels/Plan (1/3)</a:t>
            </a:r>
            <a:endParaRPr lang="en-US" dirty="0"/>
          </a:p>
        </p:txBody>
      </p:sp>
      <p:sp>
        <p:nvSpPr>
          <p:cNvPr id="4" name="Rectangle 3"/>
          <p:cNvSpPr/>
          <p:nvPr/>
        </p:nvSpPr>
        <p:spPr>
          <a:xfrm>
            <a:off x="665018" y="1280340"/>
            <a:ext cx="7714211" cy="3847207"/>
          </a:xfrm>
          <a:prstGeom prst="rect">
            <a:avLst/>
          </a:prstGeom>
        </p:spPr>
        <p:txBody>
          <a:bodyPr wrap="square">
            <a:spAutoFit/>
          </a:bodyPr>
          <a:lstStyle/>
          <a:p>
            <a:pPr marL="171450" indent="-171450">
              <a:buFont typeface="Wingdings 3" panose="05040102010807070707" pitchFamily="18" charset="2"/>
              <a:buChar char=""/>
            </a:pPr>
            <a:r>
              <a:rPr lang="en-US" sz="1600" b="1" dirty="0">
                <a:latin typeface="+mn-lt"/>
              </a:rPr>
              <a:t>The NEN test approach is structured to provide an outline of all planned verification testing that is required to demonstrate the </a:t>
            </a:r>
            <a:r>
              <a:rPr lang="en-US" sz="1600" b="1" dirty="0" smtClean="0">
                <a:latin typeface="+mn-lt"/>
              </a:rPr>
              <a:t>AS2 system is </a:t>
            </a:r>
            <a:r>
              <a:rPr lang="en-US" sz="1600" b="1" dirty="0">
                <a:latin typeface="+mn-lt"/>
              </a:rPr>
              <a:t>operationally ready to support </a:t>
            </a:r>
            <a:r>
              <a:rPr lang="en-US" sz="1600" b="1" dirty="0" smtClean="0">
                <a:latin typeface="+mn-lt"/>
              </a:rPr>
              <a:t>ASF mission set for </a:t>
            </a:r>
            <a:r>
              <a:rPr lang="en-US" sz="1600" b="1" dirty="0">
                <a:latin typeface="+mn-lt"/>
              </a:rPr>
              <a:t>ground system readiness and spacecraft tests, and mission operations simulation and validation </a:t>
            </a:r>
            <a:r>
              <a:rPr lang="en-US" sz="1600" b="1" dirty="0" smtClean="0">
                <a:latin typeface="+mn-lt"/>
              </a:rPr>
              <a:t>activities</a:t>
            </a:r>
          </a:p>
          <a:p>
            <a:pPr marL="171450" indent="-171450">
              <a:buFont typeface="Wingdings 3" panose="05040102010807070707" pitchFamily="18" charset="2"/>
              <a:buChar char=""/>
            </a:pPr>
            <a:endParaRPr lang="en-US" sz="1600" dirty="0">
              <a:latin typeface="+mn-lt"/>
            </a:endParaRPr>
          </a:p>
          <a:p>
            <a:pPr marL="171450" indent="-171450">
              <a:buFont typeface="Wingdings 3" panose="05040102010807070707" pitchFamily="18" charset="2"/>
              <a:buChar char=""/>
            </a:pPr>
            <a:r>
              <a:rPr lang="en-US" sz="1600" b="1" dirty="0">
                <a:latin typeface="+mn-lt"/>
              </a:rPr>
              <a:t>Verification (I &amp; T) </a:t>
            </a:r>
            <a:r>
              <a:rPr lang="en-US" sz="1600" b="1" dirty="0" smtClean="0">
                <a:latin typeface="+mn-lt"/>
              </a:rPr>
              <a:t>Levels</a:t>
            </a:r>
          </a:p>
          <a:p>
            <a:endParaRPr lang="en-US" sz="1200" b="1" dirty="0">
              <a:latin typeface="+mn-lt"/>
            </a:endParaRPr>
          </a:p>
          <a:p>
            <a:pPr marL="742950" indent="-285750">
              <a:buFont typeface="Arial" panose="020B0604020202020204" pitchFamily="34" charset="0"/>
              <a:buChar char="–"/>
            </a:pPr>
            <a:r>
              <a:rPr lang="en-US" sz="1400" b="1" dirty="0">
                <a:latin typeface="+mn-lt"/>
              </a:rPr>
              <a:t>Level </a:t>
            </a:r>
            <a:r>
              <a:rPr lang="en-US" sz="1400" b="1" dirty="0" smtClean="0">
                <a:latin typeface="+mn-lt"/>
              </a:rPr>
              <a:t>1 -  </a:t>
            </a:r>
            <a:r>
              <a:rPr lang="en-US" sz="1400" dirty="0" smtClean="0">
                <a:latin typeface="+mn-lt"/>
              </a:rPr>
              <a:t>Component: Vendor </a:t>
            </a:r>
            <a:r>
              <a:rPr lang="en-US" sz="1400" dirty="0">
                <a:latin typeface="+mn-lt"/>
              </a:rPr>
              <a:t>facility testing of discrete components (e.g., boards, integrated circuits) within a hardware unit or elements of software code within a software unit. Documentation review may suffice for Commercial Off-The-Shelf (COTS) items. Vendor bench testing in a controlled lab/test bed </a:t>
            </a:r>
            <a:r>
              <a:rPr lang="en-US" sz="1400" dirty="0" smtClean="0">
                <a:latin typeface="+mn-lt"/>
              </a:rPr>
              <a:t>environment</a:t>
            </a:r>
            <a:endParaRPr lang="en-US" sz="1400" dirty="0">
              <a:latin typeface="+mn-lt"/>
            </a:endParaRPr>
          </a:p>
          <a:p>
            <a:pPr marL="742950" indent="-285750">
              <a:buFont typeface="Arial" panose="020B0604020202020204" pitchFamily="34" charset="0"/>
              <a:buChar char="–"/>
            </a:pPr>
            <a:endParaRPr lang="en-US" sz="1400" dirty="0">
              <a:latin typeface="+mn-lt"/>
            </a:endParaRPr>
          </a:p>
          <a:p>
            <a:pPr marL="742950" indent="-285750">
              <a:buFont typeface="Arial" panose="020B0604020202020204" pitchFamily="34" charset="0"/>
              <a:buChar char="–"/>
            </a:pPr>
            <a:r>
              <a:rPr lang="en-US" sz="1400" b="1" dirty="0">
                <a:latin typeface="+mn-lt"/>
              </a:rPr>
              <a:t>Level </a:t>
            </a:r>
            <a:r>
              <a:rPr lang="en-US" sz="1400" b="1" dirty="0" smtClean="0">
                <a:latin typeface="+mn-lt"/>
              </a:rPr>
              <a:t>2 - </a:t>
            </a:r>
            <a:r>
              <a:rPr lang="en-US" sz="1400" dirty="0" smtClean="0">
                <a:latin typeface="+mn-lt"/>
              </a:rPr>
              <a:t>Unit test: Vendor </a:t>
            </a:r>
            <a:r>
              <a:rPr lang="en-US" sz="1400" dirty="0">
                <a:latin typeface="+mn-lt"/>
              </a:rPr>
              <a:t>/Subsystem developer testing/facilities. Hardware/software unit specification compliance. Can be integrated hardware/software testing (COTS). Documentation review may suffice (COTS</a:t>
            </a:r>
            <a:r>
              <a:rPr lang="en-US" sz="1400" dirty="0" smtClean="0">
                <a:latin typeface="+mn-lt"/>
              </a:rPr>
              <a:t>)</a:t>
            </a:r>
          </a:p>
          <a:p>
            <a:pPr marL="742950" indent="-285750">
              <a:buFont typeface="Arial" panose="020B0604020202020204" pitchFamily="34" charset="0"/>
              <a:buChar char="–"/>
            </a:pPr>
            <a:endParaRPr lang="en-US" sz="1200" dirty="0" smtClean="0">
              <a:latin typeface="+mn-lt"/>
            </a:endParaRPr>
          </a:p>
          <a:p>
            <a:pPr marL="742950" indent="-285750">
              <a:buFont typeface="Arial" panose="020B0604020202020204" pitchFamily="34" charset="0"/>
              <a:buChar char="–"/>
            </a:pPr>
            <a:endParaRPr lang="en-US" sz="1200" dirty="0">
              <a:latin typeface="+mn-lt"/>
            </a:endParaRPr>
          </a:p>
        </p:txBody>
      </p:sp>
    </p:spTree>
    <p:extLst>
      <p:ext uri="{BB962C8B-B14F-4D97-AF65-F5344CB8AC3E}">
        <p14:creationId xmlns:p14="http://schemas.microsoft.com/office/powerpoint/2010/main" val="22367397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Levels/Plan (2/3)</a:t>
            </a:r>
            <a:endParaRPr lang="en-US" dirty="0"/>
          </a:p>
        </p:txBody>
      </p:sp>
      <p:sp>
        <p:nvSpPr>
          <p:cNvPr id="4" name="Rectangle 3"/>
          <p:cNvSpPr/>
          <p:nvPr/>
        </p:nvSpPr>
        <p:spPr>
          <a:xfrm>
            <a:off x="665018" y="1280340"/>
            <a:ext cx="7714211" cy="5262979"/>
          </a:xfrm>
          <a:prstGeom prst="rect">
            <a:avLst/>
          </a:prstGeom>
        </p:spPr>
        <p:txBody>
          <a:bodyPr wrap="square">
            <a:spAutoFit/>
          </a:bodyPr>
          <a:lstStyle/>
          <a:p>
            <a:pPr marL="171450" indent="-171450">
              <a:buFont typeface="Wingdings 3" panose="05040102010807070707" pitchFamily="18" charset="2"/>
              <a:buChar char=""/>
            </a:pPr>
            <a:r>
              <a:rPr lang="en-US" sz="1600" b="1" dirty="0" smtClean="0">
                <a:latin typeface="+mn-lt"/>
              </a:rPr>
              <a:t>Verification </a:t>
            </a:r>
            <a:r>
              <a:rPr lang="en-US" sz="1600" b="1" dirty="0">
                <a:latin typeface="+mn-lt"/>
              </a:rPr>
              <a:t>(I &amp; T) </a:t>
            </a:r>
            <a:r>
              <a:rPr lang="en-US" sz="1600" b="1" dirty="0" smtClean="0">
                <a:latin typeface="+mn-lt"/>
              </a:rPr>
              <a:t>Levels</a:t>
            </a:r>
          </a:p>
          <a:p>
            <a:pPr marL="739775" lvl="2" indent="-282575">
              <a:spcBef>
                <a:spcPts val="1200"/>
              </a:spcBef>
              <a:buClr>
                <a:srgbClr val="17375E"/>
              </a:buClr>
              <a:buFont typeface="Arial" panose="020B0604020202020204" pitchFamily="34" charset="0"/>
              <a:buChar char="–"/>
            </a:pPr>
            <a:r>
              <a:rPr lang="en-US" sz="1400" b="1" dirty="0" smtClean="0">
                <a:latin typeface="+mn-lt"/>
              </a:rPr>
              <a:t>Level 3 - </a:t>
            </a:r>
            <a:r>
              <a:rPr lang="en-US" sz="1400" dirty="0" smtClean="0">
                <a:latin typeface="+mn-lt"/>
              </a:rPr>
              <a:t>Subsystem </a:t>
            </a:r>
            <a:r>
              <a:rPr lang="en-US" sz="1400" dirty="0">
                <a:latin typeface="+mn-lt"/>
              </a:rPr>
              <a:t>Integration </a:t>
            </a:r>
            <a:r>
              <a:rPr lang="en-US" sz="1400" dirty="0" smtClean="0">
                <a:latin typeface="+mn-lt"/>
              </a:rPr>
              <a:t>Test: Assembly </a:t>
            </a:r>
            <a:r>
              <a:rPr lang="en-US" sz="1400" dirty="0">
                <a:latin typeface="+mn-lt"/>
              </a:rPr>
              <a:t>of multiple hardware/software units into a complete subsystem. Vendor or subsystem integration/development facility. Subsystem specification compliance and limited SRD </a:t>
            </a:r>
            <a:r>
              <a:rPr lang="en-US" sz="1400" dirty="0" smtClean="0">
                <a:latin typeface="+mn-lt"/>
              </a:rPr>
              <a:t>verification</a:t>
            </a:r>
            <a:endParaRPr lang="en-US" sz="1600" dirty="0">
              <a:latin typeface="+mn-lt"/>
            </a:endParaRPr>
          </a:p>
          <a:p>
            <a:pPr marL="1196975" lvl="3" indent="-282575">
              <a:spcBef>
                <a:spcPts val="1200"/>
              </a:spcBef>
              <a:buClr>
                <a:srgbClr val="17375E"/>
              </a:buClr>
              <a:buFont typeface="Arial" panose="020B0604020202020204" pitchFamily="34" charset="0"/>
              <a:buChar char="•"/>
            </a:pPr>
            <a:r>
              <a:rPr lang="en-US" sz="1200" b="1" dirty="0">
                <a:latin typeface="+mn-lt"/>
              </a:rPr>
              <a:t>Factory Acceptance Testing (FAT):  </a:t>
            </a:r>
            <a:r>
              <a:rPr lang="en-US" sz="1200" dirty="0">
                <a:latin typeface="+mn-lt"/>
              </a:rPr>
              <a:t>FAT’s procedures will be provided by the vendor and reviewed by the </a:t>
            </a:r>
            <a:r>
              <a:rPr lang="en-US" sz="1200" dirty="0" smtClean="0">
                <a:latin typeface="+mn-lt"/>
              </a:rPr>
              <a:t>NEN </a:t>
            </a:r>
            <a:r>
              <a:rPr lang="en-US" sz="1200" dirty="0">
                <a:latin typeface="+mn-lt"/>
              </a:rPr>
              <a:t>Team, identifying each test requirement and will specify the objectives and verification criteria that will constitute an acceptable test.  Testing will be performed at the vendor site locations on the newly procured or modified hardware. The testing will be performed by the vendor and may be witnessed by the SCNS Contractor or their designated representatives. Due to the commonality of the equipment being used in the NEN sites now not all FAT will be witnessed. The </a:t>
            </a:r>
            <a:r>
              <a:rPr lang="en-US" sz="1200" dirty="0" smtClean="0">
                <a:latin typeface="+mn-lt"/>
              </a:rPr>
              <a:t>antenna vendor </a:t>
            </a:r>
            <a:r>
              <a:rPr lang="en-US" sz="1200" dirty="0">
                <a:latin typeface="+mn-lt"/>
              </a:rPr>
              <a:t>will be one of the FAT’s that will be witnessed by NASA or their </a:t>
            </a:r>
            <a:r>
              <a:rPr lang="en-US" sz="1200" dirty="0" smtClean="0">
                <a:latin typeface="+mn-lt"/>
              </a:rPr>
              <a:t>representatives</a:t>
            </a:r>
            <a:endParaRPr lang="en-US" sz="1200" dirty="0">
              <a:latin typeface="+mn-lt"/>
            </a:endParaRPr>
          </a:p>
          <a:p>
            <a:pPr marL="1196975" lvl="3" indent="-282575">
              <a:spcBef>
                <a:spcPts val="1200"/>
              </a:spcBef>
              <a:buClr>
                <a:srgbClr val="17375E"/>
              </a:buClr>
              <a:buFont typeface="Arial" panose="020B0604020202020204" pitchFamily="34" charset="0"/>
              <a:buChar char="•"/>
            </a:pPr>
            <a:r>
              <a:rPr lang="en-US" sz="1200" b="1" dirty="0">
                <a:latin typeface="+mn-lt"/>
              </a:rPr>
              <a:t>Test Data Sheets:  </a:t>
            </a:r>
            <a:r>
              <a:rPr lang="en-US" sz="1200" dirty="0">
                <a:latin typeface="+mn-lt"/>
              </a:rPr>
              <a:t>Test Data Sheets from FAT’s will be delivered to NEN engineering in a separate package by the vendor for all COTS HWCI’s to list performance specifications and verify compliance with NEN requirements. </a:t>
            </a:r>
            <a:r>
              <a:rPr lang="en-US" sz="1200" dirty="0" smtClean="0">
                <a:latin typeface="+mn-lt"/>
              </a:rPr>
              <a:t>These </a:t>
            </a:r>
            <a:r>
              <a:rPr lang="en-US" sz="1200" dirty="0">
                <a:latin typeface="+mn-lt"/>
              </a:rPr>
              <a:t>test data sheets for each unit will be </a:t>
            </a:r>
            <a:r>
              <a:rPr lang="en-US" sz="1200" dirty="0" smtClean="0">
                <a:latin typeface="+mn-lt"/>
              </a:rPr>
              <a:t>retained </a:t>
            </a:r>
            <a:r>
              <a:rPr lang="en-US" sz="1200" dirty="0">
                <a:latin typeface="+mn-lt"/>
              </a:rPr>
              <a:t>for archival history that will be needed for future presentations (TRR &amp; </a:t>
            </a:r>
            <a:r>
              <a:rPr lang="en-US" sz="1200" dirty="0" smtClean="0">
                <a:latin typeface="+mn-lt"/>
              </a:rPr>
              <a:t>etc…)</a:t>
            </a:r>
          </a:p>
          <a:p>
            <a:pPr marL="1200150" lvl="3" indent="-285750">
              <a:spcBef>
                <a:spcPts val="1200"/>
              </a:spcBef>
              <a:buClr>
                <a:srgbClr val="17375E"/>
              </a:buClr>
              <a:buFont typeface="Arial" panose="020B0604020202020204" pitchFamily="34" charset="0"/>
              <a:buChar char="•"/>
            </a:pPr>
            <a:r>
              <a:rPr lang="en-US" sz="1200" b="1" dirty="0">
                <a:latin typeface="+mn-lt"/>
              </a:rPr>
              <a:t>Engineering Test:  </a:t>
            </a:r>
            <a:r>
              <a:rPr lang="en-US" sz="1200" dirty="0">
                <a:latin typeface="+mn-lt"/>
              </a:rPr>
              <a:t>Upon arrival at </a:t>
            </a:r>
            <a:r>
              <a:rPr lang="en-US" sz="1200" dirty="0" smtClean="0">
                <a:latin typeface="+mn-lt"/>
              </a:rPr>
              <a:t>ASF each </a:t>
            </a:r>
            <a:r>
              <a:rPr lang="en-US" sz="1200" dirty="0">
                <a:latin typeface="+mn-lt"/>
              </a:rPr>
              <a:t>piece of equipment will be tested to ensure no damage during shipment and to characterize the units </a:t>
            </a:r>
            <a:r>
              <a:rPr lang="en-US" sz="1200" dirty="0">
                <a:latin typeface="+mn-lt"/>
                <a:cs typeface="Arial" panose="020B0604020202020204" pitchFamily="34" charset="0"/>
              </a:rPr>
              <a:t>meet the desired </a:t>
            </a:r>
            <a:r>
              <a:rPr lang="en-US" sz="1200" dirty="0" smtClean="0">
                <a:latin typeface="+mn-lt"/>
                <a:cs typeface="Arial" panose="020B0604020202020204" pitchFamily="34" charset="0"/>
              </a:rPr>
              <a:t>requirements</a:t>
            </a:r>
            <a:endParaRPr lang="en-US" sz="1200" dirty="0">
              <a:latin typeface="+mn-lt"/>
              <a:cs typeface="Arial" panose="020B0604020202020204" pitchFamily="34" charset="0"/>
            </a:endParaRPr>
          </a:p>
          <a:p>
            <a:pPr marL="1200150" lvl="3" indent="-285750">
              <a:spcBef>
                <a:spcPts val="1200"/>
              </a:spcBef>
              <a:buClr>
                <a:srgbClr val="17375E"/>
              </a:buClr>
              <a:buFont typeface="Arial" panose="020B0604020202020204" pitchFamily="34" charset="0"/>
              <a:buChar char="•"/>
            </a:pPr>
            <a:r>
              <a:rPr lang="en-US" sz="1200" b="1" dirty="0" smtClean="0">
                <a:latin typeface="+mn-lt"/>
              </a:rPr>
              <a:t>Equipment </a:t>
            </a:r>
            <a:r>
              <a:rPr lang="en-US" sz="1200" b="1" dirty="0">
                <a:latin typeface="+mn-lt"/>
              </a:rPr>
              <a:t>Rack Integration: </a:t>
            </a:r>
            <a:r>
              <a:rPr lang="en-US" sz="1200" dirty="0">
                <a:latin typeface="+mn-lt"/>
              </a:rPr>
              <a:t>Equipment will be assembled into racks and tested at </a:t>
            </a:r>
            <a:r>
              <a:rPr lang="en-US" sz="1200" dirty="0" smtClean="0">
                <a:latin typeface="+mn-lt"/>
              </a:rPr>
              <a:t>ASF by </a:t>
            </a:r>
            <a:r>
              <a:rPr lang="en-US" sz="1200" dirty="0">
                <a:latin typeface="+mn-lt"/>
              </a:rPr>
              <a:t>the </a:t>
            </a:r>
            <a:r>
              <a:rPr lang="en-US" sz="1200" dirty="0" smtClean="0">
                <a:latin typeface="+mn-lt"/>
              </a:rPr>
              <a:t>ASF/NEN </a:t>
            </a:r>
            <a:r>
              <a:rPr lang="en-US" sz="1200" dirty="0">
                <a:latin typeface="+mn-lt"/>
              </a:rPr>
              <a:t>team.  Subsystem level interface testing conducted with Bit Error Rate Test Simulators (</a:t>
            </a:r>
            <a:r>
              <a:rPr lang="en-US" sz="1200" dirty="0" smtClean="0">
                <a:latin typeface="+mn-lt"/>
              </a:rPr>
              <a:t>BERT). </a:t>
            </a:r>
            <a:r>
              <a:rPr lang="en-US" sz="1200" dirty="0">
                <a:latin typeface="+mn-lt"/>
              </a:rPr>
              <a:t>The Cortex units will be used for this purpose and no separate testers will be part of the systems. Rack BER data flow testing will verify data flow and continuity of assembled equipment.  Interconnect cable drawings </a:t>
            </a:r>
            <a:r>
              <a:rPr lang="en-US" sz="1200" dirty="0" smtClean="0">
                <a:latin typeface="+mn-lt"/>
              </a:rPr>
              <a:t>can </a:t>
            </a:r>
            <a:r>
              <a:rPr lang="en-US" sz="1200" dirty="0">
                <a:latin typeface="+mn-lt"/>
              </a:rPr>
              <a:t>be </a:t>
            </a:r>
            <a:r>
              <a:rPr lang="en-US" sz="1200" dirty="0" smtClean="0">
                <a:latin typeface="+mn-lt"/>
              </a:rPr>
              <a:t>generated at this time</a:t>
            </a:r>
            <a:endParaRPr lang="en-US" sz="1200" dirty="0">
              <a:latin typeface="+mn-lt"/>
            </a:endParaRPr>
          </a:p>
          <a:p>
            <a:pPr marL="742950" indent="-285750">
              <a:buFont typeface="Arial" panose="020B0604020202020204" pitchFamily="34" charset="0"/>
              <a:buChar char="–"/>
            </a:pPr>
            <a:endParaRPr lang="en-US" sz="1200" dirty="0">
              <a:latin typeface="+mn-lt"/>
            </a:endParaRPr>
          </a:p>
        </p:txBody>
      </p:sp>
    </p:spTree>
    <p:extLst>
      <p:ext uri="{BB962C8B-B14F-4D97-AF65-F5344CB8AC3E}">
        <p14:creationId xmlns:p14="http://schemas.microsoft.com/office/powerpoint/2010/main" val="38701623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 </a:t>
            </a:r>
            <a:r>
              <a:rPr lang="en-US" dirty="0" smtClean="0"/>
              <a:t>Levels/Plan (3/3)</a:t>
            </a:r>
            <a:endParaRPr lang="en-US" dirty="0"/>
          </a:p>
        </p:txBody>
      </p:sp>
      <p:sp>
        <p:nvSpPr>
          <p:cNvPr id="4" name="Rectangle 3"/>
          <p:cNvSpPr/>
          <p:nvPr/>
        </p:nvSpPr>
        <p:spPr>
          <a:xfrm>
            <a:off x="665018" y="1280340"/>
            <a:ext cx="7714211" cy="3046988"/>
          </a:xfrm>
          <a:prstGeom prst="rect">
            <a:avLst/>
          </a:prstGeom>
        </p:spPr>
        <p:txBody>
          <a:bodyPr wrap="square">
            <a:spAutoFit/>
          </a:bodyPr>
          <a:lstStyle/>
          <a:p>
            <a:pPr marL="171450" indent="-171450">
              <a:buFont typeface="Wingdings 3" panose="05040102010807070707" pitchFamily="18" charset="2"/>
              <a:buChar char=""/>
            </a:pPr>
            <a:r>
              <a:rPr lang="en-US" sz="1600" b="1" dirty="0" smtClean="0">
                <a:latin typeface="+mn-lt"/>
              </a:rPr>
              <a:t>Verification </a:t>
            </a:r>
            <a:r>
              <a:rPr lang="en-US" sz="1600" b="1" dirty="0">
                <a:latin typeface="+mn-lt"/>
              </a:rPr>
              <a:t>(I &amp; T) </a:t>
            </a:r>
            <a:r>
              <a:rPr lang="en-US" sz="1600" b="1" dirty="0" smtClean="0">
                <a:latin typeface="+mn-lt"/>
              </a:rPr>
              <a:t>Levels</a:t>
            </a:r>
          </a:p>
          <a:p>
            <a:pPr marL="171450" indent="-171450">
              <a:buFont typeface="Wingdings 3" panose="05040102010807070707" pitchFamily="18" charset="2"/>
              <a:buChar char=""/>
            </a:pPr>
            <a:endParaRPr lang="en-US" sz="1200" dirty="0" smtClean="0">
              <a:latin typeface="+mn-lt"/>
            </a:endParaRPr>
          </a:p>
          <a:p>
            <a:pPr marL="742950" indent="-285750">
              <a:buFont typeface="Arial" panose="020B0604020202020204" pitchFamily="34" charset="0"/>
              <a:buChar char="–"/>
            </a:pPr>
            <a:r>
              <a:rPr lang="en-US" sz="1400" b="1" dirty="0" smtClean="0">
                <a:latin typeface="+mn-lt"/>
              </a:rPr>
              <a:t>Level 4</a:t>
            </a:r>
            <a:r>
              <a:rPr lang="en-US" sz="1400" b="1" dirty="0">
                <a:latin typeface="+mn-lt"/>
              </a:rPr>
              <a:t> </a:t>
            </a:r>
            <a:r>
              <a:rPr lang="en-US" sz="1400" b="1" dirty="0" smtClean="0">
                <a:latin typeface="+mn-lt"/>
              </a:rPr>
              <a:t>- </a:t>
            </a:r>
            <a:r>
              <a:rPr lang="en-US" sz="1400" dirty="0" smtClean="0">
                <a:latin typeface="+mn-lt"/>
              </a:rPr>
              <a:t>System Integration/Verification Test: Assembly </a:t>
            </a:r>
            <a:r>
              <a:rPr lang="en-US" sz="1400" dirty="0">
                <a:latin typeface="+mn-lt"/>
              </a:rPr>
              <a:t>of subsystems into end-to-end system. Blend of simulators (mission and test), recorded test data and actual devices (antenna, satellites, etc.). Hardware, Software, Infrastructure baseline establishment/compliance. Physical/logical configuration compliance and SRD </a:t>
            </a:r>
            <a:r>
              <a:rPr lang="en-US" sz="1400" dirty="0" smtClean="0">
                <a:latin typeface="+mn-lt"/>
              </a:rPr>
              <a:t>verification </a:t>
            </a:r>
            <a:endParaRPr lang="en-US" sz="1400" dirty="0">
              <a:latin typeface="+mn-lt"/>
            </a:endParaRPr>
          </a:p>
          <a:p>
            <a:pPr marL="742950" indent="-285750">
              <a:buFont typeface="Arial" panose="020B0604020202020204" pitchFamily="34" charset="0"/>
              <a:buChar char="–"/>
            </a:pPr>
            <a:endParaRPr lang="en-US" sz="1200" dirty="0" smtClean="0">
              <a:latin typeface="+mn-lt"/>
            </a:endParaRPr>
          </a:p>
          <a:p>
            <a:pPr marL="742950" indent="-285750">
              <a:buFont typeface="Arial" panose="020B0604020202020204" pitchFamily="34" charset="0"/>
              <a:buChar char="–"/>
            </a:pPr>
            <a:r>
              <a:rPr lang="en-US" sz="1400" b="1" dirty="0">
                <a:latin typeface="+mn-lt"/>
              </a:rPr>
              <a:t>Level </a:t>
            </a:r>
            <a:r>
              <a:rPr lang="en-US" sz="1400" b="1" dirty="0" smtClean="0">
                <a:latin typeface="+mn-lt"/>
              </a:rPr>
              <a:t>5</a:t>
            </a:r>
            <a:r>
              <a:rPr lang="en-US" sz="1400" b="1" dirty="0">
                <a:latin typeface="+mn-lt"/>
              </a:rPr>
              <a:t> </a:t>
            </a:r>
            <a:r>
              <a:rPr lang="en-US" sz="1400" b="1" dirty="0" smtClean="0">
                <a:latin typeface="+mn-lt"/>
              </a:rPr>
              <a:t>- </a:t>
            </a:r>
            <a:r>
              <a:rPr lang="en-US" sz="1400" dirty="0" smtClean="0">
                <a:latin typeface="+mn-lt"/>
              </a:rPr>
              <a:t>System Validation Test: End-to-end </a:t>
            </a:r>
            <a:r>
              <a:rPr lang="en-US" sz="1400" dirty="0">
                <a:latin typeface="+mn-lt"/>
              </a:rPr>
              <a:t>scenario-based testing in an operational environment. Verification of end-to-end SRD and operational requirements. </a:t>
            </a:r>
            <a:r>
              <a:rPr lang="en-US" sz="1400" dirty="0" smtClean="0">
                <a:latin typeface="+mn-lt"/>
              </a:rPr>
              <a:t>Missions set functions </a:t>
            </a:r>
            <a:r>
              <a:rPr lang="en-US" sz="1400" dirty="0">
                <a:latin typeface="+mn-lt"/>
              </a:rPr>
              <a:t>and system functionality will be tested or demonstrated in the final system configuration at the </a:t>
            </a:r>
            <a:r>
              <a:rPr lang="en-US" sz="1400" dirty="0" smtClean="0">
                <a:latin typeface="+mn-lt"/>
              </a:rPr>
              <a:t>ASF site. </a:t>
            </a:r>
            <a:r>
              <a:rPr lang="en-US" sz="1400" dirty="0">
                <a:latin typeface="+mn-lt"/>
              </a:rPr>
              <a:t>This is the final stage of testing process before system is accepted for testing with the </a:t>
            </a:r>
            <a:r>
              <a:rPr lang="en-US" sz="1400" dirty="0" smtClean="0">
                <a:latin typeface="+mn-lt"/>
              </a:rPr>
              <a:t>missions</a:t>
            </a:r>
            <a:r>
              <a:rPr lang="en-US" sz="1400" dirty="0">
                <a:latin typeface="+mn-lt"/>
              </a:rPr>
              <a:t>. The system is tested with mission data </a:t>
            </a:r>
            <a:r>
              <a:rPr lang="en-US" sz="1400" dirty="0" smtClean="0">
                <a:latin typeface="+mn-lt"/>
              </a:rPr>
              <a:t>rather </a:t>
            </a:r>
            <a:r>
              <a:rPr lang="en-US" sz="1400" dirty="0">
                <a:latin typeface="+mn-lt"/>
              </a:rPr>
              <a:t>than simulated test </a:t>
            </a:r>
            <a:r>
              <a:rPr lang="en-US" sz="1400" dirty="0" smtClean="0">
                <a:latin typeface="+mn-lt"/>
              </a:rPr>
              <a:t>data</a:t>
            </a:r>
            <a:endParaRPr lang="en-US" sz="1400" dirty="0">
              <a:latin typeface="+mn-lt"/>
            </a:endParaRPr>
          </a:p>
          <a:p>
            <a:pPr marL="742950" indent="-285750">
              <a:buFont typeface="Arial" panose="020B0604020202020204" pitchFamily="34" charset="0"/>
              <a:buChar char="–"/>
            </a:pPr>
            <a:endParaRPr lang="en-US" sz="1200" dirty="0">
              <a:latin typeface="+mn-lt"/>
            </a:endParaRPr>
          </a:p>
        </p:txBody>
      </p:sp>
    </p:spTree>
    <p:extLst>
      <p:ext uri="{BB962C8B-B14F-4D97-AF65-F5344CB8AC3E}">
        <p14:creationId xmlns:p14="http://schemas.microsoft.com/office/powerpoint/2010/main" val="2400982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Verification Methods</a:t>
            </a:r>
            <a:endParaRPr lang="en-US" dirty="0"/>
          </a:p>
        </p:txBody>
      </p:sp>
      <p:graphicFrame>
        <p:nvGraphicFramePr>
          <p:cNvPr id="3" name="Content Placeholder 4"/>
          <p:cNvGraphicFramePr>
            <a:graphicFrameLocks/>
          </p:cNvGraphicFramePr>
          <p:nvPr>
            <p:extLst/>
          </p:nvPr>
        </p:nvGraphicFramePr>
        <p:xfrm>
          <a:off x="399257" y="1752600"/>
          <a:ext cx="8345486" cy="4048125"/>
        </p:xfrm>
        <a:graphic>
          <a:graphicData uri="http://schemas.openxmlformats.org/drawingml/2006/table">
            <a:tbl>
              <a:tblPr>
                <a:tableStyleId>{BC89EF96-8CEA-46FF-86C4-4CE0E7609802}</a:tableStyleId>
              </a:tblPr>
              <a:tblGrid>
                <a:gridCol w="934436"/>
                <a:gridCol w="1192212"/>
                <a:gridCol w="6218838"/>
              </a:tblGrid>
              <a:tr h="409575">
                <a:tc>
                  <a:txBody>
                    <a:bodyPr/>
                    <a:lstStyle/>
                    <a:p>
                      <a:pPr algn="ctr" fontAlgn="ctr"/>
                      <a:r>
                        <a:rPr lang="en-US" sz="1200" u="none" strike="noStrike" dirty="0"/>
                        <a:t>Verification Method</a:t>
                      </a:r>
                      <a:endParaRPr lang="en-US" sz="1200" b="1" i="0" u="none" strike="noStrike" dirty="0">
                        <a:solidFill>
                          <a:srgbClr val="FFFFFF"/>
                        </a:solidFill>
                        <a:latin typeface="Calibri"/>
                      </a:endParaRPr>
                    </a:p>
                  </a:txBody>
                  <a:tcPr marL="10754" marR="10754" marT="9525" marB="0" anchor="ctr">
                    <a:solidFill>
                      <a:schemeClr val="tx2">
                        <a:lumMod val="20000"/>
                        <a:lumOff val="80000"/>
                      </a:schemeClr>
                    </a:solidFill>
                  </a:tcPr>
                </a:tc>
                <a:tc>
                  <a:txBody>
                    <a:bodyPr/>
                    <a:lstStyle/>
                    <a:p>
                      <a:pPr algn="ctr" fontAlgn="ctr"/>
                      <a:r>
                        <a:rPr lang="en-US" sz="1200" u="none" strike="noStrike" dirty="0"/>
                        <a:t>Name</a:t>
                      </a:r>
                      <a:endParaRPr lang="en-US" sz="1200" b="1" i="0" u="none" strike="noStrike" dirty="0">
                        <a:solidFill>
                          <a:srgbClr val="FFFFFF"/>
                        </a:solidFill>
                        <a:latin typeface="Calibri"/>
                      </a:endParaRPr>
                    </a:p>
                  </a:txBody>
                  <a:tcPr marL="10754" marR="10754" marT="9525" marB="0" anchor="ctr">
                    <a:solidFill>
                      <a:schemeClr val="tx2">
                        <a:lumMod val="20000"/>
                        <a:lumOff val="80000"/>
                      </a:schemeClr>
                    </a:solidFill>
                  </a:tcPr>
                </a:tc>
                <a:tc>
                  <a:txBody>
                    <a:bodyPr/>
                    <a:lstStyle/>
                    <a:p>
                      <a:pPr algn="ctr" fontAlgn="ctr"/>
                      <a:r>
                        <a:rPr lang="en-US" sz="1200" u="none" strike="noStrike" dirty="0"/>
                        <a:t>Description</a:t>
                      </a:r>
                      <a:endParaRPr lang="en-US" sz="1200" b="1" i="0" u="none" strike="noStrike" dirty="0">
                        <a:solidFill>
                          <a:srgbClr val="FFFFFF"/>
                        </a:solidFill>
                        <a:latin typeface="Calibri"/>
                      </a:endParaRPr>
                    </a:p>
                  </a:txBody>
                  <a:tcPr marL="10754" marR="10754" marT="9525" marB="0" anchor="ctr">
                    <a:solidFill>
                      <a:schemeClr val="tx2">
                        <a:lumMod val="20000"/>
                        <a:lumOff val="80000"/>
                      </a:schemeClr>
                    </a:solidFill>
                  </a:tcPr>
                </a:tc>
              </a:tr>
              <a:tr h="809625">
                <a:tc>
                  <a:txBody>
                    <a:bodyPr/>
                    <a:lstStyle/>
                    <a:p>
                      <a:pPr algn="ctr" fontAlgn="ctr"/>
                      <a:r>
                        <a:rPr lang="en-US" sz="1200" u="none" strike="noStrike" dirty="0"/>
                        <a:t>I</a:t>
                      </a:r>
                      <a:endParaRPr lang="en-US" sz="1200" b="1" i="0" u="none" strike="noStrike" dirty="0">
                        <a:solidFill>
                          <a:srgbClr val="000000"/>
                        </a:solidFill>
                        <a:latin typeface="Calibri"/>
                      </a:endParaRPr>
                    </a:p>
                  </a:txBody>
                  <a:tcPr marL="10754" marR="10754" marT="9525" marB="0" anchor="ctr"/>
                </a:tc>
                <a:tc>
                  <a:txBody>
                    <a:bodyPr/>
                    <a:lstStyle/>
                    <a:p>
                      <a:pPr algn="ctr" fontAlgn="ctr"/>
                      <a:r>
                        <a:rPr lang="en-US" sz="1200" u="none" strike="noStrike" dirty="0"/>
                        <a:t>Inspection</a:t>
                      </a:r>
                      <a:endParaRPr lang="en-US" sz="1200" b="0" i="0" u="none" strike="noStrike" dirty="0">
                        <a:solidFill>
                          <a:srgbClr val="000000"/>
                        </a:solidFill>
                        <a:latin typeface="Calibri"/>
                      </a:endParaRPr>
                    </a:p>
                  </a:txBody>
                  <a:tcPr marL="10754" marR="10754" marT="9525" marB="0" anchor="ctr"/>
                </a:tc>
                <a:tc>
                  <a:txBody>
                    <a:bodyPr/>
                    <a:lstStyle/>
                    <a:p>
                      <a:pPr algn="l" fontAlgn="t"/>
                      <a:r>
                        <a:rPr lang="en-US" sz="1200" u="none" strike="noStrike" dirty="0"/>
                        <a:t>Verification of physical configuration or verification of data presence; includes conformance to drawings or data specifications.  Examples might include physical dimensions of subsystem or examining data fields in a static database to ensure correct values are present.</a:t>
                      </a:r>
                      <a:endParaRPr lang="en-US" sz="1200" b="0" i="0" u="none" strike="noStrike" dirty="0">
                        <a:solidFill>
                          <a:srgbClr val="000000"/>
                        </a:solidFill>
                        <a:latin typeface="Calibri"/>
                      </a:endParaRPr>
                    </a:p>
                  </a:txBody>
                  <a:tcPr marL="10754" marR="10754" marT="9525" marB="0"/>
                </a:tc>
              </a:tr>
              <a:tr h="609600">
                <a:tc>
                  <a:txBody>
                    <a:bodyPr/>
                    <a:lstStyle/>
                    <a:p>
                      <a:pPr algn="ctr" fontAlgn="ctr"/>
                      <a:r>
                        <a:rPr lang="en-US" sz="1200" u="none" strike="noStrike"/>
                        <a:t>A</a:t>
                      </a:r>
                      <a:endParaRPr lang="en-US" sz="1200" b="1" i="0" u="none" strike="noStrike">
                        <a:solidFill>
                          <a:srgbClr val="000000"/>
                        </a:solidFill>
                        <a:latin typeface="Calibri"/>
                      </a:endParaRPr>
                    </a:p>
                  </a:txBody>
                  <a:tcPr marL="10754" marR="10754" marT="9525" marB="0" anchor="ctr"/>
                </a:tc>
                <a:tc>
                  <a:txBody>
                    <a:bodyPr/>
                    <a:lstStyle/>
                    <a:p>
                      <a:pPr algn="ctr" fontAlgn="ctr"/>
                      <a:r>
                        <a:rPr lang="en-US" sz="1200" u="none" strike="noStrike"/>
                        <a:t>Analysis</a:t>
                      </a:r>
                      <a:endParaRPr lang="en-US" sz="1200" b="0" i="0" u="none" strike="noStrike">
                        <a:solidFill>
                          <a:srgbClr val="000000"/>
                        </a:solidFill>
                        <a:latin typeface="Calibri"/>
                      </a:endParaRPr>
                    </a:p>
                  </a:txBody>
                  <a:tcPr marL="10754" marR="10754" marT="9525" marB="0" anchor="ctr"/>
                </a:tc>
                <a:tc>
                  <a:txBody>
                    <a:bodyPr/>
                    <a:lstStyle/>
                    <a:p>
                      <a:pPr algn="l" fontAlgn="t"/>
                      <a:r>
                        <a:rPr lang="en-US" sz="1200" u="none" strike="noStrike" dirty="0"/>
                        <a:t>Verification by engineering analysis for requirements that cannot be realistically tested.  Examples might include Reliability, Maintainability and Availability (RM&amp;A) and timeline analysis for specified operational scenarios.</a:t>
                      </a:r>
                      <a:endParaRPr lang="en-US" sz="1200" b="0" i="0" u="none" strike="noStrike" dirty="0">
                        <a:solidFill>
                          <a:srgbClr val="000000"/>
                        </a:solidFill>
                        <a:latin typeface="Calibri"/>
                      </a:endParaRPr>
                    </a:p>
                  </a:txBody>
                  <a:tcPr marL="10754" marR="10754" marT="9525" marB="0"/>
                </a:tc>
              </a:tr>
              <a:tr h="1209675">
                <a:tc>
                  <a:txBody>
                    <a:bodyPr/>
                    <a:lstStyle/>
                    <a:p>
                      <a:pPr algn="ctr" fontAlgn="ctr"/>
                      <a:r>
                        <a:rPr lang="en-US" sz="1200" u="none" strike="noStrike" dirty="0"/>
                        <a:t>D</a:t>
                      </a:r>
                      <a:endParaRPr lang="en-US" sz="1200" b="1" i="0" u="none" strike="noStrike" dirty="0">
                        <a:solidFill>
                          <a:srgbClr val="000000"/>
                        </a:solidFill>
                        <a:latin typeface="Calibri"/>
                      </a:endParaRPr>
                    </a:p>
                  </a:txBody>
                  <a:tcPr marL="10754" marR="10754" marT="9525" marB="0" anchor="ctr"/>
                </a:tc>
                <a:tc>
                  <a:txBody>
                    <a:bodyPr/>
                    <a:lstStyle/>
                    <a:p>
                      <a:pPr algn="ctr" fontAlgn="ctr"/>
                      <a:r>
                        <a:rPr lang="en-US" sz="1200" u="none" strike="noStrike"/>
                        <a:t>Demonstration</a:t>
                      </a:r>
                      <a:endParaRPr lang="en-US" sz="1200" b="0" i="0" u="none" strike="noStrike">
                        <a:solidFill>
                          <a:srgbClr val="000000"/>
                        </a:solidFill>
                        <a:latin typeface="Calibri"/>
                      </a:endParaRPr>
                    </a:p>
                  </a:txBody>
                  <a:tcPr marL="10754" marR="10754" marT="9525" marB="0" anchor="ctr"/>
                </a:tc>
                <a:tc>
                  <a:txBody>
                    <a:bodyPr/>
                    <a:lstStyle/>
                    <a:p>
                      <a:pPr algn="l" fontAlgn="t"/>
                      <a:r>
                        <a:rPr lang="en-US" sz="1200" u="none" strike="noStrike" dirty="0"/>
                        <a:t>Verification through operations of a configured article designed to exhibit the functional capabilities of that article.  Performance may be monitored, but success criteria are of a go/no-go nature as opposed to quantitative reduction, analysis and statistical confidence.  Demonstration may be used to provide a point-estimate supporting, but not confirming, the results of an Analysis activity (e.g., Availability data collection supporting RM&amp;A Analysis).</a:t>
                      </a:r>
                      <a:endParaRPr lang="en-US" sz="1200" b="0" i="0" u="none" strike="noStrike" dirty="0">
                        <a:solidFill>
                          <a:srgbClr val="000000"/>
                        </a:solidFill>
                        <a:latin typeface="Calibri"/>
                      </a:endParaRPr>
                    </a:p>
                  </a:txBody>
                  <a:tcPr marL="10754" marR="10754" marT="9525" marB="0"/>
                </a:tc>
              </a:tr>
              <a:tr h="1009650">
                <a:tc>
                  <a:txBody>
                    <a:bodyPr/>
                    <a:lstStyle/>
                    <a:p>
                      <a:pPr algn="ctr" fontAlgn="ctr"/>
                      <a:r>
                        <a:rPr lang="en-US" sz="1200" u="none" strike="noStrike" dirty="0"/>
                        <a:t>T</a:t>
                      </a:r>
                      <a:endParaRPr lang="en-US" sz="1200" b="1" i="0" u="none" strike="noStrike" dirty="0">
                        <a:solidFill>
                          <a:srgbClr val="000000"/>
                        </a:solidFill>
                        <a:latin typeface="Calibri"/>
                      </a:endParaRPr>
                    </a:p>
                  </a:txBody>
                  <a:tcPr marL="10754" marR="10754" marT="9525" marB="0" anchor="ctr"/>
                </a:tc>
                <a:tc>
                  <a:txBody>
                    <a:bodyPr/>
                    <a:lstStyle/>
                    <a:p>
                      <a:pPr algn="ctr" fontAlgn="ctr"/>
                      <a:r>
                        <a:rPr lang="en-US" sz="1200" u="none" strike="noStrike"/>
                        <a:t>Test</a:t>
                      </a:r>
                      <a:endParaRPr lang="en-US" sz="1200" b="0" i="0" u="none" strike="noStrike">
                        <a:solidFill>
                          <a:srgbClr val="000000"/>
                        </a:solidFill>
                        <a:latin typeface="Calibri"/>
                      </a:endParaRPr>
                    </a:p>
                  </a:txBody>
                  <a:tcPr marL="10754" marR="10754" marT="9525" marB="0" anchor="ctr"/>
                </a:tc>
                <a:tc>
                  <a:txBody>
                    <a:bodyPr/>
                    <a:lstStyle/>
                    <a:p>
                      <a:pPr algn="l" fontAlgn="t"/>
                      <a:r>
                        <a:rPr lang="en-US" sz="1200" u="none" strike="noStrike" dirty="0"/>
                        <a:t>Verification through interrogation and monitoring of a specific unit or configuration article under test.  Specific test equipment may be required to measure system outputs, protocols, or performance.  There is specific pass/fail criteria for each test case performed and in some cases multiple samples are required to achieve statistical confidence in the observed results.</a:t>
                      </a:r>
                      <a:endParaRPr lang="en-US" sz="1200" b="0" i="0" u="none" strike="noStrike" dirty="0">
                        <a:solidFill>
                          <a:srgbClr val="000000"/>
                        </a:solidFill>
                        <a:latin typeface="Calibri"/>
                      </a:endParaRPr>
                    </a:p>
                  </a:txBody>
                  <a:tcPr marL="10754" marR="10754" marT="9525" marB="0"/>
                </a:tc>
              </a:tr>
            </a:tbl>
          </a:graphicData>
        </a:graphic>
      </p:graphicFrame>
    </p:spTree>
    <p:extLst>
      <p:ext uri="{BB962C8B-B14F-4D97-AF65-F5344CB8AC3E}">
        <p14:creationId xmlns:p14="http://schemas.microsoft.com/office/powerpoint/2010/main" val="33040792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Per NASA Systems Engineering Handbook (NASA/SP-2007-6105 Rev 1)</a:t>
            </a:r>
          </a:p>
          <a:p>
            <a:pPr lvl="1"/>
            <a:r>
              <a:rPr lang="en-US" dirty="0"/>
              <a:t>Project-Level Requirements RTVM: </a:t>
            </a:r>
          </a:p>
          <a:p>
            <a:pPr lvl="2"/>
            <a:r>
              <a:rPr lang="en-US" dirty="0"/>
              <a:t>Reflect the requirements contained within the NASA </a:t>
            </a:r>
            <a:r>
              <a:rPr lang="en-US" dirty="0" smtClean="0"/>
              <a:t>SRD </a:t>
            </a:r>
            <a:endParaRPr lang="en-US" dirty="0"/>
          </a:p>
          <a:p>
            <a:pPr lvl="2"/>
            <a:r>
              <a:rPr lang="en-US" dirty="0"/>
              <a:t>Provide customer and project management visibility into the verification status of the high-level </a:t>
            </a:r>
            <a:r>
              <a:rPr lang="en-US" dirty="0" smtClean="0"/>
              <a:t>requirements</a:t>
            </a:r>
            <a:endParaRPr lang="en-US" dirty="0"/>
          </a:p>
          <a:p>
            <a:pPr lvl="1"/>
            <a:r>
              <a:rPr lang="en-US" dirty="0"/>
              <a:t>The data entry into the RTVM will be controlled by a Systems </a:t>
            </a:r>
            <a:r>
              <a:rPr lang="en-US" dirty="0" smtClean="0"/>
              <a:t>Engineer </a:t>
            </a:r>
            <a:endParaRPr lang="en-US" dirty="0"/>
          </a:p>
          <a:p>
            <a:pPr lvl="2"/>
            <a:r>
              <a:rPr lang="en-US" dirty="0"/>
              <a:t>Revision control is achieved through SCNS </a:t>
            </a:r>
            <a:r>
              <a:rPr lang="en-US" dirty="0" err="1"/>
              <a:t>Sharepoint</a:t>
            </a:r>
            <a:r>
              <a:rPr lang="en-US" dirty="0"/>
              <a:t> </a:t>
            </a:r>
            <a:r>
              <a:rPr lang="en-US" dirty="0" smtClean="0"/>
              <a:t>controls</a:t>
            </a:r>
            <a:endParaRPr lang="en-US" dirty="0"/>
          </a:p>
          <a:p>
            <a:pPr lvl="2"/>
            <a:r>
              <a:rPr lang="en-US" dirty="0"/>
              <a:t>RTVM will be placed in </a:t>
            </a:r>
            <a:r>
              <a:rPr lang="en-US" dirty="0" smtClean="0"/>
              <a:t>Excel</a:t>
            </a:r>
            <a:endParaRPr lang="en-US" dirty="0"/>
          </a:p>
          <a:p>
            <a:pPr lvl="2"/>
            <a:r>
              <a:rPr lang="en-US" dirty="0"/>
              <a:t>RTVM will be reviewed and updated on a periodic basis, as </a:t>
            </a:r>
            <a:r>
              <a:rPr lang="en-US" dirty="0" smtClean="0"/>
              <a:t>appropriate</a:t>
            </a:r>
            <a:endParaRPr lang="en-US" dirty="0"/>
          </a:p>
          <a:p>
            <a:endParaRPr lang="en-US" dirty="0"/>
          </a:p>
          <a:p>
            <a:endParaRPr lang="en-US" dirty="0"/>
          </a:p>
        </p:txBody>
      </p:sp>
      <p:sp>
        <p:nvSpPr>
          <p:cNvPr id="2" name="Title 1"/>
          <p:cNvSpPr>
            <a:spLocks noGrp="1"/>
          </p:cNvSpPr>
          <p:nvPr>
            <p:ph type="title"/>
          </p:nvPr>
        </p:nvSpPr>
        <p:spPr/>
        <p:txBody>
          <a:bodyPr/>
          <a:lstStyle/>
          <a:p>
            <a:r>
              <a:rPr lang="en-US" dirty="0"/>
              <a:t>Requirements Traceability Verification </a:t>
            </a:r>
            <a:r>
              <a:rPr lang="en-US" dirty="0" smtClean="0"/>
              <a:t>Matrix (RTVM) (1/2)</a:t>
            </a:r>
            <a:endParaRPr lang="en-US" dirty="0"/>
          </a:p>
        </p:txBody>
      </p:sp>
    </p:spTree>
    <p:extLst>
      <p:ext uri="{BB962C8B-B14F-4D97-AF65-F5344CB8AC3E}">
        <p14:creationId xmlns:p14="http://schemas.microsoft.com/office/powerpoint/2010/main" val="15850259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Requirements Traceability Verification Matrix (RTVM) (2/2)</a:t>
            </a:r>
            <a:endParaRPr lang="en-US" dirty="0"/>
          </a:p>
        </p:txBody>
      </p:sp>
      <p:sp>
        <p:nvSpPr>
          <p:cNvPr id="4" name="Rectangle 3"/>
          <p:cNvSpPr/>
          <p:nvPr/>
        </p:nvSpPr>
        <p:spPr>
          <a:xfrm>
            <a:off x="731521" y="1274564"/>
            <a:ext cx="7755774" cy="4339650"/>
          </a:xfrm>
          <a:prstGeom prst="rect">
            <a:avLst/>
          </a:prstGeom>
        </p:spPr>
        <p:txBody>
          <a:bodyPr wrap="square">
            <a:spAutoFit/>
          </a:bodyPr>
          <a:lstStyle/>
          <a:p>
            <a:pPr marL="285750" indent="-285750">
              <a:buFont typeface="Wingdings 3" panose="05040102010807070707" pitchFamily="18" charset="2"/>
              <a:buChar char=""/>
            </a:pPr>
            <a:r>
              <a:rPr lang="en-US" sz="1600" b="1" dirty="0">
                <a:latin typeface="+mn-lt"/>
              </a:rPr>
              <a:t>Requirements Traceability Verification </a:t>
            </a:r>
            <a:r>
              <a:rPr lang="en-US" sz="1600" b="1" dirty="0" smtClean="0">
                <a:latin typeface="+mn-lt"/>
              </a:rPr>
              <a:t>Matrix*: </a:t>
            </a:r>
          </a:p>
          <a:p>
            <a:endParaRPr lang="en-US" sz="1400" b="1" dirty="0">
              <a:latin typeface="+mn-lt"/>
            </a:endParaRPr>
          </a:p>
          <a:p>
            <a:pPr marL="628650" lvl="1" indent="-171450">
              <a:buFont typeface="Arial" panose="020B0604020202020204" pitchFamily="34" charset="0"/>
              <a:buChar char="–"/>
            </a:pPr>
            <a:r>
              <a:rPr lang="en-US" sz="1400" dirty="0">
                <a:latin typeface="+mn-lt"/>
              </a:rPr>
              <a:t>The purpose of the </a:t>
            </a:r>
            <a:r>
              <a:rPr lang="en-US" sz="1400" dirty="0" smtClean="0">
                <a:latin typeface="+mn-lt"/>
              </a:rPr>
              <a:t>AS2 </a:t>
            </a:r>
            <a:r>
              <a:rPr lang="en-US" sz="1400" dirty="0">
                <a:latin typeface="+mn-lt"/>
              </a:rPr>
              <a:t>RTVM is to trace where requirements are derived from, how they are satisfied, how they are tested, and what impact will result if they are changed for support of the </a:t>
            </a:r>
            <a:r>
              <a:rPr lang="en-US" sz="1400" dirty="0" smtClean="0">
                <a:latin typeface="+mn-lt"/>
              </a:rPr>
              <a:t>ASF mission set.</a:t>
            </a:r>
            <a:r>
              <a:rPr lang="en-US" sz="1400" dirty="0">
                <a:latin typeface="+mn-lt"/>
              </a:rPr>
              <a:t>  The Requirements Traceability Verification Matrix (RTVM) is used to show traceability to a higher level requirement and to determine the best method(s) to verify each requirement  System level requirements applicable to the </a:t>
            </a:r>
            <a:r>
              <a:rPr lang="en-US" sz="1400" dirty="0" smtClean="0">
                <a:latin typeface="+mn-lt"/>
              </a:rPr>
              <a:t>AS2 system are allocated </a:t>
            </a:r>
            <a:r>
              <a:rPr lang="en-US" sz="1400" dirty="0">
                <a:latin typeface="+mn-lt"/>
              </a:rPr>
              <a:t>and decomposed to the subsystem hardware/software configuration items and/or interfaces as appropriate. The RTVM will be used to document pass/fail status as each requirement is verified during the </a:t>
            </a:r>
            <a:r>
              <a:rPr lang="en-US" sz="1400" dirty="0" smtClean="0">
                <a:latin typeface="+mn-lt"/>
              </a:rPr>
              <a:t>testing at </a:t>
            </a:r>
            <a:r>
              <a:rPr lang="en-US" sz="1400" dirty="0">
                <a:latin typeface="+mn-lt"/>
              </a:rPr>
              <a:t>site during the </a:t>
            </a:r>
            <a:r>
              <a:rPr lang="en-US" sz="1400" dirty="0" smtClean="0">
                <a:latin typeface="+mn-lt"/>
              </a:rPr>
              <a:t>Site </a:t>
            </a:r>
            <a:r>
              <a:rPr lang="en-US" sz="1400" dirty="0">
                <a:latin typeface="+mn-lt"/>
              </a:rPr>
              <a:t>Verification </a:t>
            </a:r>
            <a:r>
              <a:rPr lang="en-US" sz="1400" dirty="0" smtClean="0">
                <a:latin typeface="+mn-lt"/>
              </a:rPr>
              <a:t>Test</a:t>
            </a:r>
            <a:endParaRPr lang="en-US" sz="1200" dirty="0" smtClean="0">
              <a:latin typeface="+mn-lt"/>
            </a:endParaRPr>
          </a:p>
          <a:p>
            <a:pPr lvl="1"/>
            <a:endParaRPr lang="en-US" sz="1200" dirty="0" smtClean="0">
              <a:latin typeface="+mn-lt"/>
            </a:endParaRPr>
          </a:p>
          <a:p>
            <a:pPr lvl="1"/>
            <a:endParaRPr lang="en-US" sz="1200" dirty="0">
              <a:latin typeface="+mn-lt"/>
            </a:endParaRPr>
          </a:p>
          <a:p>
            <a:pPr lvl="1"/>
            <a:endParaRPr lang="en-US" sz="1200" dirty="0" smtClean="0">
              <a:latin typeface="+mn-lt"/>
            </a:endParaRPr>
          </a:p>
          <a:p>
            <a:pPr lvl="1"/>
            <a:endParaRPr lang="en-US" sz="1200" dirty="0">
              <a:latin typeface="+mn-lt"/>
            </a:endParaRPr>
          </a:p>
          <a:p>
            <a:pPr lvl="1"/>
            <a:endParaRPr lang="en-US" sz="1200" dirty="0" smtClean="0">
              <a:latin typeface="+mn-lt"/>
            </a:endParaRPr>
          </a:p>
          <a:p>
            <a:pPr lvl="1"/>
            <a:endParaRPr lang="en-US" sz="1200" dirty="0">
              <a:latin typeface="+mn-lt"/>
            </a:endParaRPr>
          </a:p>
          <a:p>
            <a:pPr lvl="1"/>
            <a:endParaRPr lang="en-US" sz="1200" dirty="0" smtClean="0">
              <a:latin typeface="+mn-lt"/>
            </a:endParaRPr>
          </a:p>
          <a:p>
            <a:pPr lvl="1"/>
            <a:endParaRPr lang="en-US" sz="1200" dirty="0">
              <a:latin typeface="+mn-lt"/>
            </a:endParaRPr>
          </a:p>
          <a:p>
            <a:pPr lvl="1"/>
            <a:endParaRPr lang="en-US" sz="1200" dirty="0" smtClean="0">
              <a:latin typeface="+mn-lt"/>
            </a:endParaRPr>
          </a:p>
          <a:p>
            <a:pPr lvl="1"/>
            <a:endParaRPr lang="en-US" sz="1200" dirty="0" smtClean="0">
              <a:latin typeface="+mn-lt"/>
            </a:endParaRPr>
          </a:p>
          <a:p>
            <a:pPr lvl="1" algn="ctr"/>
            <a:endParaRPr lang="en-US" sz="1400" b="1" dirty="0" smtClean="0">
              <a:latin typeface="+mn-lt"/>
            </a:endParaRPr>
          </a:p>
        </p:txBody>
      </p:sp>
      <p:graphicFrame>
        <p:nvGraphicFramePr>
          <p:cNvPr id="9" name="Object 8"/>
          <p:cNvGraphicFramePr>
            <a:graphicFrameLocks noChangeAspect="1"/>
          </p:cNvGraphicFramePr>
          <p:nvPr>
            <p:extLst/>
          </p:nvPr>
        </p:nvGraphicFramePr>
        <p:xfrm>
          <a:off x="1028343" y="3632333"/>
          <a:ext cx="7325361" cy="2751376"/>
        </p:xfrm>
        <a:graphic>
          <a:graphicData uri="http://schemas.openxmlformats.org/presentationml/2006/ole">
            <mc:AlternateContent xmlns:mc="http://schemas.openxmlformats.org/markup-compatibility/2006">
              <mc:Choice xmlns:v="urn:schemas-microsoft-com:vml" Requires="v">
                <p:oleObj spid="_x0000_s9255" name="Worksheet" r:id="rId4" imgW="40614587" imgH="8905978" progId="Excel.Sheet.12">
                  <p:embed/>
                </p:oleObj>
              </mc:Choice>
              <mc:Fallback>
                <p:oleObj name="Worksheet" r:id="rId4" imgW="40614587" imgH="8905978" progId="Excel.Sheet.12">
                  <p:embed/>
                  <p:pic>
                    <p:nvPicPr>
                      <p:cNvPr id="0" name=""/>
                      <p:cNvPicPr/>
                      <p:nvPr/>
                    </p:nvPicPr>
                    <p:blipFill>
                      <a:blip r:embed="rId5"/>
                      <a:stretch>
                        <a:fillRect/>
                      </a:stretch>
                    </p:blipFill>
                    <p:spPr>
                      <a:xfrm>
                        <a:off x="1028343" y="3632333"/>
                        <a:ext cx="7325361" cy="2751376"/>
                      </a:xfrm>
                      <a:prstGeom prst="rect">
                        <a:avLst/>
                      </a:prstGeom>
                    </p:spPr>
                  </p:pic>
                </p:oleObj>
              </mc:Fallback>
            </mc:AlternateContent>
          </a:graphicData>
        </a:graphic>
      </p:graphicFrame>
      <p:sp>
        <p:nvSpPr>
          <p:cNvPr id="3" name="Rectangle 2"/>
          <p:cNvSpPr/>
          <p:nvPr/>
        </p:nvSpPr>
        <p:spPr>
          <a:xfrm rot="19875677">
            <a:off x="2635151" y="4618740"/>
            <a:ext cx="3948517" cy="769441"/>
          </a:xfrm>
          <a:prstGeom prst="rect">
            <a:avLst/>
          </a:prstGeom>
          <a:noFill/>
        </p:spPr>
        <p:txBody>
          <a:bodyPr wrap="none" lIns="91440" tIns="45720" rIns="91440" bIns="45720">
            <a:spAutoFit/>
          </a:bodyPr>
          <a:lstStyle/>
          <a:p>
            <a:pPr algn="ctr"/>
            <a:r>
              <a:rPr lang="en-US" sz="4400" b="1" cap="none" spc="0" dirty="0" smtClean="0">
                <a:ln w="22225">
                  <a:solidFill>
                    <a:schemeClr val="accent2"/>
                  </a:solidFill>
                  <a:prstDash val="solid"/>
                </a:ln>
                <a:solidFill>
                  <a:schemeClr val="accent2">
                    <a:lumMod val="40000"/>
                    <a:lumOff val="60000"/>
                  </a:schemeClr>
                </a:solidFill>
                <a:effectLst/>
              </a:rPr>
              <a:t>RTVM Sample</a:t>
            </a:r>
            <a:endParaRPr lang="en-US" sz="4400" b="1" cap="none" spc="0" dirty="0">
              <a:ln w="22225">
                <a:solidFill>
                  <a:schemeClr val="accent2"/>
                </a:solidFill>
                <a:prstDash val="solid"/>
              </a:ln>
              <a:solidFill>
                <a:schemeClr val="accent2">
                  <a:lumMod val="40000"/>
                  <a:lumOff val="60000"/>
                </a:schemeClr>
              </a:solidFill>
              <a:effectLst/>
            </a:endParaRPr>
          </a:p>
        </p:txBody>
      </p:sp>
      <p:sp>
        <p:nvSpPr>
          <p:cNvPr id="5" name="TextBox 4"/>
          <p:cNvSpPr txBox="1"/>
          <p:nvPr/>
        </p:nvSpPr>
        <p:spPr>
          <a:xfrm>
            <a:off x="0" y="6611779"/>
            <a:ext cx="7243010" cy="246221"/>
          </a:xfrm>
          <a:prstGeom prst="rect">
            <a:avLst/>
          </a:prstGeom>
          <a:noFill/>
        </p:spPr>
        <p:txBody>
          <a:bodyPr wrap="square" rtlCol="0">
            <a:spAutoFit/>
          </a:bodyPr>
          <a:lstStyle/>
          <a:p>
            <a:r>
              <a:rPr lang="en-US" sz="1000" dirty="0" smtClean="0">
                <a:latin typeface="Arial" panose="020B0604020202020204" pitchFamily="34" charset="0"/>
                <a:cs typeface="Arial" panose="020B0604020202020204" pitchFamily="34" charset="0"/>
              </a:rPr>
              <a:t>* Full RTVM available upon request</a:t>
            </a:r>
            <a:endParaRPr lang="en-US" sz="1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501691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AS2 </a:t>
            </a:r>
            <a:r>
              <a:rPr lang="en-US" dirty="0" smtClean="0"/>
              <a:t>Driving </a:t>
            </a:r>
            <a:r>
              <a:rPr lang="en-US" dirty="0"/>
              <a:t>Requirements </a:t>
            </a:r>
            <a:r>
              <a:rPr lang="en-US" dirty="0" smtClean="0"/>
              <a:t>RTVM (1/2)</a:t>
            </a:r>
            <a:endParaRPr lang="en-US" dirty="0"/>
          </a:p>
        </p:txBody>
      </p:sp>
      <p:graphicFrame>
        <p:nvGraphicFramePr>
          <p:cNvPr id="4" name="Table 3"/>
          <p:cNvGraphicFramePr>
            <a:graphicFrameLocks noGrp="1"/>
          </p:cNvGraphicFramePr>
          <p:nvPr>
            <p:extLst/>
          </p:nvPr>
        </p:nvGraphicFramePr>
        <p:xfrm>
          <a:off x="575939" y="1246735"/>
          <a:ext cx="7992123" cy="4682586"/>
        </p:xfrm>
        <a:graphic>
          <a:graphicData uri="http://schemas.openxmlformats.org/drawingml/2006/table">
            <a:tbl>
              <a:tblPr>
                <a:tableStyleId>{5C22544A-7EE6-4342-B048-85BDC9FD1C3A}</a:tableStyleId>
              </a:tblPr>
              <a:tblGrid>
                <a:gridCol w="548640"/>
                <a:gridCol w="640080"/>
                <a:gridCol w="761193"/>
                <a:gridCol w="1578731"/>
                <a:gridCol w="548640"/>
                <a:gridCol w="531559"/>
                <a:gridCol w="3383280"/>
              </a:tblGrid>
              <a:tr h="274320">
                <a:tc>
                  <a:txBody>
                    <a:bodyPr/>
                    <a:lstStyle/>
                    <a:p>
                      <a:pPr algn="ctr" fontAlgn="t"/>
                      <a:r>
                        <a:rPr lang="en-US" sz="900" b="1" u="none" strike="noStrike" dirty="0">
                          <a:effectLst/>
                        </a:rPr>
                        <a:t>AS2 SRD Spec Paragraph</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AS2 SRD ID</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Title</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AS2 SRD Requirement Statement (Level 3)</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Subsystem Allocation</a:t>
                      </a:r>
                      <a:endParaRPr lang="en-US" sz="900" b="1" i="0" u="none" strike="noStrike" dirty="0">
                        <a:solidFill>
                          <a:srgbClr val="000000"/>
                        </a:solidFill>
                        <a:effectLst/>
                        <a:latin typeface="Times New Roman"/>
                      </a:endParaRPr>
                    </a:p>
                  </a:txBody>
                  <a:tcPr marL="3191" marR="3191" marT="3191" marB="0"/>
                </a:tc>
                <a:tc>
                  <a:txBody>
                    <a:bodyPr/>
                    <a:lstStyle/>
                    <a:p>
                      <a:pPr algn="l" fontAlgn="t"/>
                      <a:r>
                        <a:rPr lang="en-US" sz="900" b="1" u="none" strike="noStrike" dirty="0">
                          <a:effectLst/>
                        </a:rPr>
                        <a:t>Parent Req.</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Parent Requirement</a:t>
                      </a:r>
                      <a:br>
                        <a:rPr lang="en-US" sz="900" b="1" u="none" strike="noStrike" dirty="0">
                          <a:effectLst/>
                        </a:rPr>
                      </a:br>
                      <a:r>
                        <a:rPr lang="en-US" sz="900" b="1" u="none" strike="noStrike" dirty="0">
                          <a:effectLst/>
                        </a:rPr>
                        <a:t>(NEE SRD Traceability)</a:t>
                      </a:r>
                      <a:endParaRPr lang="en-US" sz="900" b="1" i="0" u="none" strike="noStrike" dirty="0">
                        <a:solidFill>
                          <a:srgbClr val="000000"/>
                        </a:solidFill>
                        <a:effectLst/>
                        <a:latin typeface="Times New Roman"/>
                      </a:endParaRPr>
                    </a:p>
                  </a:txBody>
                  <a:tcPr marL="3191" marR="3191" marT="3191" marB="0"/>
                </a:tc>
              </a:tr>
              <a:tr h="545732">
                <a:tc>
                  <a:txBody>
                    <a:bodyPr/>
                    <a:lstStyle/>
                    <a:p>
                      <a:pPr algn="ctr" rtl="0" fontAlgn="ctr"/>
                      <a:r>
                        <a:rPr lang="en-US" sz="900" u="none" strike="noStrike" dirty="0">
                          <a:effectLst/>
                        </a:rPr>
                        <a:t>3.1.2</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AS2-0130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X-Band</a:t>
                      </a:r>
                      <a:endParaRPr lang="en-US" sz="900" b="0" i="0" u="none" strike="noStrike" dirty="0">
                        <a:solidFill>
                          <a:srgbClr val="000000"/>
                        </a:solidFill>
                        <a:effectLst/>
                        <a:latin typeface="Times New Roman"/>
                      </a:endParaRPr>
                    </a:p>
                  </a:txBody>
                  <a:tcPr marL="3191" marR="3191" marT="3191" marB="0" anchor="ctr"/>
                </a:tc>
                <a:tc>
                  <a:txBody>
                    <a:bodyPr/>
                    <a:lstStyle/>
                    <a:p>
                      <a:pPr algn="l" fontAlgn="b"/>
                      <a:r>
                        <a:rPr lang="en-US" sz="900" u="none" strike="noStrike" dirty="0">
                          <a:effectLst/>
                        </a:rPr>
                        <a:t>The AS2 X-Band antenna G/T shall be greater than or equal to 32.0 dB/K from 8000-8400 MHz at 10° of elevation referenced to the input of the X-Band receiver</a:t>
                      </a:r>
                      <a:endParaRPr lang="en-US" sz="900" b="0" i="0" u="none" strike="noStrike" dirty="0">
                        <a:solidFill>
                          <a:srgbClr val="000000"/>
                        </a:solidFill>
                        <a:effectLst/>
                        <a:latin typeface="Calibri"/>
                      </a:endParaRPr>
                    </a:p>
                  </a:txBody>
                  <a:tcPr marL="3191" marR="3191" marT="3191" marB="0" anchor="b"/>
                </a:tc>
                <a:tc>
                  <a:txBody>
                    <a:bodyPr/>
                    <a:lstStyle/>
                    <a:p>
                      <a:pPr algn="ctr" fontAlgn="t"/>
                      <a:r>
                        <a:rPr lang="en-US" sz="900" u="none" strike="noStrike" dirty="0">
                          <a:effectLst/>
                        </a:rPr>
                        <a:t>SYS</a:t>
                      </a:r>
                      <a:endParaRPr lang="en-US" sz="900" b="0" i="0" u="none" strike="noStrike" dirty="0">
                        <a:solidFill>
                          <a:srgbClr val="000000"/>
                        </a:solidFill>
                        <a:effectLst/>
                        <a:latin typeface="Times New Roman"/>
                      </a:endParaRPr>
                    </a:p>
                  </a:txBody>
                  <a:tcPr marL="3191" marR="3191" marT="3191" marB="0"/>
                </a:tc>
                <a:tc>
                  <a:txBody>
                    <a:bodyPr/>
                    <a:lstStyle/>
                    <a:p>
                      <a:pPr algn="l" fontAlgn="ctr"/>
                      <a:r>
                        <a:rPr lang="en-US" sz="900" u="none" strike="noStrike" dirty="0">
                          <a:effectLst/>
                        </a:rPr>
                        <a:t>NEN1146</a:t>
                      </a:r>
                      <a:endParaRPr lang="en-US" sz="900" b="0" i="0" u="none" strike="noStrike" dirty="0">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NEN1142 The Ground System shall provide return services with the minimum G/T, at the input of the NEN for each frequency band and ground station as marked and specified in Table 5-11.</a:t>
                      </a:r>
                      <a:br>
                        <a:rPr lang="en-US" sz="900" u="none" strike="noStrike" dirty="0">
                          <a:effectLst/>
                        </a:rPr>
                      </a:br>
                      <a:endParaRPr lang="en-US" sz="900" b="0" i="0" u="none" strike="noStrike" dirty="0">
                        <a:solidFill>
                          <a:srgbClr val="1F497D"/>
                        </a:solidFill>
                        <a:effectLst/>
                        <a:latin typeface="Calibri"/>
                      </a:endParaRPr>
                    </a:p>
                  </a:txBody>
                  <a:tcPr marL="3191" marR="3191" marT="3191" marB="0" anchor="ctr"/>
                </a:tc>
              </a:tr>
              <a:tr h="539349">
                <a:tc>
                  <a:txBody>
                    <a:bodyPr/>
                    <a:lstStyle/>
                    <a:p>
                      <a:pPr algn="ctr" rtl="0" fontAlgn="ctr"/>
                      <a:r>
                        <a:rPr lang="en-US" sz="900" u="none" strike="noStrike" dirty="0">
                          <a:effectLst/>
                        </a:rPr>
                        <a:t>3.1.1</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AS2-0010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a:effectLst/>
                        </a:rPr>
                        <a:t>S-Band</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a:effectLst/>
                        </a:rPr>
                        <a:t>The AS2 S-Band antenna system shall have a downlink frequency range of operation of 2200-2400 MHz </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ATS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NEN429</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NEN429 (The NASA NEE ground stations shall operate in the authorized frequency bands of Table 5-2.)</a:t>
                      </a:r>
                      <a:br>
                        <a:rPr lang="en-US" sz="900" u="none" strike="noStrike" dirty="0">
                          <a:effectLst/>
                        </a:rPr>
                      </a:br>
                      <a:r>
                        <a:rPr lang="en-US" sz="900" u="none" strike="noStrike" dirty="0">
                          <a:effectLst/>
                        </a:rPr>
                        <a:t>NEE Authorized Frequency Bands Spectrum Bands/Sub-Bands Usage</a:t>
                      </a:r>
                      <a:br>
                        <a:rPr lang="en-US" sz="900" u="none" strike="noStrike" dirty="0">
                          <a:effectLst/>
                        </a:rPr>
                      </a:br>
                      <a:r>
                        <a:rPr lang="en-US" sz="900" u="none" strike="noStrike" dirty="0">
                          <a:effectLst/>
                        </a:rPr>
                        <a:t>2025 – 2110 MHz EESS, SRS, SOS, S-Forward (Earth-to-Space)</a:t>
                      </a:r>
                      <a:br>
                        <a:rPr lang="en-US" sz="900" u="none" strike="noStrike" dirty="0">
                          <a:effectLst/>
                        </a:rPr>
                      </a:br>
                      <a:r>
                        <a:rPr lang="en-US" sz="900" u="none" strike="noStrike" dirty="0">
                          <a:effectLst/>
                        </a:rPr>
                        <a:t>2200 – 2380.5 MHz EESS, SRS, SOS, S-Return (Space-to-Earth)</a:t>
                      </a:r>
                      <a:br>
                        <a:rPr lang="en-US" sz="900" u="none" strike="noStrike" dirty="0">
                          <a:effectLst/>
                        </a:rPr>
                      </a:br>
                      <a:r>
                        <a:rPr lang="en-US" sz="900" u="none" strike="noStrike" dirty="0">
                          <a:effectLst/>
                        </a:rPr>
                        <a:t>4400 - 4500 MHz TBD C-Band (Space-to-Earth)</a:t>
                      </a:r>
                      <a:br>
                        <a:rPr lang="en-US" sz="900" u="none" strike="noStrike" dirty="0">
                          <a:effectLst/>
                        </a:rPr>
                      </a:br>
                      <a:r>
                        <a:rPr lang="en-US" sz="900" u="none" strike="noStrike" dirty="0">
                          <a:effectLst/>
                        </a:rPr>
                        <a:t>8025 – 8400 MHz EESS X-Return (Space-to-Earth) </a:t>
                      </a:r>
                      <a:br>
                        <a:rPr lang="en-US" sz="900" u="none" strike="noStrike" dirty="0">
                          <a:effectLst/>
                        </a:rPr>
                      </a:br>
                      <a:r>
                        <a:rPr lang="en-US" sz="900" u="none" strike="noStrike" dirty="0">
                          <a:effectLst/>
                        </a:rPr>
                        <a:t>8450 – 8500 MHz SRS X-Return (Space-to-Earth) </a:t>
                      </a:r>
                      <a:endParaRPr lang="en-US" sz="900" b="0" i="0" u="none" strike="noStrike" dirty="0">
                        <a:solidFill>
                          <a:srgbClr val="1F497D"/>
                        </a:solidFill>
                        <a:effectLst/>
                        <a:latin typeface="Calibri"/>
                      </a:endParaRPr>
                    </a:p>
                  </a:txBody>
                  <a:tcPr marL="3191" marR="3191" marT="3191" marB="0" anchor="ctr"/>
                </a:tc>
              </a:tr>
              <a:tr h="452543">
                <a:tc>
                  <a:txBody>
                    <a:bodyPr/>
                    <a:lstStyle/>
                    <a:p>
                      <a:pPr algn="ctr" rtl="0" fontAlgn="ctr"/>
                      <a:r>
                        <a:rPr lang="en-US" sz="900" u="none" strike="noStrike" dirty="0">
                          <a:effectLst/>
                        </a:rPr>
                        <a:t>3.1.1</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AS2-0020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a:effectLst/>
                        </a:rPr>
                        <a:t>S-Band</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a:effectLst/>
                        </a:rPr>
                        <a:t>The AS2 S-Band antenna system shall have an uplink frequency range of operation of 2025-2120 MHz</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ATS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NEN429</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NEN429 (The NASA NEE ground stations shall operate in the authorized frequency bands of Table 5-2.)</a:t>
                      </a:r>
                      <a:br>
                        <a:rPr lang="en-US" sz="900" u="none" strike="noStrike" dirty="0">
                          <a:effectLst/>
                        </a:rPr>
                      </a:br>
                      <a:r>
                        <a:rPr lang="en-US" sz="900" u="none" strike="noStrike" dirty="0">
                          <a:effectLst/>
                        </a:rPr>
                        <a:t>NEE Authorized Frequency Bands Spectrum Bands/Sub-Bands Usage</a:t>
                      </a:r>
                      <a:br>
                        <a:rPr lang="en-US" sz="900" u="none" strike="noStrike" dirty="0">
                          <a:effectLst/>
                        </a:rPr>
                      </a:br>
                      <a:r>
                        <a:rPr lang="en-US" sz="900" u="none" strike="noStrike" dirty="0">
                          <a:effectLst/>
                        </a:rPr>
                        <a:t>2025 – 2110 MHz EESS, SRS, SOS, S-Forward (Earth-to-Space)</a:t>
                      </a:r>
                      <a:br>
                        <a:rPr lang="en-US" sz="900" u="none" strike="noStrike" dirty="0">
                          <a:effectLst/>
                        </a:rPr>
                      </a:br>
                      <a:r>
                        <a:rPr lang="en-US" sz="900" u="none" strike="noStrike" dirty="0">
                          <a:effectLst/>
                        </a:rPr>
                        <a:t>2200 – 2380.5 MHz EESS, SRS, SOS, S-Return (Space-to-Earth)</a:t>
                      </a:r>
                      <a:br>
                        <a:rPr lang="en-US" sz="900" u="none" strike="noStrike" dirty="0">
                          <a:effectLst/>
                        </a:rPr>
                      </a:br>
                      <a:r>
                        <a:rPr lang="en-US" sz="900" u="none" strike="noStrike" dirty="0">
                          <a:effectLst/>
                        </a:rPr>
                        <a:t>4400 - 4500 MHz TBD C-Band (Space-to-Earth)</a:t>
                      </a:r>
                      <a:br>
                        <a:rPr lang="en-US" sz="900" u="none" strike="noStrike" dirty="0">
                          <a:effectLst/>
                        </a:rPr>
                      </a:br>
                      <a:r>
                        <a:rPr lang="en-US" sz="900" u="none" strike="noStrike" dirty="0">
                          <a:effectLst/>
                        </a:rPr>
                        <a:t>8025 – 8400 MHz EESS X-Return (Space-to-Earth) </a:t>
                      </a:r>
                      <a:br>
                        <a:rPr lang="en-US" sz="900" u="none" strike="noStrike" dirty="0">
                          <a:effectLst/>
                        </a:rPr>
                      </a:br>
                      <a:r>
                        <a:rPr lang="en-US" sz="900" u="none" strike="noStrike" dirty="0">
                          <a:effectLst/>
                        </a:rPr>
                        <a:t>8450 – 8500 MHz SRS X-Return (Space-to-Earth) </a:t>
                      </a:r>
                      <a:endParaRPr lang="en-US" sz="900" b="0" i="0" u="none" strike="noStrike" dirty="0">
                        <a:solidFill>
                          <a:srgbClr val="1F497D"/>
                        </a:solidFill>
                        <a:effectLst/>
                        <a:latin typeface="Calibri"/>
                      </a:endParaRPr>
                    </a:p>
                  </a:txBody>
                  <a:tcPr marL="3191" marR="3191" marT="3191" marB="0" anchor="ctr"/>
                </a:tc>
              </a:tr>
              <a:tr h="227867">
                <a:tc>
                  <a:txBody>
                    <a:bodyPr/>
                    <a:lstStyle/>
                    <a:p>
                      <a:pPr algn="ctr" rtl="0" fontAlgn="ctr"/>
                      <a:r>
                        <a:rPr lang="en-US" sz="900" u="none" strike="noStrike" dirty="0">
                          <a:effectLst/>
                        </a:rPr>
                        <a:t>3.1.1</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AS2-0060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a:effectLst/>
                        </a:rPr>
                        <a:t>S-Band</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dirty="0">
                          <a:effectLst/>
                        </a:rPr>
                        <a:t>The AS2 S-band antenna minimum Effective Isotropic Radiated Power (EIRP) shall be 56 </a:t>
                      </a:r>
                      <a:r>
                        <a:rPr lang="en-US" sz="900" u="none" strike="noStrike" dirty="0" err="1">
                          <a:effectLst/>
                        </a:rPr>
                        <a:t>dBWi</a:t>
                      </a:r>
                      <a:r>
                        <a:rPr lang="en-US" sz="900" u="none" strike="noStrike" dirty="0">
                          <a:effectLst/>
                        </a:rPr>
                        <a:t> over 2025-2120 </a:t>
                      </a:r>
                      <a:r>
                        <a:rPr lang="en-US" sz="900" u="none" strike="noStrike" dirty="0" err="1">
                          <a:effectLst/>
                        </a:rPr>
                        <a:t>MHz.</a:t>
                      </a:r>
                      <a:endParaRPr lang="en-US" sz="900" b="0" i="0" u="none" strike="noStrike" dirty="0">
                        <a:solidFill>
                          <a:srgbClr val="000000"/>
                        </a:solidFill>
                        <a:effectLst/>
                        <a:latin typeface="Calibri"/>
                      </a:endParaRPr>
                    </a:p>
                  </a:txBody>
                  <a:tcPr marL="3191" marR="3191" marT="3191" marB="0" anchor="ctr"/>
                </a:tc>
                <a:tc>
                  <a:txBody>
                    <a:bodyPr/>
                    <a:lstStyle/>
                    <a:p>
                      <a:pPr algn="ctr" fontAlgn="t"/>
                      <a:r>
                        <a:rPr lang="en-US" sz="900" u="none" strike="noStrike">
                          <a:effectLst/>
                        </a:rPr>
                        <a:t>ATS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NEN1130</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NEN1130 (The Ground System shall provide forward services with the minimum EIRP at the output of the NEN for each frequency band and ground station as marked and specified in Table 5 -6.) </a:t>
                      </a:r>
                      <a:br>
                        <a:rPr lang="en-US" sz="900" u="none" strike="noStrike" dirty="0">
                          <a:effectLst/>
                        </a:rPr>
                      </a:br>
                      <a:endParaRPr lang="en-US" sz="900" b="0" i="0" u="none" strike="noStrike" dirty="0">
                        <a:solidFill>
                          <a:srgbClr val="1F497D"/>
                        </a:solidFill>
                        <a:effectLst/>
                        <a:latin typeface="Calibri"/>
                      </a:endParaRPr>
                    </a:p>
                  </a:txBody>
                  <a:tcPr marL="3191" marR="3191" marT="3191" marB="0" anchor="ctr"/>
                </a:tc>
              </a:tr>
              <a:tr h="227867">
                <a:tc>
                  <a:txBody>
                    <a:bodyPr/>
                    <a:lstStyle/>
                    <a:p>
                      <a:pPr algn="ctr" rtl="0" fontAlgn="ctr"/>
                      <a:r>
                        <a:rPr lang="en-US" sz="900" u="none" strike="noStrike" dirty="0">
                          <a:effectLst/>
                        </a:rPr>
                        <a:t>3.1.1</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AS2-0070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a:effectLst/>
                        </a:rPr>
                        <a:t>S-Band</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dirty="0">
                          <a:effectLst/>
                        </a:rPr>
                        <a:t>The AS2 S-band antenna system G/T shall be greater than or equal to 21.0 dB/K from 2200-2400 MHz at 5° of elevation referenced to the input of the S-band receiver.</a:t>
                      </a:r>
                      <a:endParaRPr lang="en-US" sz="900" b="0" i="0" u="none" strike="noStrike" dirty="0">
                        <a:solidFill>
                          <a:srgbClr val="000000"/>
                        </a:solidFill>
                        <a:effectLst/>
                        <a:latin typeface="Calibri"/>
                      </a:endParaRPr>
                    </a:p>
                  </a:txBody>
                  <a:tcPr marL="3191" marR="3191" marT="3191" marB="0" anchor="ctr"/>
                </a:tc>
                <a:tc>
                  <a:txBody>
                    <a:bodyPr/>
                    <a:lstStyle/>
                    <a:p>
                      <a:pPr algn="ctr" fontAlgn="t"/>
                      <a:r>
                        <a:rPr lang="en-US" sz="900" u="none" strike="noStrike">
                          <a:effectLst/>
                        </a:rPr>
                        <a:t>SYS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NEN1146</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NEN1142 The Ground System shall provide return services with the minimum G/T, at the input of the NEN for each frequency band and ground station as marked and specified in Table 5-11.</a:t>
                      </a:r>
                      <a:br>
                        <a:rPr lang="en-US" sz="900" u="none" strike="noStrike" dirty="0">
                          <a:effectLst/>
                        </a:rPr>
                      </a:br>
                      <a:endParaRPr lang="en-US" sz="900" b="0" i="0" u="none" strike="noStrike" dirty="0">
                        <a:solidFill>
                          <a:srgbClr val="1F497D"/>
                        </a:solidFill>
                        <a:effectLst/>
                        <a:latin typeface="Calibri"/>
                      </a:endParaRPr>
                    </a:p>
                  </a:txBody>
                  <a:tcPr marL="3191" marR="3191" marT="3191" marB="0" anchor="ctr"/>
                </a:tc>
              </a:tr>
            </a:tbl>
          </a:graphicData>
        </a:graphic>
      </p:graphicFrame>
    </p:spTree>
    <p:extLst>
      <p:ext uri="{BB962C8B-B14F-4D97-AF65-F5344CB8AC3E}">
        <p14:creationId xmlns:p14="http://schemas.microsoft.com/office/powerpoint/2010/main" val="4248439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Procedural Requirements and SRR Purpose/Scope</a:t>
            </a:r>
            <a:endParaRPr lang="en-US" dirty="0"/>
          </a:p>
        </p:txBody>
      </p:sp>
      <p:sp>
        <p:nvSpPr>
          <p:cNvPr id="3" name="Content Placeholder 2"/>
          <p:cNvSpPr>
            <a:spLocks noGrp="1"/>
          </p:cNvSpPr>
          <p:nvPr>
            <p:ph idx="1"/>
          </p:nvPr>
        </p:nvSpPr>
        <p:spPr/>
        <p:txBody>
          <a:bodyPr/>
          <a:lstStyle/>
          <a:p>
            <a:r>
              <a:rPr lang="en-US" sz="1800" dirty="0" smtClean="0"/>
              <a:t>The AS2 Replacement Project has been granted </a:t>
            </a:r>
            <a:r>
              <a:rPr lang="en-US" sz="1800" b="1" dirty="0" smtClean="0"/>
              <a:t>approval by the Review Team Chair on April 23, 2015 </a:t>
            </a:r>
            <a:r>
              <a:rPr lang="en-US" sz="1800" dirty="0" smtClean="0"/>
              <a:t>for a tailored implementation of </a:t>
            </a:r>
            <a:r>
              <a:rPr lang="en-US" sz="1800" b="1" dirty="0" smtClean="0"/>
              <a:t>NASA Procedural Requirements 7120.5E (project management) and 7123.1B (systems engineering) </a:t>
            </a:r>
            <a:r>
              <a:rPr lang="en-US" sz="1800" dirty="0" smtClean="0"/>
              <a:t>appropriate to its scope, risk and limited resources</a:t>
            </a:r>
          </a:p>
          <a:p>
            <a:r>
              <a:rPr lang="en-US" sz="1800" dirty="0" smtClean="0"/>
              <a:t>Instructions documenting satisfaction of the tailored SRR entrance criteria, SRR agenda, and the review success criteria were provided to the Review Chair on April 23, 2015; updated instructions were sent on November 6, 2015</a:t>
            </a:r>
          </a:p>
        </p:txBody>
      </p:sp>
      <p:sp>
        <p:nvSpPr>
          <p:cNvPr id="7" name="TextBox 6"/>
          <p:cNvSpPr txBox="1"/>
          <p:nvPr/>
        </p:nvSpPr>
        <p:spPr>
          <a:xfrm>
            <a:off x="320485" y="4665781"/>
            <a:ext cx="8503030" cy="1469028"/>
          </a:xfrm>
          <a:prstGeom prst="rect">
            <a:avLst/>
          </a:prstGeom>
          <a:solidFill>
            <a:schemeClr val="tx2">
              <a:lumMod val="40000"/>
              <a:lumOff val="60000"/>
            </a:schemeClr>
          </a:solidFill>
          <a:effectLst>
            <a:outerShdw blurRad="50800" dist="38100" dir="5400000" algn="t" rotWithShape="0">
              <a:prstClr val="black">
                <a:alpha val="40000"/>
              </a:prstClr>
            </a:outerShdw>
          </a:effectLst>
        </p:spPr>
        <p:txBody>
          <a:bodyPr wrap="square" lIns="91440" rIns="91440" rtlCol="0" anchor="ctr">
            <a:noAutofit/>
          </a:bodyPr>
          <a:lstStyle/>
          <a:p>
            <a:pPr algn="ctr"/>
            <a:r>
              <a:rPr lang="en-US" b="1" dirty="0">
                <a:latin typeface="+mn-lt"/>
              </a:rPr>
              <a:t>The purpose of this SRR is to demonstrate that the functional and performance requirements </a:t>
            </a:r>
            <a:r>
              <a:rPr lang="en-US" b="1" dirty="0" smtClean="0">
                <a:latin typeface="+mn-lt"/>
              </a:rPr>
              <a:t>and </a:t>
            </a:r>
            <a:r>
              <a:rPr lang="en-US" b="1" dirty="0">
                <a:latin typeface="+mn-lt"/>
              </a:rPr>
              <a:t>the </a:t>
            </a:r>
            <a:r>
              <a:rPr lang="en-US" b="1" dirty="0" smtClean="0">
                <a:latin typeface="+mn-lt"/>
              </a:rPr>
              <a:t>concept </a:t>
            </a:r>
            <a:r>
              <a:rPr lang="en-US" b="1" dirty="0">
                <a:latin typeface="+mn-lt"/>
              </a:rPr>
              <a:t>of operations defined for the </a:t>
            </a:r>
            <a:r>
              <a:rPr lang="en-US" b="1" dirty="0" smtClean="0">
                <a:latin typeface="+mn-lt"/>
              </a:rPr>
              <a:t>replacement </a:t>
            </a:r>
            <a:r>
              <a:rPr lang="en-US" b="1" dirty="0">
                <a:latin typeface="+mn-lt"/>
              </a:rPr>
              <a:t>AS2 </a:t>
            </a:r>
            <a:r>
              <a:rPr lang="en-US" b="1" dirty="0" smtClean="0">
                <a:latin typeface="+mn-lt"/>
              </a:rPr>
              <a:t>system (antenna and backend electronics) to </a:t>
            </a:r>
            <a:r>
              <a:rPr lang="en-US" b="1" dirty="0">
                <a:latin typeface="+mn-lt"/>
              </a:rPr>
              <a:t>be deployed at the Alaska Satellite Facility (ASF) at the University of Alaska in Fairbanks, </a:t>
            </a:r>
            <a:r>
              <a:rPr lang="en-US" b="1" dirty="0" smtClean="0">
                <a:latin typeface="+mn-lt"/>
              </a:rPr>
              <a:t>Alaska are </a:t>
            </a:r>
            <a:r>
              <a:rPr lang="en-US" b="1" dirty="0">
                <a:latin typeface="+mn-lt"/>
              </a:rPr>
              <a:t>responsive to the </a:t>
            </a:r>
            <a:r>
              <a:rPr lang="en-US" b="1" dirty="0" smtClean="0">
                <a:latin typeface="+mn-lt"/>
              </a:rPr>
              <a:t>Near Earth Network (NEN) Systems Requirements Document and the anticipated mission set</a:t>
            </a:r>
            <a:endParaRPr lang="en-US" b="1" dirty="0">
              <a:latin typeface="+mn-lt"/>
            </a:endParaRPr>
          </a:p>
        </p:txBody>
      </p:sp>
    </p:spTree>
    <p:extLst>
      <p:ext uri="{BB962C8B-B14F-4D97-AF65-F5344CB8AC3E}">
        <p14:creationId xmlns:p14="http://schemas.microsoft.com/office/powerpoint/2010/main" val="37888587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AS2 </a:t>
            </a:r>
            <a:r>
              <a:rPr lang="en-US" dirty="0" smtClean="0"/>
              <a:t>Driving </a:t>
            </a:r>
            <a:r>
              <a:rPr lang="en-US" dirty="0"/>
              <a:t>Requirements </a:t>
            </a:r>
            <a:r>
              <a:rPr lang="en-US" dirty="0" smtClean="0"/>
              <a:t>RTVM (1/2)</a:t>
            </a:r>
            <a:endParaRPr lang="en-US" dirty="0"/>
          </a:p>
        </p:txBody>
      </p:sp>
      <p:graphicFrame>
        <p:nvGraphicFramePr>
          <p:cNvPr id="4" name="Table 3"/>
          <p:cNvGraphicFramePr>
            <a:graphicFrameLocks noGrp="1"/>
          </p:cNvGraphicFramePr>
          <p:nvPr>
            <p:extLst/>
          </p:nvPr>
        </p:nvGraphicFramePr>
        <p:xfrm>
          <a:off x="575939" y="1246735"/>
          <a:ext cx="7992123" cy="5100448"/>
        </p:xfrm>
        <a:graphic>
          <a:graphicData uri="http://schemas.openxmlformats.org/drawingml/2006/table">
            <a:tbl>
              <a:tblPr>
                <a:tableStyleId>{5C22544A-7EE6-4342-B048-85BDC9FD1C3A}</a:tableStyleId>
              </a:tblPr>
              <a:tblGrid>
                <a:gridCol w="548640"/>
                <a:gridCol w="640080"/>
                <a:gridCol w="761193"/>
                <a:gridCol w="1578731"/>
                <a:gridCol w="548640"/>
                <a:gridCol w="531559"/>
                <a:gridCol w="3383280"/>
              </a:tblGrid>
              <a:tr h="274320">
                <a:tc>
                  <a:txBody>
                    <a:bodyPr/>
                    <a:lstStyle/>
                    <a:p>
                      <a:pPr algn="ctr" fontAlgn="t"/>
                      <a:r>
                        <a:rPr lang="en-US" sz="900" b="1" u="none" strike="noStrike" dirty="0">
                          <a:effectLst/>
                        </a:rPr>
                        <a:t>AS2 SRD Spec Paragraph</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AS2 SRD ID</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Title</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AS2 SRD Requirement Statement (Level 3)</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Subsystem Allocation</a:t>
                      </a:r>
                      <a:endParaRPr lang="en-US" sz="900" b="1" i="0" u="none" strike="noStrike" dirty="0">
                        <a:solidFill>
                          <a:srgbClr val="000000"/>
                        </a:solidFill>
                        <a:effectLst/>
                        <a:latin typeface="Times New Roman"/>
                      </a:endParaRPr>
                    </a:p>
                  </a:txBody>
                  <a:tcPr marL="3191" marR="3191" marT="3191" marB="0"/>
                </a:tc>
                <a:tc>
                  <a:txBody>
                    <a:bodyPr/>
                    <a:lstStyle/>
                    <a:p>
                      <a:pPr algn="l" fontAlgn="t"/>
                      <a:r>
                        <a:rPr lang="en-US" sz="900" b="1" u="none" strike="noStrike" dirty="0">
                          <a:effectLst/>
                        </a:rPr>
                        <a:t>Parent Req.</a:t>
                      </a:r>
                      <a:endParaRPr lang="en-US" sz="900" b="1" i="0" u="none" strike="noStrike" dirty="0">
                        <a:solidFill>
                          <a:srgbClr val="000000"/>
                        </a:solidFill>
                        <a:effectLst/>
                        <a:latin typeface="Times New Roman"/>
                      </a:endParaRPr>
                    </a:p>
                  </a:txBody>
                  <a:tcPr marL="3191" marR="3191" marT="3191" marB="0"/>
                </a:tc>
                <a:tc>
                  <a:txBody>
                    <a:bodyPr/>
                    <a:lstStyle/>
                    <a:p>
                      <a:pPr algn="ctr" fontAlgn="t"/>
                      <a:r>
                        <a:rPr lang="en-US" sz="900" b="1" u="none" strike="noStrike" dirty="0">
                          <a:effectLst/>
                        </a:rPr>
                        <a:t>Parent Requirement</a:t>
                      </a:r>
                      <a:br>
                        <a:rPr lang="en-US" sz="900" b="1" u="none" strike="noStrike" dirty="0">
                          <a:effectLst/>
                        </a:rPr>
                      </a:br>
                      <a:r>
                        <a:rPr lang="en-US" sz="900" b="1" u="none" strike="noStrike" dirty="0">
                          <a:effectLst/>
                        </a:rPr>
                        <a:t>(NEE SRD Traceability)</a:t>
                      </a:r>
                      <a:endParaRPr lang="en-US" sz="900" b="1" i="0" u="none" strike="noStrike" dirty="0">
                        <a:solidFill>
                          <a:srgbClr val="000000"/>
                        </a:solidFill>
                        <a:effectLst/>
                        <a:latin typeface="Times New Roman"/>
                      </a:endParaRPr>
                    </a:p>
                  </a:txBody>
                  <a:tcPr marL="3191" marR="3191" marT="3191" marB="0"/>
                </a:tc>
              </a:tr>
              <a:tr h="227867">
                <a:tc>
                  <a:txBody>
                    <a:bodyPr/>
                    <a:lstStyle/>
                    <a:p>
                      <a:pPr algn="ctr" rtl="0" fontAlgn="ctr"/>
                      <a:r>
                        <a:rPr lang="en-US" sz="900" u="none" strike="noStrike" dirty="0">
                          <a:effectLst/>
                        </a:rPr>
                        <a:t>3.1.1</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AS2-0080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S-Band</a:t>
                      </a:r>
                      <a:endParaRPr lang="en-US" sz="900" b="0" i="0" u="none" strike="noStrike" dirty="0">
                        <a:solidFill>
                          <a:srgbClr val="000000"/>
                        </a:solidFill>
                        <a:effectLst/>
                        <a:latin typeface="Times New Roman"/>
                      </a:endParaRPr>
                    </a:p>
                  </a:txBody>
                  <a:tcPr marL="3191" marR="3191" marT="3191" marB="0" anchor="ctr"/>
                </a:tc>
                <a:tc>
                  <a:txBody>
                    <a:bodyPr/>
                    <a:lstStyle/>
                    <a:p>
                      <a:pPr algn="l" fontAlgn="ctr"/>
                      <a:r>
                        <a:rPr lang="en-US" sz="900" u="none" strike="noStrike" dirty="0">
                          <a:effectLst/>
                        </a:rPr>
                        <a:t>The AS2 S-Band antenna minimum effective isotropic radiated power shall be 56 </a:t>
                      </a:r>
                      <a:r>
                        <a:rPr lang="en-US" sz="900" u="none" strike="noStrike" dirty="0" err="1">
                          <a:effectLst/>
                        </a:rPr>
                        <a:t>dBWi</a:t>
                      </a:r>
                      <a:r>
                        <a:rPr lang="en-US" sz="900" u="none" strike="noStrike" dirty="0">
                          <a:effectLst/>
                        </a:rPr>
                        <a:t> over 2025-2120 MHz</a:t>
                      </a:r>
                      <a:endParaRPr lang="en-US" sz="900" b="0" i="0" u="none" strike="noStrike" dirty="0">
                        <a:solidFill>
                          <a:srgbClr val="000000"/>
                        </a:solidFill>
                        <a:effectLst/>
                        <a:latin typeface="Calibri"/>
                      </a:endParaRPr>
                    </a:p>
                  </a:txBody>
                  <a:tcPr marL="3191" marR="3191" marT="3191" marB="0" anchor="ctr"/>
                </a:tc>
                <a:tc>
                  <a:txBody>
                    <a:bodyPr/>
                    <a:lstStyle/>
                    <a:p>
                      <a:pPr algn="ctr" fontAlgn="t"/>
                      <a:r>
                        <a:rPr lang="en-US" sz="900" u="none" strike="noStrike" dirty="0">
                          <a:effectLst/>
                        </a:rPr>
                        <a:t>ATS</a:t>
                      </a:r>
                      <a:endParaRPr lang="en-US" sz="900" b="0" i="0" u="none" strike="noStrike" dirty="0">
                        <a:solidFill>
                          <a:srgbClr val="000000"/>
                        </a:solidFill>
                        <a:effectLst/>
                        <a:latin typeface="Times New Roman"/>
                      </a:endParaRPr>
                    </a:p>
                  </a:txBody>
                  <a:tcPr marL="3191" marR="3191" marT="3191" marB="0"/>
                </a:tc>
                <a:tc>
                  <a:txBody>
                    <a:bodyPr/>
                    <a:lstStyle/>
                    <a:p>
                      <a:pPr algn="l" fontAlgn="ctr"/>
                      <a:r>
                        <a:rPr lang="en-US" sz="900" u="none" strike="noStrike" dirty="0">
                          <a:effectLst/>
                        </a:rPr>
                        <a:t>NEN1130</a:t>
                      </a:r>
                      <a:endParaRPr lang="en-US" sz="900" b="0" i="0" u="none" strike="noStrike" dirty="0">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NEN1130 (The Ground System shall provide forward services with the minimum EIRP at the output of the NEN for each frequency band and ground station as marked and specified in Table 5 -6.) </a:t>
                      </a:r>
                      <a:br>
                        <a:rPr lang="en-US" sz="900" u="none" strike="noStrike" dirty="0">
                          <a:effectLst/>
                        </a:rPr>
                      </a:br>
                      <a:endParaRPr lang="en-US" sz="900" b="0" i="0" u="none" strike="noStrike" dirty="0">
                        <a:solidFill>
                          <a:srgbClr val="1F497D"/>
                        </a:solidFill>
                        <a:effectLst/>
                        <a:latin typeface="Calibri"/>
                      </a:endParaRPr>
                    </a:p>
                  </a:txBody>
                  <a:tcPr marL="3191" marR="3191" marT="3191" marB="0" anchor="ctr"/>
                </a:tc>
              </a:tr>
              <a:tr h="452543">
                <a:tc>
                  <a:txBody>
                    <a:bodyPr/>
                    <a:lstStyle/>
                    <a:p>
                      <a:pPr algn="ctr" rtl="0" fontAlgn="ctr"/>
                      <a:r>
                        <a:rPr lang="en-US" sz="900" u="none" strike="noStrike" dirty="0">
                          <a:effectLst/>
                        </a:rPr>
                        <a:t>3.1.2</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AS2-0090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X-Band</a:t>
                      </a:r>
                      <a:endParaRPr lang="en-US" sz="900" b="0" i="0" u="none" strike="noStrike" dirty="0">
                        <a:solidFill>
                          <a:srgbClr val="000000"/>
                        </a:solidFill>
                        <a:effectLst/>
                        <a:latin typeface="Times New Roman"/>
                      </a:endParaRPr>
                    </a:p>
                  </a:txBody>
                  <a:tcPr marL="3191" marR="3191" marT="3191" marB="0" anchor="ctr"/>
                </a:tc>
                <a:tc>
                  <a:txBody>
                    <a:bodyPr/>
                    <a:lstStyle/>
                    <a:p>
                      <a:pPr algn="l" fontAlgn="ctr"/>
                      <a:r>
                        <a:rPr lang="en-US" sz="900" u="none" strike="noStrike">
                          <a:effectLst/>
                        </a:rPr>
                        <a:t>The AS2 X-Band antenna frequency range of operation shall be 8025 to 8400 MHz</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ATS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NEN429</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NEN429 (The NASA NEE ground stations shall operate in the authorized frequency bands of Table 5-2.)</a:t>
                      </a:r>
                      <a:br>
                        <a:rPr lang="en-US" sz="900" u="none" strike="noStrike" dirty="0">
                          <a:effectLst/>
                        </a:rPr>
                      </a:br>
                      <a:r>
                        <a:rPr lang="en-US" sz="900" u="none" strike="noStrike" dirty="0">
                          <a:effectLst/>
                        </a:rPr>
                        <a:t>NEE Authorized Frequency Bands Spectrum Bands/Sub-Bands Usage</a:t>
                      </a:r>
                      <a:br>
                        <a:rPr lang="en-US" sz="900" u="none" strike="noStrike" dirty="0">
                          <a:effectLst/>
                        </a:rPr>
                      </a:br>
                      <a:r>
                        <a:rPr lang="en-US" sz="900" u="none" strike="noStrike" dirty="0">
                          <a:effectLst/>
                        </a:rPr>
                        <a:t>2025 – 2110 MHz EESS, SRS, SOS, S-Forward (Earth-to-Space)</a:t>
                      </a:r>
                      <a:br>
                        <a:rPr lang="en-US" sz="900" u="none" strike="noStrike" dirty="0">
                          <a:effectLst/>
                        </a:rPr>
                      </a:br>
                      <a:r>
                        <a:rPr lang="en-US" sz="900" u="none" strike="noStrike" dirty="0">
                          <a:effectLst/>
                        </a:rPr>
                        <a:t>2200 – 2380.5 MHz EESS, SRS, SOS, S-Return (Space-to-Earth)</a:t>
                      </a:r>
                      <a:br>
                        <a:rPr lang="en-US" sz="900" u="none" strike="noStrike" dirty="0">
                          <a:effectLst/>
                        </a:rPr>
                      </a:br>
                      <a:r>
                        <a:rPr lang="en-US" sz="900" u="none" strike="noStrike" dirty="0">
                          <a:effectLst/>
                        </a:rPr>
                        <a:t>4400 - 4500 MHz TBD C-Band (Space-to-Earth)</a:t>
                      </a:r>
                      <a:br>
                        <a:rPr lang="en-US" sz="900" u="none" strike="noStrike" dirty="0">
                          <a:effectLst/>
                        </a:rPr>
                      </a:br>
                      <a:r>
                        <a:rPr lang="en-US" sz="900" u="none" strike="noStrike" dirty="0">
                          <a:effectLst/>
                        </a:rPr>
                        <a:t>8025 – 8400 MHz EESS X-Return (Space-to-Earth) </a:t>
                      </a:r>
                      <a:br>
                        <a:rPr lang="en-US" sz="900" u="none" strike="noStrike" dirty="0">
                          <a:effectLst/>
                        </a:rPr>
                      </a:br>
                      <a:r>
                        <a:rPr lang="en-US" sz="900" u="none" strike="noStrike" dirty="0">
                          <a:effectLst/>
                        </a:rPr>
                        <a:t>8450 – 8500 MHz SRS X-Return (Space-to-Earth) </a:t>
                      </a:r>
                      <a:endParaRPr lang="en-US" sz="900" b="0" i="0" u="none" strike="noStrike" dirty="0">
                        <a:solidFill>
                          <a:srgbClr val="1F497D"/>
                        </a:solidFill>
                        <a:effectLst/>
                        <a:latin typeface="Calibri"/>
                      </a:endParaRPr>
                    </a:p>
                  </a:txBody>
                  <a:tcPr marL="3191" marR="3191" marT="3191" marB="0" anchor="ctr"/>
                </a:tc>
              </a:tr>
              <a:tr h="284036">
                <a:tc>
                  <a:txBody>
                    <a:bodyPr/>
                    <a:lstStyle/>
                    <a:p>
                      <a:pPr algn="ctr" rtl="0" fontAlgn="ctr"/>
                      <a:r>
                        <a:rPr lang="en-US" sz="900" u="none" strike="noStrike">
                          <a:effectLst/>
                        </a:rPr>
                        <a:t>3.1.3</a:t>
                      </a:r>
                      <a:endParaRPr lang="en-US" sz="900" b="0" i="0" u="none" strike="noStrike">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AS2-0150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RF Over Fiber</a:t>
                      </a:r>
                      <a:endParaRPr lang="en-US" sz="900" b="0" i="0" u="none" strike="noStrike" dirty="0">
                        <a:solidFill>
                          <a:srgbClr val="000000"/>
                        </a:solidFill>
                        <a:effectLst/>
                        <a:latin typeface="Times New Roman"/>
                      </a:endParaRPr>
                    </a:p>
                  </a:txBody>
                  <a:tcPr marL="3191" marR="3191" marT="3191" marB="0" anchor="ctr"/>
                </a:tc>
                <a:tc>
                  <a:txBody>
                    <a:bodyPr/>
                    <a:lstStyle/>
                    <a:p>
                      <a:pPr algn="l" fontAlgn="ctr"/>
                      <a:r>
                        <a:rPr lang="en-US" sz="900" u="none" strike="noStrike">
                          <a:effectLst/>
                        </a:rPr>
                        <a:t>The AS2 antenna shall send S-Band RF from the antenna to downconverters located on the operations floor via fiber optics for the S-Band downlink.</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SYS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NEN1123 or Derived Req.</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a:effectLst/>
                        </a:rPr>
                        <a:t>NEN1123 The NEN shall achieve an operational availability (Ao) of 0.95.</a:t>
                      </a:r>
                      <a:endParaRPr lang="en-US" sz="900" b="0" i="0" u="none" strike="noStrike">
                        <a:solidFill>
                          <a:srgbClr val="1F497D"/>
                        </a:solidFill>
                        <a:effectLst/>
                        <a:latin typeface="Calibri"/>
                      </a:endParaRPr>
                    </a:p>
                  </a:txBody>
                  <a:tcPr marL="3191" marR="3191" marT="3191" marB="0" anchor="ctr"/>
                </a:tc>
              </a:tr>
              <a:tr h="284036">
                <a:tc>
                  <a:txBody>
                    <a:bodyPr/>
                    <a:lstStyle/>
                    <a:p>
                      <a:pPr algn="ctr" rtl="0" fontAlgn="ctr"/>
                      <a:r>
                        <a:rPr lang="en-US" sz="900" u="none" strike="noStrike">
                          <a:effectLst/>
                        </a:rPr>
                        <a:t>3.1.3</a:t>
                      </a:r>
                      <a:endParaRPr lang="en-US" sz="900" b="0" i="0" u="none" strike="noStrike">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AS2-0160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a:effectLst/>
                        </a:rPr>
                        <a:t>RF Over Fiber</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a:effectLst/>
                        </a:rPr>
                        <a:t>The AS2 antenna shall receive S-Band RF from upconverters located on the operations floor via fiber optics for S-Band uplink.</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SYS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NEN1123 or Derived Req.</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a:effectLst/>
                        </a:rPr>
                        <a:t>NEN1123 The NEN shall achieve an operational availability (Ao) of 0.95.</a:t>
                      </a:r>
                      <a:endParaRPr lang="en-US" sz="900" b="0" i="0" u="none" strike="noStrike">
                        <a:solidFill>
                          <a:srgbClr val="1F497D"/>
                        </a:solidFill>
                        <a:effectLst/>
                        <a:latin typeface="Calibri"/>
                      </a:endParaRPr>
                    </a:p>
                  </a:txBody>
                  <a:tcPr marL="3191" marR="3191" marT="3191" marB="0" anchor="ctr"/>
                </a:tc>
              </a:tr>
              <a:tr h="558498">
                <a:tc>
                  <a:txBody>
                    <a:bodyPr/>
                    <a:lstStyle/>
                    <a:p>
                      <a:pPr algn="ctr" rtl="0" fontAlgn="ctr"/>
                      <a:r>
                        <a:rPr lang="en-US" sz="900" u="none" strike="noStrike">
                          <a:effectLst/>
                        </a:rPr>
                        <a:t>3.1.3</a:t>
                      </a:r>
                      <a:endParaRPr lang="en-US" sz="900" b="0" i="0" u="none" strike="noStrike">
                        <a:solidFill>
                          <a:srgbClr val="000000"/>
                        </a:solidFill>
                        <a:effectLst/>
                        <a:latin typeface="Times New Roman"/>
                      </a:endParaRPr>
                    </a:p>
                  </a:txBody>
                  <a:tcPr marL="3191" marR="3191" marT="3191" marB="0" anchor="ctr"/>
                </a:tc>
                <a:tc>
                  <a:txBody>
                    <a:bodyPr/>
                    <a:lstStyle/>
                    <a:p>
                      <a:pPr algn="l" rtl="0" fontAlgn="ctr"/>
                      <a:r>
                        <a:rPr lang="en-US" sz="900" u="none" strike="noStrike" dirty="0">
                          <a:effectLst/>
                        </a:rPr>
                        <a:t>AS2-0170</a:t>
                      </a:r>
                      <a:endParaRPr lang="en-US" sz="900" b="0" i="0" u="none" strike="noStrike" dirty="0">
                        <a:solidFill>
                          <a:srgbClr val="000000"/>
                        </a:solidFill>
                        <a:effectLst/>
                        <a:latin typeface="Times New Roman"/>
                      </a:endParaRPr>
                    </a:p>
                  </a:txBody>
                  <a:tcPr marL="3191" marR="3191" marT="3191" marB="0" anchor="ctr"/>
                </a:tc>
                <a:tc>
                  <a:txBody>
                    <a:bodyPr/>
                    <a:lstStyle/>
                    <a:p>
                      <a:pPr algn="l" rtl="0" fontAlgn="ctr"/>
                      <a:r>
                        <a:rPr lang="en-US" sz="900" u="none" strike="noStrike">
                          <a:effectLst/>
                        </a:rPr>
                        <a:t>RF Over Fiber</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a:effectLst/>
                        </a:rPr>
                        <a:t>The AS2 antenna shall send X-Band RF from the antenna to downconverters located on the operations floor via fiber optics for the X-Band downlink.</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SYS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NEN1123 or Derived Req.</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a:effectLst/>
                        </a:rPr>
                        <a:t>NEN1123 The NEN shall achieve an operational availability (Ao) of 0.95.</a:t>
                      </a:r>
                      <a:endParaRPr lang="en-US" sz="900" b="0" i="0" u="none" strike="noStrike">
                        <a:solidFill>
                          <a:srgbClr val="1F497D"/>
                        </a:solidFill>
                        <a:effectLst/>
                        <a:latin typeface="Calibri"/>
                      </a:endParaRPr>
                    </a:p>
                  </a:txBody>
                  <a:tcPr marL="3191" marR="3191" marT="3191" marB="0" anchor="ctr"/>
                </a:tc>
              </a:tr>
              <a:tr h="264888">
                <a:tc>
                  <a:txBody>
                    <a:bodyPr/>
                    <a:lstStyle/>
                    <a:p>
                      <a:pPr algn="ctr" rtl="0" fontAlgn="ctr"/>
                      <a:r>
                        <a:rPr lang="en-US" sz="900" u="none" strike="noStrike">
                          <a:effectLst/>
                        </a:rPr>
                        <a:t>3.6.1</a:t>
                      </a:r>
                      <a:endParaRPr lang="en-US" sz="900" b="0" i="0" u="none" strike="noStrike">
                        <a:solidFill>
                          <a:srgbClr val="000000"/>
                        </a:solidFill>
                        <a:effectLst/>
                        <a:latin typeface="Calibri"/>
                      </a:endParaRPr>
                    </a:p>
                  </a:txBody>
                  <a:tcPr marL="3191" marR="3191" marT="3191" marB="0" anchor="ctr"/>
                </a:tc>
                <a:tc>
                  <a:txBody>
                    <a:bodyPr/>
                    <a:lstStyle/>
                    <a:p>
                      <a:pPr algn="l" fontAlgn="ctr"/>
                      <a:r>
                        <a:rPr lang="en-US" sz="900" u="none" strike="noStrike" dirty="0">
                          <a:effectLst/>
                        </a:rPr>
                        <a:t>AS2-0800</a:t>
                      </a:r>
                      <a:endParaRPr lang="en-US" sz="900" b="0" i="0" u="none" strike="noStrike" dirty="0">
                        <a:solidFill>
                          <a:srgbClr val="000000"/>
                        </a:solidFill>
                        <a:effectLst/>
                        <a:latin typeface="Calibri"/>
                      </a:endParaRPr>
                    </a:p>
                  </a:txBody>
                  <a:tcPr marL="3191" marR="3191" marT="3191" marB="0" anchor="ctr"/>
                </a:tc>
                <a:tc>
                  <a:txBody>
                    <a:bodyPr/>
                    <a:lstStyle/>
                    <a:p>
                      <a:pPr algn="l" rtl="0" fontAlgn="ctr"/>
                      <a:r>
                        <a:rPr lang="en-US" sz="900" u="none" strike="noStrike">
                          <a:effectLst/>
                        </a:rPr>
                        <a:t>Radiometric Tracking Services</a:t>
                      </a:r>
                      <a:endParaRPr lang="en-US" sz="900" b="0" i="0" u="none" strike="noStrike">
                        <a:solidFill>
                          <a:srgbClr val="000000"/>
                        </a:solidFill>
                        <a:effectLst/>
                        <a:latin typeface="Calibri"/>
                      </a:endParaRPr>
                    </a:p>
                  </a:txBody>
                  <a:tcPr marL="3191" marR="3191" marT="3191" marB="0" anchor="ctr"/>
                </a:tc>
                <a:tc>
                  <a:txBody>
                    <a:bodyPr/>
                    <a:lstStyle/>
                    <a:p>
                      <a:pPr algn="l" fontAlgn="ctr"/>
                      <a:r>
                        <a:rPr lang="en-US" sz="900" u="none" strike="noStrike">
                          <a:effectLst/>
                        </a:rPr>
                        <a:t>The system shall provide radiometric tracking services.</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SYS</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NEN511</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a:effectLst/>
                        </a:rPr>
                        <a:t>NEN511 The Ground System shall provide radiometric tracking services specified in Table 5-4.</a:t>
                      </a:r>
                      <a:endParaRPr lang="en-US" sz="900" b="0" i="0" u="none" strike="noStrike">
                        <a:solidFill>
                          <a:srgbClr val="1F497D"/>
                        </a:solidFill>
                        <a:effectLst/>
                        <a:latin typeface="Calibri"/>
                      </a:endParaRPr>
                    </a:p>
                  </a:txBody>
                  <a:tcPr marL="3191" marR="3191" marT="3191" marB="0" anchor="ctr"/>
                </a:tc>
              </a:tr>
              <a:tr h="213187">
                <a:tc>
                  <a:txBody>
                    <a:bodyPr/>
                    <a:lstStyle/>
                    <a:p>
                      <a:pPr algn="ctr" rtl="0" fontAlgn="ctr"/>
                      <a:r>
                        <a:rPr lang="en-US" sz="900" u="none" strike="noStrike">
                          <a:effectLst/>
                        </a:rPr>
                        <a:t>3.9.4</a:t>
                      </a:r>
                      <a:endParaRPr lang="en-US" sz="900" b="0" i="0" u="none" strike="noStrike">
                        <a:solidFill>
                          <a:srgbClr val="000000"/>
                        </a:solidFill>
                        <a:effectLst/>
                        <a:latin typeface="Times New Roman"/>
                      </a:endParaRPr>
                    </a:p>
                  </a:txBody>
                  <a:tcPr marL="3191" marR="3191" marT="3191" marB="0" anchor="ctr"/>
                </a:tc>
                <a:tc>
                  <a:txBody>
                    <a:bodyPr/>
                    <a:lstStyle/>
                    <a:p>
                      <a:pPr algn="l" fontAlgn="ctr"/>
                      <a:r>
                        <a:rPr lang="en-US" sz="900" u="none" strike="noStrike" dirty="0">
                          <a:effectLst/>
                        </a:rPr>
                        <a:t>AS2-2430</a:t>
                      </a:r>
                      <a:endParaRPr lang="en-US" sz="900" b="0" i="0" u="none" strike="noStrike" dirty="0">
                        <a:solidFill>
                          <a:srgbClr val="000000"/>
                        </a:solidFill>
                        <a:effectLst/>
                        <a:latin typeface="Calibri"/>
                      </a:endParaRPr>
                    </a:p>
                  </a:txBody>
                  <a:tcPr marL="3191" marR="3191" marT="3191" marB="0" anchor="ctr"/>
                </a:tc>
                <a:tc>
                  <a:txBody>
                    <a:bodyPr/>
                    <a:lstStyle/>
                    <a:p>
                      <a:pPr algn="l" rtl="0" fontAlgn="ctr"/>
                      <a:r>
                        <a:rPr lang="en-US" sz="900" u="none" strike="noStrike" dirty="0">
                          <a:effectLst/>
                        </a:rPr>
                        <a:t>Structural Requirements</a:t>
                      </a:r>
                      <a:endParaRPr lang="en-US" sz="900" b="0" i="0" u="none" strike="noStrike" dirty="0">
                        <a:solidFill>
                          <a:srgbClr val="000000"/>
                        </a:solidFill>
                        <a:effectLst/>
                        <a:latin typeface="Calibri"/>
                      </a:endParaRPr>
                    </a:p>
                  </a:txBody>
                  <a:tcPr marL="3191" marR="3191" marT="3191" marB="0" anchor="ctr"/>
                </a:tc>
                <a:tc>
                  <a:txBody>
                    <a:bodyPr/>
                    <a:lstStyle/>
                    <a:p>
                      <a:pPr algn="l" fontAlgn="ctr"/>
                      <a:r>
                        <a:rPr lang="en-US" sz="900" u="none" strike="noStrike">
                          <a:effectLst/>
                        </a:rPr>
                        <a:t>The AS2 antenna shall be capable of being mounted on top of the Elvey Building at the University of Alaska, Fairbanks and still meet all performance requirements.</a:t>
                      </a:r>
                      <a:endParaRPr lang="en-US" sz="900" b="0" i="0" u="none" strike="noStrike">
                        <a:solidFill>
                          <a:srgbClr val="000000"/>
                        </a:solidFill>
                        <a:effectLst/>
                        <a:latin typeface="Calibri"/>
                      </a:endParaRPr>
                    </a:p>
                  </a:txBody>
                  <a:tcPr marL="3191" marR="3191" marT="3191" marB="0" anchor="ctr"/>
                </a:tc>
                <a:tc>
                  <a:txBody>
                    <a:bodyPr/>
                    <a:lstStyle/>
                    <a:p>
                      <a:pPr algn="ctr" fontAlgn="t"/>
                      <a:r>
                        <a:rPr lang="en-US" sz="900" u="none" strike="noStrike">
                          <a:effectLst/>
                        </a:rPr>
                        <a:t>ANT</a:t>
                      </a:r>
                      <a:endParaRPr lang="en-US" sz="900" b="0" i="0" u="none" strike="noStrike">
                        <a:solidFill>
                          <a:srgbClr val="000000"/>
                        </a:solidFill>
                        <a:effectLst/>
                        <a:latin typeface="Times New Roman"/>
                      </a:endParaRPr>
                    </a:p>
                  </a:txBody>
                  <a:tcPr marL="3191" marR="3191" marT="3191" marB="0"/>
                </a:tc>
                <a:tc>
                  <a:txBody>
                    <a:bodyPr/>
                    <a:lstStyle/>
                    <a:p>
                      <a:pPr algn="l" fontAlgn="ctr"/>
                      <a:r>
                        <a:rPr lang="en-US" sz="900" u="none" strike="noStrike">
                          <a:effectLst/>
                        </a:rPr>
                        <a:t>NEN1123</a:t>
                      </a:r>
                      <a:endParaRPr lang="en-US" sz="900" b="0" i="0" u="none" strike="noStrike">
                        <a:solidFill>
                          <a:srgbClr val="1F497D"/>
                        </a:solidFill>
                        <a:effectLst/>
                        <a:latin typeface="Calibri"/>
                      </a:endParaRPr>
                    </a:p>
                  </a:txBody>
                  <a:tcPr marL="3191" marR="3191" marT="3191" marB="0" anchor="ctr"/>
                </a:tc>
                <a:tc>
                  <a:txBody>
                    <a:bodyPr/>
                    <a:lstStyle/>
                    <a:p>
                      <a:pPr algn="l" fontAlgn="ctr"/>
                      <a:r>
                        <a:rPr lang="en-US" sz="900" u="none" strike="noStrike" dirty="0">
                          <a:effectLst/>
                        </a:rPr>
                        <a:t>NEN1123 (The NEN shall achieve an operational availability (</a:t>
                      </a:r>
                      <a:r>
                        <a:rPr lang="en-US" sz="900" u="none" strike="noStrike" dirty="0" err="1">
                          <a:effectLst/>
                        </a:rPr>
                        <a:t>Ao</a:t>
                      </a:r>
                      <a:r>
                        <a:rPr lang="en-US" sz="900" u="none" strike="noStrike" dirty="0">
                          <a:effectLst/>
                        </a:rPr>
                        <a:t>) of 0.95.)</a:t>
                      </a:r>
                      <a:br>
                        <a:rPr lang="en-US" sz="900" u="none" strike="noStrike" dirty="0">
                          <a:effectLst/>
                        </a:rPr>
                      </a:br>
                      <a:r>
                        <a:rPr lang="en-US" sz="900" u="none" strike="noStrike" dirty="0">
                          <a:effectLst/>
                        </a:rPr>
                        <a:t>Facility Requirement</a:t>
                      </a:r>
                      <a:endParaRPr lang="en-US" sz="900" b="0" i="0" u="none" strike="noStrike" dirty="0">
                        <a:solidFill>
                          <a:srgbClr val="1F497D"/>
                        </a:solidFill>
                        <a:effectLst/>
                        <a:latin typeface="Calibri"/>
                      </a:endParaRPr>
                    </a:p>
                  </a:txBody>
                  <a:tcPr marL="3191" marR="3191" marT="3191" marB="0" anchor="ctr"/>
                </a:tc>
              </a:tr>
            </a:tbl>
          </a:graphicData>
        </a:graphic>
      </p:graphicFrame>
    </p:spTree>
    <p:extLst>
      <p:ext uri="{BB962C8B-B14F-4D97-AF65-F5344CB8AC3E}">
        <p14:creationId xmlns:p14="http://schemas.microsoft.com/office/powerpoint/2010/main" val="33210607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br>
              <a:rPr lang="en-US" dirty="0"/>
            </a:br>
            <a:r>
              <a:rPr lang="en-US" dirty="0"/>
              <a:t>System and Test Level</a:t>
            </a:r>
          </a:p>
        </p:txBody>
      </p:sp>
      <p:sp>
        <p:nvSpPr>
          <p:cNvPr id="5" name="Content Placeholder 5"/>
          <p:cNvSpPr txBox="1">
            <a:spLocks/>
          </p:cNvSpPr>
          <p:nvPr/>
        </p:nvSpPr>
        <p:spPr>
          <a:xfrm>
            <a:off x="5867400" y="4103904"/>
            <a:ext cx="2886075" cy="2190750"/>
          </a:xfrm>
          <a:prstGeom prst="rect">
            <a:avLst/>
          </a:prstGeom>
        </p:spPr>
        <p:txBody>
          <a:bodyPr>
            <a:normAutofit/>
          </a:bodyPr>
          <a:lstStyle>
            <a:lvl1pPr marL="342900" indent="-342900" algn="l" rtl="0" eaLnBrk="1" fontAlgn="base" hangingPunct="1">
              <a:spcBef>
                <a:spcPts val="1200"/>
              </a:spcBef>
              <a:spcAft>
                <a:spcPct val="0"/>
              </a:spcAft>
              <a:buClr>
                <a:srgbClr val="17375E"/>
              </a:buClr>
              <a:buFont typeface="Wingdings 3" pitchFamily="18" charset="2"/>
              <a:buChar char=""/>
              <a:defRPr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Most AS2 requirements are verified in Level 3 (subsystem level)</a:t>
            </a:r>
          </a:p>
          <a:p>
            <a:r>
              <a:rPr lang="en-US" dirty="0" smtClean="0"/>
              <a:t>SYS requirements are verified in Level 4 and 5</a:t>
            </a:r>
            <a:endParaRPr lang="en-US" dirty="0"/>
          </a:p>
        </p:txBody>
      </p:sp>
      <p:sp>
        <p:nvSpPr>
          <p:cNvPr id="16" name="TextBox 15"/>
          <p:cNvSpPr txBox="1"/>
          <p:nvPr/>
        </p:nvSpPr>
        <p:spPr>
          <a:xfrm>
            <a:off x="723616" y="1323918"/>
            <a:ext cx="4191756" cy="307777"/>
          </a:xfrm>
          <a:prstGeom prst="rect">
            <a:avLst/>
          </a:prstGeom>
          <a:noFill/>
        </p:spPr>
        <p:txBody>
          <a:bodyPr wrap="square" rtlCol="0">
            <a:spAutoFit/>
          </a:bodyPr>
          <a:lstStyle/>
          <a:p>
            <a:r>
              <a:rPr lang="en-US" sz="1400" b="1" dirty="0" smtClean="0">
                <a:latin typeface="+mn-lt"/>
                <a:cs typeface="Times New Roman" panose="02020603050405020304" pitchFamily="18" charset="0"/>
              </a:rPr>
              <a:t>Test Level Requirements per System and Subsystems</a:t>
            </a:r>
            <a:endParaRPr lang="en-US" sz="1400" b="1" dirty="0">
              <a:latin typeface="+mn-lt"/>
              <a:cs typeface="Times New Roman" panose="02020603050405020304" pitchFamily="18" charset="0"/>
            </a:endParaRPr>
          </a:p>
        </p:txBody>
      </p:sp>
      <p:graphicFrame>
        <p:nvGraphicFramePr>
          <p:cNvPr id="7" name="Chart 6"/>
          <p:cNvGraphicFramePr>
            <a:graphicFrameLocks/>
          </p:cNvGraphicFramePr>
          <p:nvPr>
            <p:extLst/>
          </p:nvPr>
        </p:nvGraphicFramePr>
        <p:xfrm>
          <a:off x="435217" y="1785584"/>
          <a:ext cx="4768553" cy="3148772"/>
        </p:xfrm>
        <a:graphic>
          <a:graphicData uri="http://schemas.openxmlformats.org/drawingml/2006/chart">
            <c:chart xmlns:c="http://schemas.openxmlformats.org/drawingml/2006/chart" xmlns:r="http://schemas.openxmlformats.org/officeDocument/2006/relationships" r:id="rId2"/>
          </a:graphicData>
        </a:graphic>
      </p:graphicFrame>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1260" y="1785584"/>
            <a:ext cx="3401754" cy="2050219"/>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882" y="4785894"/>
            <a:ext cx="4514145" cy="10096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30430380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 Analysis</a:t>
            </a:r>
            <a:br>
              <a:rPr lang="en-US" dirty="0"/>
            </a:br>
            <a:r>
              <a:rPr lang="en-US" dirty="0"/>
              <a:t>Verification Method and Test Level</a:t>
            </a:r>
          </a:p>
        </p:txBody>
      </p:sp>
      <p:sp>
        <p:nvSpPr>
          <p:cNvPr id="3" name="Content Placeholder 5"/>
          <p:cNvSpPr txBox="1">
            <a:spLocks/>
          </p:cNvSpPr>
          <p:nvPr/>
        </p:nvSpPr>
        <p:spPr>
          <a:xfrm>
            <a:off x="533400" y="4724400"/>
            <a:ext cx="8220075" cy="1828800"/>
          </a:xfrm>
          <a:prstGeom prst="rect">
            <a:avLst/>
          </a:prstGeom>
        </p:spPr>
        <p:txBody>
          <a:bodyPr>
            <a:normAutofit fontScale="92500" lnSpcReduction="20000"/>
          </a:bodyPr>
          <a:lstStyle>
            <a:lvl1pPr marL="342900" indent="-342900" algn="l" rtl="0" eaLnBrk="1" fontAlgn="base" hangingPunct="1">
              <a:spcBef>
                <a:spcPts val="1200"/>
              </a:spcBef>
              <a:spcAft>
                <a:spcPct val="0"/>
              </a:spcAft>
              <a:buClr>
                <a:srgbClr val="17375E"/>
              </a:buClr>
              <a:buFont typeface="Wingdings 3" pitchFamily="18" charset="2"/>
              <a:buChar char=""/>
              <a:defRPr sz="16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16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1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105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Most AS2 requirements are verified by Demonstration in Level 3 (subsystem level)</a:t>
            </a:r>
          </a:p>
          <a:p>
            <a:r>
              <a:rPr lang="en-US" dirty="0" smtClean="0"/>
              <a:t>Requirements verified by analysis include:</a:t>
            </a:r>
          </a:p>
          <a:p>
            <a:pPr lvl="1"/>
            <a:r>
              <a:rPr lang="en-US" dirty="0" smtClean="0"/>
              <a:t>Transmit EIRP</a:t>
            </a:r>
          </a:p>
          <a:p>
            <a:pPr lvl="1"/>
            <a:r>
              <a:rPr lang="en-US" dirty="0" smtClean="0"/>
              <a:t>Path latency</a:t>
            </a:r>
          </a:p>
          <a:p>
            <a:pPr lvl="1"/>
            <a:r>
              <a:rPr lang="en-US" dirty="0" smtClean="0"/>
              <a:t>Operational availability</a:t>
            </a:r>
          </a:p>
          <a:p>
            <a:pPr lvl="1"/>
            <a:r>
              <a:rPr lang="en-US" dirty="0" smtClean="0"/>
              <a:t>Data logging capacity</a:t>
            </a:r>
          </a:p>
          <a:p>
            <a:pPr lvl="1"/>
            <a:r>
              <a:rPr lang="en-US" dirty="0" smtClean="0"/>
              <a:t>Receive power level survivability</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0921" y="1752601"/>
            <a:ext cx="3362553" cy="20246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aphicFrame>
        <p:nvGraphicFramePr>
          <p:cNvPr id="7" name="Chart 6"/>
          <p:cNvGraphicFramePr>
            <a:graphicFrameLocks/>
          </p:cNvGraphicFramePr>
          <p:nvPr>
            <p:extLst/>
          </p:nvPr>
        </p:nvGraphicFramePr>
        <p:xfrm>
          <a:off x="723477" y="1613258"/>
          <a:ext cx="4361271" cy="28476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2785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SRR Entrance Criteria satisfied (E-6c, E-6h)</a:t>
            </a:r>
          </a:p>
          <a:p>
            <a:pPr lvl="1"/>
            <a:r>
              <a:rPr lang="en-US" dirty="0"/>
              <a:t>(6c) Completed RTVM with parent requirements assigned to all </a:t>
            </a:r>
            <a:r>
              <a:rPr lang="en-US" dirty="0" smtClean="0"/>
              <a:t>AS2 SRD </a:t>
            </a:r>
            <a:r>
              <a:rPr lang="en-US" dirty="0"/>
              <a:t>requirements</a:t>
            </a:r>
          </a:p>
          <a:p>
            <a:pPr lvl="2"/>
            <a:r>
              <a:rPr lang="en-US" dirty="0"/>
              <a:t>RTVM will be submitted to SCNS NEN </a:t>
            </a:r>
            <a:r>
              <a:rPr lang="en-US" dirty="0" smtClean="0"/>
              <a:t>CRB (SCNS-NEN-RTVM-0003)</a:t>
            </a:r>
            <a:endParaRPr lang="en-US" dirty="0"/>
          </a:p>
          <a:p>
            <a:pPr lvl="1"/>
            <a:r>
              <a:rPr lang="en-US" dirty="0"/>
              <a:t>(6h) Assigned verification methods for each SRD requirement</a:t>
            </a:r>
          </a:p>
          <a:p>
            <a:r>
              <a:rPr lang="en-US" b="1" dirty="0"/>
              <a:t>SRR Success Criteria evidence (S-5, S-9)</a:t>
            </a:r>
          </a:p>
          <a:p>
            <a:pPr lvl="1"/>
            <a:r>
              <a:rPr lang="en-US" dirty="0"/>
              <a:t>(5) Reviewed preliminary verification approaches including test configuration for lab testing and deployed system end-to-end testing</a:t>
            </a:r>
          </a:p>
          <a:p>
            <a:pPr lvl="1"/>
            <a:r>
              <a:rPr lang="en-US" dirty="0"/>
              <a:t>(5) Identified test equipment needed to validate SRD requirements</a:t>
            </a:r>
          </a:p>
          <a:p>
            <a:pPr lvl="1"/>
            <a:r>
              <a:rPr lang="en-US" dirty="0"/>
              <a:t>(9) Preliminary approaches have been determined for how requirements will be verified and validated down to the subsystem </a:t>
            </a:r>
            <a:r>
              <a:rPr lang="en-US" dirty="0" smtClean="0"/>
              <a:t>level</a:t>
            </a: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RTVM Summary</a:t>
            </a:r>
            <a:endParaRPr lang="en-US" dirty="0"/>
          </a:p>
        </p:txBody>
      </p:sp>
    </p:spTree>
    <p:extLst>
      <p:ext uri="{BB962C8B-B14F-4D97-AF65-F5344CB8AC3E}">
        <p14:creationId xmlns:p14="http://schemas.microsoft.com/office/powerpoint/2010/main" val="38611549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52575" y="3063389"/>
            <a:ext cx="7269480" cy="338554"/>
          </a:xfrm>
        </p:spPr>
        <p:txBody>
          <a:bodyPr/>
          <a:lstStyle/>
          <a:p>
            <a:r>
              <a:rPr lang="en-US" dirty="0" smtClean="0"/>
              <a:t>System Performance Analysis</a:t>
            </a:r>
            <a:endParaRPr lang="en-US" dirty="0"/>
          </a:p>
        </p:txBody>
      </p:sp>
      <p:sp>
        <p:nvSpPr>
          <p:cNvPr id="5" name="Text Placeholder 4"/>
          <p:cNvSpPr>
            <a:spLocks noGrp="1"/>
          </p:cNvSpPr>
          <p:nvPr>
            <p:ph type="body" sz="quarter" idx="11"/>
          </p:nvPr>
        </p:nvSpPr>
        <p:spPr/>
        <p:txBody>
          <a:bodyPr/>
          <a:lstStyle/>
          <a:p>
            <a:r>
              <a:rPr lang="en-US" dirty="0" smtClean="0"/>
              <a:t>Serhat </a:t>
            </a:r>
            <a:r>
              <a:rPr lang="en-US" dirty="0" err="1" smtClean="0"/>
              <a:t>Altunc</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842481126"/>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1" dirty="0" smtClean="0">
                          <a:latin typeface="Segoe UI" pitchFamily="34" charset="0"/>
                          <a:ea typeface="Segoe UI" pitchFamily="34" charset="0"/>
                          <a:cs typeface="Segoe UI" pitchFamily="34" charset="0"/>
                        </a:rPr>
                        <a:t>7</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1"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698865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188720"/>
            <a:ext cx="8229600" cy="1566055"/>
          </a:xfrm>
        </p:spPr>
        <p:txBody>
          <a:bodyPr/>
          <a:lstStyle/>
          <a:p>
            <a:r>
              <a:rPr lang="en-US" b="1" dirty="0" smtClean="0"/>
              <a:t>The AS2 Replacement project team has conducted three technical analyses that have helped to confirm and guide the AS2 system requirements process</a:t>
            </a:r>
          </a:p>
          <a:p>
            <a:pPr lvl="1"/>
            <a:r>
              <a:rPr lang="en-US" dirty="0" smtClean="0"/>
              <a:t>RF Compatibility Analysis*</a:t>
            </a:r>
          </a:p>
          <a:p>
            <a:pPr lvl="1"/>
            <a:r>
              <a:rPr lang="en-US" dirty="0" smtClean="0"/>
              <a:t>Structural Analysis</a:t>
            </a:r>
          </a:p>
          <a:p>
            <a:pPr lvl="1"/>
            <a:r>
              <a:rPr lang="en-US" dirty="0" smtClean="0"/>
              <a:t>RMA Analysis (</a:t>
            </a:r>
            <a:r>
              <a:rPr lang="en-US" i="1" dirty="0" smtClean="0"/>
              <a:t>see next section</a:t>
            </a:r>
            <a:r>
              <a:rPr lang="en-US" dirty="0" smtClean="0"/>
              <a:t>)</a:t>
            </a:r>
          </a:p>
        </p:txBody>
      </p:sp>
      <p:sp>
        <p:nvSpPr>
          <p:cNvPr id="3" name="Title 2"/>
          <p:cNvSpPr>
            <a:spLocks noGrp="1"/>
          </p:cNvSpPr>
          <p:nvPr>
            <p:ph type="title"/>
          </p:nvPr>
        </p:nvSpPr>
        <p:spPr/>
        <p:txBody>
          <a:bodyPr/>
          <a:lstStyle/>
          <a:p>
            <a:r>
              <a:rPr lang="en-US" dirty="0" smtClean="0"/>
              <a:t>Supporting Analysis Overview</a:t>
            </a:r>
            <a:endParaRPr lang="en-US" dirty="0"/>
          </a:p>
        </p:txBody>
      </p:sp>
      <p:grpSp>
        <p:nvGrpSpPr>
          <p:cNvPr id="14" name="Group 13"/>
          <p:cNvGrpSpPr/>
          <p:nvPr/>
        </p:nvGrpSpPr>
        <p:grpSpPr>
          <a:xfrm>
            <a:off x="509282" y="2751808"/>
            <a:ext cx="2560320" cy="3518704"/>
            <a:chOff x="520857" y="2986268"/>
            <a:chExt cx="2560320" cy="3518704"/>
          </a:xfrm>
        </p:grpSpPr>
        <p:sp>
          <p:nvSpPr>
            <p:cNvPr id="5" name="Rounded Rectangle 4"/>
            <p:cNvSpPr/>
            <p:nvPr/>
          </p:nvSpPr>
          <p:spPr>
            <a:xfrm>
              <a:off x="520857" y="2986268"/>
              <a:ext cx="2560320" cy="3518704"/>
            </a:xfrm>
            <a:prstGeom prst="roundRect">
              <a:avLst>
                <a:gd name="adj" fmla="val 3748"/>
              </a:avLst>
            </a:prstGeom>
            <a:gradFill flip="none" rotWithShape="1">
              <a:gsLst>
                <a:gs pos="65000">
                  <a:schemeClr val="bg1">
                    <a:lumMod val="95000"/>
                  </a:schemeClr>
                </a:gs>
                <a:gs pos="0">
                  <a:schemeClr val="bg1"/>
                </a:gs>
                <a:gs pos="100000">
                  <a:schemeClr val="bg1">
                    <a:lumMod val="85000"/>
                  </a:schemeClr>
                </a:gs>
              </a:gsLst>
              <a:lin ang="2700000" scaled="1"/>
              <a:tileRect/>
            </a:gra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20857" y="3113590"/>
              <a:ext cx="2560320" cy="252377"/>
            </a:xfrm>
            <a:prstGeom prst="rect">
              <a:avLst/>
            </a:prstGeom>
            <a:noFill/>
          </p:spPr>
          <p:txBody>
            <a:bodyPr wrap="square" tIns="18288" bIns="18288" rtlCol="0">
              <a:spAutoFit/>
            </a:bodyPr>
            <a:lstStyle/>
            <a:p>
              <a:pPr algn="ctr"/>
              <a:r>
                <a:rPr lang="en-US" sz="1400" b="1" dirty="0" smtClean="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RF Compatibility Analysis</a:t>
              </a:r>
              <a:endParaRPr lang="en-US" sz="1400" b="1" baseline="30000" dirty="0">
                <a:solidFill>
                  <a:srgbClr val="FF000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12" name="Straight Connector 11"/>
            <p:cNvCxnSpPr/>
            <p:nvPr/>
          </p:nvCxnSpPr>
          <p:spPr>
            <a:xfrm>
              <a:off x="614612" y="3412263"/>
              <a:ext cx="2372810" cy="0"/>
            </a:xfrm>
            <a:prstGeom prst="line">
              <a:avLst/>
            </a:prstGeom>
            <a:ln>
              <a:solidFill>
                <a:schemeClr val="bg2">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20857" y="3597460"/>
              <a:ext cx="2560320" cy="2907512"/>
            </a:xfrm>
            <a:prstGeom prst="rect">
              <a:avLst/>
            </a:prstGeom>
            <a:noFill/>
          </p:spPr>
          <p:txBody>
            <a:bodyPr wrap="square" rtlCol="0">
              <a:noAutofit/>
            </a:bodyPr>
            <a:lstStyle/>
            <a:p>
              <a:r>
                <a:rPr lang="en-US" sz="1400" b="1" u="sng" dirty="0" smtClean="0">
                  <a:latin typeface="+mn-lt"/>
                </a:rPr>
                <a:t>Purpose:</a:t>
              </a:r>
            </a:p>
            <a:p>
              <a:endParaRPr lang="en-US" sz="600" dirty="0" smtClean="0">
                <a:latin typeface="+mn-lt"/>
              </a:endParaRPr>
            </a:p>
            <a:p>
              <a:r>
                <a:rPr lang="en-US" sz="1400" dirty="0" smtClean="0">
                  <a:latin typeface="+mn-lt"/>
                </a:rPr>
                <a:t>Verify that the anticipated ASF mission set can be satisfied with multiple COTS antenna products and verify the NEE SRD performance requirements are sufficient for the new AS2 antenna system</a:t>
              </a:r>
            </a:p>
            <a:p>
              <a:endParaRPr lang="en-US" sz="600" dirty="0" smtClean="0">
                <a:latin typeface="+mn-lt"/>
              </a:endParaRPr>
            </a:p>
            <a:p>
              <a:r>
                <a:rPr lang="en-US" sz="1400" b="1" u="sng" dirty="0" smtClean="0">
                  <a:latin typeface="+mn-lt"/>
                </a:rPr>
                <a:t>Scope:</a:t>
              </a:r>
            </a:p>
            <a:p>
              <a:endParaRPr lang="en-US" sz="600" b="1" u="sng" dirty="0">
                <a:latin typeface="+mn-lt"/>
              </a:endParaRPr>
            </a:p>
            <a:p>
              <a:pPr marL="173038" indent="-173038">
                <a:buFont typeface="Wingdings" panose="05000000000000000000" pitchFamily="2" charset="2"/>
                <a:buChar char="v"/>
              </a:pPr>
              <a:r>
                <a:rPr lang="en-US" sz="1300" dirty="0" smtClean="0">
                  <a:latin typeface="+mn-lt"/>
                </a:rPr>
                <a:t>Multiple COTS Antennas</a:t>
              </a:r>
            </a:p>
            <a:p>
              <a:pPr marL="173038" indent="-173038">
                <a:buFont typeface="Wingdings" panose="05000000000000000000" pitchFamily="2" charset="2"/>
                <a:buChar char="v"/>
              </a:pPr>
              <a:r>
                <a:rPr lang="en-US" sz="1300" dirty="0" smtClean="0">
                  <a:latin typeface="+mn-lt"/>
                </a:rPr>
                <a:t>Current/Future ASF Mission Set</a:t>
              </a:r>
              <a:endParaRPr lang="en-US" sz="1300" dirty="0">
                <a:latin typeface="+mn-lt"/>
              </a:endParaRPr>
            </a:p>
          </p:txBody>
        </p:sp>
      </p:grpSp>
      <p:grpSp>
        <p:nvGrpSpPr>
          <p:cNvPr id="15" name="Group 14"/>
          <p:cNvGrpSpPr/>
          <p:nvPr/>
        </p:nvGrpSpPr>
        <p:grpSpPr>
          <a:xfrm>
            <a:off x="3289334" y="2751808"/>
            <a:ext cx="2560320" cy="3518704"/>
            <a:chOff x="520857" y="2986268"/>
            <a:chExt cx="2560320" cy="3518704"/>
          </a:xfrm>
        </p:grpSpPr>
        <p:sp>
          <p:nvSpPr>
            <p:cNvPr id="16" name="Rounded Rectangle 15"/>
            <p:cNvSpPr/>
            <p:nvPr/>
          </p:nvSpPr>
          <p:spPr>
            <a:xfrm>
              <a:off x="520857" y="2986268"/>
              <a:ext cx="2560320" cy="3518704"/>
            </a:xfrm>
            <a:prstGeom prst="roundRect">
              <a:avLst>
                <a:gd name="adj" fmla="val 3748"/>
              </a:avLst>
            </a:prstGeom>
            <a:gradFill flip="none" rotWithShape="1">
              <a:gsLst>
                <a:gs pos="65000">
                  <a:schemeClr val="bg1">
                    <a:lumMod val="95000"/>
                  </a:schemeClr>
                </a:gs>
                <a:gs pos="0">
                  <a:schemeClr val="bg1"/>
                </a:gs>
                <a:gs pos="100000">
                  <a:schemeClr val="bg1">
                    <a:lumMod val="85000"/>
                  </a:schemeClr>
                </a:gs>
              </a:gsLst>
              <a:lin ang="2700000" scaled="1"/>
              <a:tileRect/>
            </a:gra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520857" y="3113590"/>
              <a:ext cx="2560320" cy="252377"/>
            </a:xfrm>
            <a:prstGeom prst="rect">
              <a:avLst/>
            </a:prstGeom>
            <a:noFill/>
          </p:spPr>
          <p:txBody>
            <a:bodyPr wrap="square" tIns="18288" bIns="18288" rtlCol="0">
              <a:spAutoFit/>
            </a:bodyPr>
            <a:lstStyle/>
            <a:p>
              <a:pPr algn="ctr"/>
              <a:r>
                <a:rPr lang="en-US" sz="1400"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Structural Analysis</a:t>
              </a:r>
            </a:p>
          </p:txBody>
        </p:sp>
        <p:cxnSp>
          <p:nvCxnSpPr>
            <p:cNvPr id="18" name="Straight Connector 17"/>
            <p:cNvCxnSpPr/>
            <p:nvPr/>
          </p:nvCxnSpPr>
          <p:spPr>
            <a:xfrm>
              <a:off x="614612" y="3412263"/>
              <a:ext cx="2372810" cy="0"/>
            </a:xfrm>
            <a:prstGeom prst="line">
              <a:avLst/>
            </a:prstGeom>
            <a:ln>
              <a:solidFill>
                <a:schemeClr val="bg2">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20857" y="3597460"/>
              <a:ext cx="2560320" cy="2907512"/>
            </a:xfrm>
            <a:prstGeom prst="rect">
              <a:avLst/>
            </a:prstGeom>
            <a:noFill/>
          </p:spPr>
          <p:txBody>
            <a:bodyPr wrap="square" rtlCol="0">
              <a:noAutofit/>
            </a:bodyPr>
            <a:lstStyle/>
            <a:p>
              <a:r>
                <a:rPr lang="en-US" sz="1400" b="1" u="sng" dirty="0" smtClean="0">
                  <a:latin typeface="+mn-lt"/>
                </a:rPr>
                <a:t>Purpose:</a:t>
              </a:r>
            </a:p>
            <a:p>
              <a:endParaRPr lang="en-US" sz="600" dirty="0" smtClean="0">
                <a:latin typeface="+mn-lt"/>
              </a:endParaRPr>
            </a:p>
            <a:p>
              <a:r>
                <a:rPr lang="en-US" sz="1400" dirty="0" smtClean="0">
                  <a:latin typeface="+mn-lt"/>
                </a:rPr>
                <a:t>Verify that multiple COTS antenna products, which satisfy the performance </a:t>
              </a:r>
              <a:r>
                <a:rPr lang="en-US" sz="1400" dirty="0">
                  <a:latin typeface="+mn-lt"/>
                </a:rPr>
                <a:t>requirements (e.g., G/T, EIRP</a:t>
              </a:r>
              <a:r>
                <a:rPr lang="en-US" sz="1400" dirty="0" smtClean="0">
                  <a:latin typeface="+mn-lt"/>
                </a:rPr>
                <a:t>), can be implemented on top of the </a:t>
              </a:r>
              <a:r>
                <a:rPr lang="en-US" sz="1400" dirty="0" err="1" smtClean="0">
                  <a:latin typeface="+mn-lt"/>
                </a:rPr>
                <a:t>Elvey</a:t>
              </a:r>
              <a:r>
                <a:rPr lang="en-US" sz="1400" dirty="0" smtClean="0">
                  <a:latin typeface="+mn-lt"/>
                </a:rPr>
                <a:t> building safely and without major building modifications</a:t>
              </a:r>
            </a:p>
            <a:p>
              <a:endParaRPr lang="en-US" sz="600" dirty="0" smtClean="0">
                <a:latin typeface="+mn-lt"/>
              </a:endParaRPr>
            </a:p>
            <a:p>
              <a:r>
                <a:rPr lang="en-US" sz="1400" b="1" u="sng" dirty="0" smtClean="0">
                  <a:latin typeface="+mn-lt"/>
                </a:rPr>
                <a:t>Scope:</a:t>
              </a:r>
            </a:p>
            <a:p>
              <a:endParaRPr lang="en-US" sz="600" b="1" u="sng" dirty="0">
                <a:latin typeface="+mn-lt"/>
              </a:endParaRPr>
            </a:p>
            <a:p>
              <a:pPr marL="173038" indent="-173038">
                <a:buFont typeface="Wingdings" panose="05000000000000000000" pitchFamily="2" charset="2"/>
                <a:buChar char="v"/>
              </a:pPr>
              <a:r>
                <a:rPr lang="en-US" sz="1300" dirty="0" smtClean="0">
                  <a:latin typeface="+mn-lt"/>
                </a:rPr>
                <a:t>Multiple COTS Antennas</a:t>
              </a:r>
            </a:p>
            <a:p>
              <a:pPr marL="173038" indent="-173038">
                <a:buFont typeface="Wingdings" panose="05000000000000000000" pitchFamily="2" charset="2"/>
                <a:buChar char="v"/>
              </a:pPr>
              <a:r>
                <a:rPr lang="en-US" sz="1300" dirty="0" err="1" smtClean="0">
                  <a:latin typeface="+mn-lt"/>
                </a:rPr>
                <a:t>Elvey</a:t>
              </a:r>
              <a:r>
                <a:rPr lang="en-US" sz="1300" dirty="0" smtClean="0">
                  <a:latin typeface="+mn-lt"/>
                </a:rPr>
                <a:t> Building Structural Parameters</a:t>
              </a:r>
              <a:endParaRPr lang="en-US" sz="1300" dirty="0">
                <a:latin typeface="+mn-lt"/>
              </a:endParaRPr>
            </a:p>
          </p:txBody>
        </p:sp>
      </p:grpSp>
      <p:grpSp>
        <p:nvGrpSpPr>
          <p:cNvPr id="20" name="Group 19"/>
          <p:cNvGrpSpPr/>
          <p:nvPr/>
        </p:nvGrpSpPr>
        <p:grpSpPr>
          <a:xfrm>
            <a:off x="6069385" y="2751808"/>
            <a:ext cx="2560320" cy="3518704"/>
            <a:chOff x="520857" y="2986268"/>
            <a:chExt cx="2560320" cy="3518704"/>
          </a:xfrm>
        </p:grpSpPr>
        <p:sp>
          <p:nvSpPr>
            <p:cNvPr id="21" name="Rounded Rectangle 20"/>
            <p:cNvSpPr/>
            <p:nvPr/>
          </p:nvSpPr>
          <p:spPr>
            <a:xfrm>
              <a:off x="520857" y="2986268"/>
              <a:ext cx="2560320" cy="3518704"/>
            </a:xfrm>
            <a:prstGeom prst="roundRect">
              <a:avLst>
                <a:gd name="adj" fmla="val 3748"/>
              </a:avLst>
            </a:prstGeom>
            <a:gradFill flip="none" rotWithShape="1">
              <a:gsLst>
                <a:gs pos="65000">
                  <a:schemeClr val="bg1">
                    <a:lumMod val="95000"/>
                  </a:schemeClr>
                </a:gs>
                <a:gs pos="0">
                  <a:schemeClr val="bg1"/>
                </a:gs>
                <a:gs pos="100000">
                  <a:schemeClr val="bg1">
                    <a:lumMod val="85000"/>
                  </a:schemeClr>
                </a:gs>
              </a:gsLst>
              <a:lin ang="2700000" scaled="1"/>
              <a:tileRect/>
            </a:gradFill>
            <a:ln w="127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p:cNvSpPr txBox="1"/>
            <p:nvPr/>
          </p:nvSpPr>
          <p:spPr>
            <a:xfrm>
              <a:off x="520857" y="3113590"/>
              <a:ext cx="2560320" cy="252377"/>
            </a:xfrm>
            <a:prstGeom prst="rect">
              <a:avLst/>
            </a:prstGeom>
            <a:noFill/>
          </p:spPr>
          <p:txBody>
            <a:bodyPr wrap="square" tIns="18288" bIns="18288" rtlCol="0">
              <a:spAutoFit/>
            </a:bodyPr>
            <a:lstStyle/>
            <a:p>
              <a:pPr algn="ctr"/>
              <a:r>
                <a:rPr lang="en-US" sz="1400" b="1" dirty="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RMA </a:t>
              </a:r>
              <a:r>
                <a:rPr lang="en-US" sz="1400" b="1" dirty="0" smtClean="0">
                  <a:solidFill>
                    <a:schemeClr val="bg2">
                      <a:lumMod val="10000"/>
                    </a:schemeClr>
                  </a:solidFill>
                  <a:latin typeface="Segoe UI" panose="020B0502040204020203" pitchFamily="34" charset="0"/>
                  <a:ea typeface="Segoe UI" panose="020B0502040204020203" pitchFamily="34" charset="0"/>
                  <a:cs typeface="Segoe UI" panose="020B0502040204020203" pitchFamily="34" charset="0"/>
                </a:rPr>
                <a:t>Analysis</a:t>
              </a:r>
              <a:endParaRPr lang="en-US" sz="1400" b="1" baseline="30000" dirty="0">
                <a:solidFill>
                  <a:srgbClr val="FF0000"/>
                </a:solidFill>
                <a:latin typeface="Segoe UI" panose="020B0502040204020203" pitchFamily="34" charset="0"/>
                <a:ea typeface="Segoe UI" panose="020B0502040204020203" pitchFamily="34" charset="0"/>
                <a:cs typeface="Segoe UI" panose="020B0502040204020203" pitchFamily="34" charset="0"/>
              </a:endParaRPr>
            </a:p>
          </p:txBody>
        </p:sp>
        <p:cxnSp>
          <p:nvCxnSpPr>
            <p:cNvPr id="23" name="Straight Connector 22"/>
            <p:cNvCxnSpPr/>
            <p:nvPr/>
          </p:nvCxnSpPr>
          <p:spPr>
            <a:xfrm>
              <a:off x="614612" y="3412263"/>
              <a:ext cx="2372810" cy="0"/>
            </a:xfrm>
            <a:prstGeom prst="line">
              <a:avLst/>
            </a:prstGeom>
            <a:ln>
              <a:solidFill>
                <a:schemeClr val="bg2">
                  <a:lumMod val="50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20857" y="3597460"/>
              <a:ext cx="2560320" cy="2907512"/>
            </a:xfrm>
            <a:prstGeom prst="rect">
              <a:avLst/>
            </a:prstGeom>
            <a:noFill/>
          </p:spPr>
          <p:txBody>
            <a:bodyPr wrap="square" rtlCol="0">
              <a:noAutofit/>
            </a:bodyPr>
            <a:lstStyle/>
            <a:p>
              <a:r>
                <a:rPr lang="en-US" sz="1400" b="1" u="sng" dirty="0" smtClean="0">
                  <a:latin typeface="+mn-lt"/>
                </a:rPr>
                <a:t>Purpose:</a:t>
              </a:r>
            </a:p>
            <a:p>
              <a:endParaRPr lang="en-US" sz="600" dirty="0" smtClean="0">
                <a:latin typeface="+mn-lt"/>
              </a:endParaRPr>
            </a:p>
            <a:p>
              <a:r>
                <a:rPr lang="en-US" sz="1400" dirty="0" smtClean="0">
                  <a:latin typeface="+mn-lt"/>
                </a:rPr>
                <a:t>Confirm that the AS2 Operational Availability (</a:t>
              </a:r>
              <a:r>
                <a:rPr lang="en-US" sz="1400" dirty="0" err="1" smtClean="0">
                  <a:latin typeface="+mn-lt"/>
                </a:rPr>
                <a:t>Ao</a:t>
              </a:r>
              <a:r>
                <a:rPr lang="en-US" sz="1400" dirty="0" smtClean="0">
                  <a:latin typeface="+mn-lt"/>
                </a:rPr>
                <a:t>) Requirements, traceable to the NEN </a:t>
              </a:r>
              <a:r>
                <a:rPr lang="en-US" sz="1400" dirty="0" err="1" smtClean="0">
                  <a:latin typeface="+mn-lt"/>
                </a:rPr>
                <a:t>Ao</a:t>
              </a:r>
              <a:r>
                <a:rPr lang="en-US" sz="1400" dirty="0" smtClean="0">
                  <a:latin typeface="+mn-lt"/>
                </a:rPr>
                <a:t> requirement, can be met with standard COTS equipment and components common to the NEN</a:t>
              </a:r>
            </a:p>
            <a:p>
              <a:endParaRPr lang="en-US" sz="1400" dirty="0" smtClean="0">
                <a:latin typeface="+mn-lt"/>
              </a:endParaRPr>
            </a:p>
            <a:p>
              <a:r>
                <a:rPr lang="en-US" sz="1400" b="1" u="sng" dirty="0" smtClean="0">
                  <a:latin typeface="+mn-lt"/>
                </a:rPr>
                <a:t>Scope:</a:t>
              </a:r>
            </a:p>
            <a:p>
              <a:endParaRPr lang="en-US" sz="600" b="1" u="sng" dirty="0">
                <a:latin typeface="+mn-lt"/>
              </a:endParaRPr>
            </a:p>
            <a:p>
              <a:pPr marL="173038" indent="-173038">
                <a:buFont typeface="Wingdings" panose="05000000000000000000" pitchFamily="2" charset="2"/>
                <a:buChar char="v"/>
              </a:pPr>
              <a:r>
                <a:rPr lang="en-US" sz="1300" dirty="0" smtClean="0">
                  <a:latin typeface="+mn-lt"/>
                </a:rPr>
                <a:t>COTS Equip. Parameters</a:t>
              </a:r>
            </a:p>
          </p:txBody>
        </p:sp>
      </p:grpSp>
      <p:sp>
        <p:nvSpPr>
          <p:cNvPr id="25" name="TextBox 24"/>
          <p:cNvSpPr txBox="1"/>
          <p:nvPr/>
        </p:nvSpPr>
        <p:spPr>
          <a:xfrm>
            <a:off x="0" y="6611779"/>
            <a:ext cx="7959969" cy="246221"/>
          </a:xfrm>
          <a:prstGeom prst="rect">
            <a:avLst/>
          </a:prstGeom>
          <a:noFill/>
        </p:spPr>
        <p:txBody>
          <a:bodyPr wrap="square" rtlCol="0">
            <a:spAutoFit/>
          </a:bodyPr>
          <a:lstStyle/>
          <a:p>
            <a:r>
              <a:rPr lang="en-US" sz="1000" dirty="0" smtClean="0"/>
              <a:t>* Influenced system RF performance requirements AS2-0010, AS2-0020, AS2-0060, AS2-0070, AS2-0080, AS2-0090, and AS2-0140.</a:t>
            </a:r>
          </a:p>
        </p:txBody>
      </p:sp>
    </p:spTree>
    <p:extLst>
      <p:ext uri="{BB962C8B-B14F-4D97-AF65-F5344CB8AC3E}">
        <p14:creationId xmlns:p14="http://schemas.microsoft.com/office/powerpoint/2010/main" val="333108148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The initial step of the RF Compatibility Analysis consisted of a data collection effort to identify the G/T and EIRP capabilities of a number of potential COTS antennas</a:t>
            </a:r>
          </a:p>
          <a:p>
            <a:pPr lvl="1"/>
            <a:r>
              <a:rPr lang="en-US" dirty="0" smtClean="0"/>
              <a:t>Data was collected from three potential vendors, two of which have a history with NEN</a:t>
            </a:r>
          </a:p>
          <a:p>
            <a:pPr lvl="1"/>
            <a:r>
              <a:rPr lang="en-US" dirty="0" smtClean="0"/>
              <a:t>Reference S-Band and X-Band G/T and S-Band EIRP values were collected for various antenna sizes ranging from 7m to 11m</a:t>
            </a:r>
          </a:p>
          <a:p>
            <a:pPr lvl="1"/>
            <a:r>
              <a:rPr lang="en-US" dirty="0" smtClean="0"/>
              <a:t>Data was captured in a matrix for further evaluation and follow on use</a:t>
            </a:r>
          </a:p>
          <a:p>
            <a:r>
              <a:rPr lang="en-US" b="1" dirty="0" smtClean="0"/>
              <a:t>The second step of the analysis was to compare the advertised COTS antenna system performance values against the baselined SCaN and NEE SRD and AS2 SRD</a:t>
            </a:r>
          </a:p>
        </p:txBody>
      </p:sp>
      <p:sp>
        <p:nvSpPr>
          <p:cNvPr id="3" name="Title 2"/>
          <p:cNvSpPr>
            <a:spLocks noGrp="1"/>
          </p:cNvSpPr>
          <p:nvPr>
            <p:ph type="title"/>
          </p:nvPr>
        </p:nvSpPr>
        <p:spPr/>
        <p:txBody>
          <a:bodyPr/>
          <a:lstStyle/>
          <a:p>
            <a:r>
              <a:rPr lang="en-US" dirty="0" smtClean="0"/>
              <a:t>RF Compatibility Analysis – Status (1/2)</a:t>
            </a:r>
            <a:endParaRPr lang="en-US" dirty="0"/>
          </a:p>
        </p:txBody>
      </p:sp>
      <p:sp>
        <p:nvSpPr>
          <p:cNvPr id="8" name="TextBox 7"/>
          <p:cNvSpPr txBox="1"/>
          <p:nvPr/>
        </p:nvSpPr>
        <p:spPr>
          <a:xfrm>
            <a:off x="5359082" y="3673282"/>
            <a:ext cx="3287210" cy="3184717"/>
          </a:xfrm>
          <a:prstGeom prst="rect">
            <a:avLst/>
          </a:prstGeom>
          <a:noFill/>
        </p:spPr>
        <p:txBody>
          <a:bodyPr wrap="square" rtlCol="0">
            <a:noAutofit/>
          </a:bodyPr>
          <a:lstStyle/>
          <a:p>
            <a:pPr algn="ctr"/>
            <a:r>
              <a:rPr lang="en-US" sz="1200" b="1" u="sng" dirty="0" smtClean="0">
                <a:latin typeface="Segoe UI" panose="020B0502040204020203" pitchFamily="34" charset="0"/>
                <a:ea typeface="Segoe UI" panose="020B0502040204020203" pitchFamily="34" charset="0"/>
                <a:cs typeface="Segoe UI" panose="020B0502040204020203" pitchFamily="34" charset="0"/>
              </a:rPr>
              <a:t>Table Summary</a:t>
            </a:r>
          </a:p>
          <a:p>
            <a:endParaRPr lang="en-US" sz="500" b="1" u="sng" dirty="0">
              <a:latin typeface="Segoe UI" panose="020B0502040204020203" pitchFamily="34" charset="0"/>
              <a:ea typeface="Segoe UI" panose="020B0502040204020203" pitchFamily="34" charset="0"/>
              <a:cs typeface="Segoe UI" panose="020B0502040204020203" pitchFamily="34" charset="0"/>
            </a:endParaRPr>
          </a:p>
          <a:p>
            <a:r>
              <a:rPr lang="en-US" sz="1100" b="1" u="sng" dirty="0" smtClean="0">
                <a:latin typeface="Segoe UI" panose="020B0502040204020203" pitchFamily="34" charset="0"/>
                <a:ea typeface="Segoe UI" panose="020B0502040204020203" pitchFamily="34" charset="0"/>
                <a:cs typeface="Segoe UI" panose="020B0502040204020203" pitchFamily="34" charset="0"/>
              </a:rPr>
              <a:t>S-Band G/T</a:t>
            </a:r>
            <a:r>
              <a:rPr lang="en-US" sz="1100" b="1" dirty="0" smtClean="0">
                <a:latin typeface="Segoe UI" panose="020B0502040204020203" pitchFamily="34" charset="0"/>
                <a:ea typeface="Segoe UI" panose="020B0502040204020203" pitchFamily="34" charset="0"/>
                <a:cs typeface="Segoe UI" panose="020B0502040204020203" pitchFamily="34" charset="0"/>
              </a:rPr>
              <a:t>:</a:t>
            </a:r>
          </a:p>
          <a:p>
            <a:endParaRPr lang="en-US" sz="500" b="1" dirty="0" smtClean="0">
              <a:latin typeface="Segoe UI" panose="020B0502040204020203" pitchFamily="34" charset="0"/>
              <a:ea typeface="Segoe UI" panose="020B0502040204020203" pitchFamily="34" charset="0"/>
              <a:cs typeface="Segoe UI" panose="020B0502040204020203" pitchFamily="34" charset="0"/>
            </a:endParaRPr>
          </a:p>
          <a:p>
            <a:pPr marL="174625" indent="-174625">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Five antenna options were above the NEE SRD requirement of 21 dB/K</a:t>
            </a:r>
          </a:p>
          <a:p>
            <a:pPr marL="174625" indent="-174625">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The remaining antenna options were slightly below the NEE requirement</a:t>
            </a:r>
          </a:p>
          <a:p>
            <a:endParaRPr lang="en-US" sz="1200" dirty="0" smtClean="0">
              <a:latin typeface="Segoe UI" panose="020B0502040204020203" pitchFamily="34" charset="0"/>
              <a:ea typeface="Segoe UI" panose="020B0502040204020203" pitchFamily="34" charset="0"/>
              <a:cs typeface="Segoe UI" panose="020B0502040204020203" pitchFamily="34" charset="0"/>
            </a:endParaRPr>
          </a:p>
          <a:p>
            <a:r>
              <a:rPr lang="en-US" sz="1100" b="1" u="sng" dirty="0" smtClean="0">
                <a:latin typeface="Segoe UI" panose="020B0502040204020203" pitchFamily="34" charset="0"/>
                <a:ea typeface="Segoe UI" panose="020B0502040204020203" pitchFamily="34" charset="0"/>
                <a:cs typeface="Segoe UI" panose="020B0502040204020203" pitchFamily="34" charset="0"/>
              </a:rPr>
              <a:t>X-Band G/T</a:t>
            </a:r>
            <a:r>
              <a:rPr lang="en-US" sz="1100" b="1" dirty="0" smtClean="0">
                <a:latin typeface="Segoe UI" panose="020B0502040204020203" pitchFamily="34" charset="0"/>
                <a:ea typeface="Segoe UI" panose="020B0502040204020203" pitchFamily="34" charset="0"/>
                <a:cs typeface="Segoe UI" panose="020B0502040204020203" pitchFamily="34" charset="0"/>
              </a:rPr>
              <a:t>:</a:t>
            </a:r>
          </a:p>
          <a:p>
            <a:endParaRPr lang="en-US" sz="5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All antenna options satisfied the NEE SRD requirement of 31 dB/K</a:t>
            </a:r>
          </a:p>
          <a:p>
            <a:pPr marL="171450" indent="-171450">
              <a:buFont typeface="Wingdings" panose="05000000000000000000" pitchFamily="2" charset="2"/>
              <a:buChar char="v"/>
            </a:pPr>
            <a:endParaRPr lang="en-US" sz="1200" dirty="0">
              <a:latin typeface="Segoe UI" panose="020B0502040204020203" pitchFamily="34" charset="0"/>
              <a:ea typeface="Segoe UI" panose="020B0502040204020203" pitchFamily="34" charset="0"/>
              <a:cs typeface="Segoe UI" panose="020B0502040204020203" pitchFamily="34" charset="0"/>
            </a:endParaRPr>
          </a:p>
          <a:p>
            <a:r>
              <a:rPr lang="en-US" sz="1100" b="1" u="sng" dirty="0" smtClean="0">
                <a:latin typeface="Segoe UI" panose="020B0502040204020203" pitchFamily="34" charset="0"/>
                <a:ea typeface="Segoe UI" panose="020B0502040204020203" pitchFamily="34" charset="0"/>
                <a:cs typeface="Segoe UI" panose="020B0502040204020203" pitchFamily="34" charset="0"/>
              </a:rPr>
              <a:t>S-Band EIRP</a:t>
            </a:r>
            <a:r>
              <a:rPr lang="en-US" sz="1100" b="1" dirty="0" smtClean="0">
                <a:latin typeface="Segoe UI" panose="020B0502040204020203" pitchFamily="34" charset="0"/>
                <a:ea typeface="Segoe UI" panose="020B0502040204020203" pitchFamily="34" charset="0"/>
                <a:cs typeface="Segoe UI" panose="020B0502040204020203" pitchFamily="34" charset="0"/>
              </a:rPr>
              <a:t>:</a:t>
            </a:r>
          </a:p>
          <a:p>
            <a:endParaRPr lang="en-US" sz="500" dirty="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No antenna option met the NEE maximum EIRP site requirement value of 66 </a:t>
            </a:r>
            <a:r>
              <a:rPr lang="en-US" sz="1100" dirty="0" err="1" smtClean="0">
                <a:latin typeface="Segoe UI" panose="020B0502040204020203" pitchFamily="34" charset="0"/>
                <a:ea typeface="Segoe UI" panose="020B0502040204020203" pitchFamily="34" charset="0"/>
                <a:cs typeface="Segoe UI" panose="020B0502040204020203" pitchFamily="34" charset="0"/>
              </a:rPr>
              <a:t>dBW</a:t>
            </a:r>
            <a:endParaRPr lang="en-US" sz="1100" dirty="0" smtClean="0">
              <a:latin typeface="Segoe UI" panose="020B0502040204020203" pitchFamily="34" charset="0"/>
              <a:ea typeface="Segoe UI" panose="020B0502040204020203" pitchFamily="34" charset="0"/>
              <a:cs typeface="Segoe UI" panose="020B0502040204020203" pitchFamily="34" charset="0"/>
            </a:endParaRPr>
          </a:p>
          <a:p>
            <a:pPr marL="171450" indent="-171450">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A majority of the antenna options satisfied the SCaN SRD minimum requirement of 56 </a:t>
            </a:r>
            <a:r>
              <a:rPr lang="en-US" sz="1100" dirty="0" err="1" smtClean="0">
                <a:latin typeface="Segoe UI" panose="020B0502040204020203" pitchFamily="34" charset="0"/>
                <a:ea typeface="Segoe UI" panose="020B0502040204020203" pitchFamily="34" charset="0"/>
                <a:cs typeface="Segoe UI" panose="020B0502040204020203" pitchFamily="34" charset="0"/>
              </a:rPr>
              <a:t>dBW</a:t>
            </a:r>
            <a:endParaRPr lang="en-US" sz="1100" dirty="0">
              <a:latin typeface="Segoe UI" panose="020B0502040204020203" pitchFamily="34" charset="0"/>
              <a:ea typeface="Segoe UI" panose="020B0502040204020203" pitchFamily="34" charset="0"/>
              <a:cs typeface="Segoe UI" panose="020B0502040204020203" pitchFamily="34" charset="0"/>
            </a:endParaRPr>
          </a:p>
        </p:txBody>
      </p:sp>
      <p:pic>
        <p:nvPicPr>
          <p:cNvPr id="5" name="Picture 4"/>
          <p:cNvPicPr>
            <a:picLocks noChangeAspect="1"/>
          </p:cNvPicPr>
          <p:nvPr/>
        </p:nvPicPr>
        <p:blipFill>
          <a:blip r:embed="rId2"/>
          <a:stretch>
            <a:fillRect/>
          </a:stretch>
        </p:blipFill>
        <p:spPr>
          <a:xfrm>
            <a:off x="626086" y="3672644"/>
            <a:ext cx="4389120" cy="3185356"/>
          </a:xfrm>
          <a:prstGeom prst="rect">
            <a:avLst/>
          </a:prstGeom>
        </p:spPr>
      </p:pic>
    </p:spTree>
    <p:extLst>
      <p:ext uri="{BB962C8B-B14F-4D97-AF65-F5344CB8AC3E}">
        <p14:creationId xmlns:p14="http://schemas.microsoft.com/office/powerpoint/2010/main" val="48648644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b="1" dirty="0"/>
              <a:t>The </a:t>
            </a:r>
            <a:r>
              <a:rPr lang="en-US" b="1" dirty="0" smtClean="0"/>
              <a:t>third step </a:t>
            </a:r>
            <a:r>
              <a:rPr lang="en-US" b="1" dirty="0"/>
              <a:t>of the analysis was to </a:t>
            </a:r>
            <a:r>
              <a:rPr lang="en-US" b="1" dirty="0" smtClean="0"/>
              <a:t>conduct an initial RF compatibility analysis between the reference COTS antenna systems and the anticipated AS2 mission set</a:t>
            </a:r>
            <a:endParaRPr lang="en-US" dirty="0"/>
          </a:p>
        </p:txBody>
      </p:sp>
      <p:sp>
        <p:nvSpPr>
          <p:cNvPr id="2" name="Title 1"/>
          <p:cNvSpPr>
            <a:spLocks noGrp="1"/>
          </p:cNvSpPr>
          <p:nvPr>
            <p:ph type="title"/>
          </p:nvPr>
        </p:nvSpPr>
        <p:spPr/>
        <p:txBody>
          <a:bodyPr/>
          <a:lstStyle/>
          <a:p>
            <a:r>
              <a:rPr lang="en-US" dirty="0"/>
              <a:t>RF Compatibility Analysis – Status </a:t>
            </a:r>
            <a:r>
              <a:rPr lang="en-US" dirty="0" smtClean="0"/>
              <a:t>(2/2</a:t>
            </a:r>
            <a:r>
              <a:rPr lang="en-US" dirty="0"/>
              <a:t>)</a:t>
            </a:r>
          </a:p>
        </p:txBody>
      </p:sp>
      <p:sp>
        <p:nvSpPr>
          <p:cNvPr id="6" name="TextBox 5"/>
          <p:cNvSpPr txBox="1"/>
          <p:nvPr/>
        </p:nvSpPr>
        <p:spPr>
          <a:xfrm>
            <a:off x="0" y="6150114"/>
            <a:ext cx="8869680" cy="707886"/>
          </a:xfrm>
          <a:prstGeom prst="rect">
            <a:avLst/>
          </a:prstGeom>
          <a:noFill/>
        </p:spPr>
        <p:txBody>
          <a:bodyPr wrap="square" rtlCol="0">
            <a:spAutoFit/>
          </a:bodyPr>
          <a:lstStyle/>
          <a:p>
            <a:pPr marL="58738" indent="-58738"/>
            <a:r>
              <a:rPr lang="en-US" sz="1000" b="1" baseline="30000" dirty="0">
                <a:latin typeface="+mn-lt"/>
              </a:rPr>
              <a:t>1</a:t>
            </a:r>
            <a:r>
              <a:rPr lang="en-US" sz="1000" dirty="0">
                <a:latin typeface="+mn-lt"/>
              </a:rPr>
              <a:t> New CLASS analysis assumes that AQUA is an </a:t>
            </a:r>
            <a:r>
              <a:rPr lang="en-US" sz="1000" dirty="0" err="1">
                <a:latin typeface="+mn-lt"/>
              </a:rPr>
              <a:t>uncoded</a:t>
            </a:r>
            <a:r>
              <a:rPr lang="en-US" sz="1000" dirty="0">
                <a:latin typeface="+mn-lt"/>
              </a:rPr>
              <a:t> link with a 10^-5 BER whereas the official RFICD shows an </a:t>
            </a:r>
            <a:r>
              <a:rPr lang="en-US" sz="1000" dirty="0" err="1">
                <a:latin typeface="+mn-lt"/>
              </a:rPr>
              <a:t>uncoded</a:t>
            </a:r>
            <a:r>
              <a:rPr lang="en-US" sz="1000" dirty="0">
                <a:latin typeface="+mn-lt"/>
              </a:rPr>
              <a:t> link with a BER of only 10^-3.  The delta is 2.85dB, and if the RFICD requirement is used, all 7m class antennas will close the AQUA link. Existing CSP 5m and 7m systems have shown the ability to support Aqua</a:t>
            </a:r>
            <a:r>
              <a:rPr lang="en-US" sz="1000" dirty="0" smtClean="0">
                <a:latin typeface="+mn-lt"/>
              </a:rPr>
              <a:t>.</a:t>
            </a:r>
          </a:p>
          <a:p>
            <a:pPr marL="60325" indent="-60325"/>
            <a:r>
              <a:rPr lang="en-US" sz="1000" b="1" baseline="30000" dirty="0">
                <a:latin typeface="+mn-lt"/>
              </a:rPr>
              <a:t>2</a:t>
            </a:r>
            <a:r>
              <a:rPr lang="en-US" sz="1000" dirty="0">
                <a:latin typeface="+mn-lt"/>
              </a:rPr>
              <a:t> New CLASS analysis assumes advertised low elevation G/T for high elevation links.  AT X-Band, an improvement of approximately 1.0 dB in G/T can be realized at higher elevation angles above 50 degrees. Existing CSP 7.3m system has shown the ability to support Terra.</a:t>
            </a:r>
          </a:p>
        </p:txBody>
      </p:sp>
      <p:pic>
        <p:nvPicPr>
          <p:cNvPr id="8" name="Picture 7"/>
          <p:cNvPicPr>
            <a:picLocks noChangeAspect="1"/>
          </p:cNvPicPr>
          <p:nvPr/>
        </p:nvPicPr>
        <p:blipFill>
          <a:blip r:embed="rId2"/>
          <a:stretch>
            <a:fillRect/>
          </a:stretch>
        </p:blipFill>
        <p:spPr>
          <a:xfrm>
            <a:off x="89550" y="1724627"/>
            <a:ext cx="3840480" cy="4404102"/>
          </a:xfrm>
          <a:prstGeom prst="rect">
            <a:avLst/>
          </a:prstGeom>
        </p:spPr>
      </p:pic>
      <p:sp>
        <p:nvSpPr>
          <p:cNvPr id="10" name="TextBox 9"/>
          <p:cNvSpPr txBox="1"/>
          <p:nvPr/>
        </p:nvSpPr>
        <p:spPr>
          <a:xfrm>
            <a:off x="4074290" y="1927334"/>
            <a:ext cx="5008172" cy="1695542"/>
          </a:xfrm>
          <a:prstGeom prst="rect">
            <a:avLst/>
          </a:prstGeom>
          <a:noFill/>
        </p:spPr>
        <p:txBody>
          <a:bodyPr wrap="square" rtlCol="0">
            <a:noAutofit/>
          </a:bodyPr>
          <a:lstStyle/>
          <a:p>
            <a:pPr algn="ctr"/>
            <a:r>
              <a:rPr lang="en-US" sz="1200" b="1" u="sng" dirty="0" smtClean="0">
                <a:latin typeface="Segoe UI" panose="020B0502040204020203" pitchFamily="34" charset="0"/>
                <a:ea typeface="Segoe UI" panose="020B0502040204020203" pitchFamily="34" charset="0"/>
                <a:cs typeface="Segoe UI" panose="020B0502040204020203" pitchFamily="34" charset="0"/>
              </a:rPr>
              <a:t>Matrix Summary</a:t>
            </a:r>
          </a:p>
          <a:p>
            <a:endParaRPr lang="en-US" sz="500" b="1" u="sng" dirty="0">
              <a:latin typeface="Segoe UI" panose="020B0502040204020203" pitchFamily="34" charset="0"/>
              <a:ea typeface="Segoe UI" panose="020B0502040204020203" pitchFamily="34" charset="0"/>
              <a:cs typeface="Segoe UI" panose="020B0502040204020203" pitchFamily="34" charset="0"/>
            </a:endParaRPr>
          </a:p>
          <a:p>
            <a:endParaRPr lang="en-US" sz="500" b="1" dirty="0" smtClean="0">
              <a:latin typeface="Segoe UI" panose="020B0502040204020203" pitchFamily="34" charset="0"/>
              <a:ea typeface="Segoe UI" panose="020B0502040204020203" pitchFamily="34" charset="0"/>
              <a:cs typeface="Segoe UI" panose="020B0502040204020203" pitchFamily="34" charset="0"/>
            </a:endParaRPr>
          </a:p>
          <a:p>
            <a:pPr marL="174625" indent="-174625">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10 and 11m class antennas will easily support the anticipated AS2 mission set with additional margin</a:t>
            </a:r>
          </a:p>
          <a:p>
            <a:endParaRPr lang="en-US" sz="500" dirty="0" smtClean="0">
              <a:latin typeface="Segoe UI" panose="020B0502040204020203" pitchFamily="34" charset="0"/>
              <a:ea typeface="Segoe UI" panose="020B0502040204020203" pitchFamily="34" charset="0"/>
              <a:cs typeface="Segoe UI" panose="020B0502040204020203" pitchFamily="34" charset="0"/>
            </a:endParaRPr>
          </a:p>
          <a:p>
            <a:pPr marL="174625" indent="-174625">
              <a:buFont typeface="Wingdings" panose="05000000000000000000" pitchFamily="2" charset="2"/>
              <a:buChar char="v"/>
            </a:pPr>
            <a:r>
              <a:rPr lang="en-US" sz="1100" dirty="0" smtClean="0">
                <a:latin typeface="Segoe UI" panose="020B0502040204020203" pitchFamily="34" charset="0"/>
                <a:ea typeface="Segoe UI" panose="020B0502040204020203" pitchFamily="34" charset="0"/>
                <a:cs typeface="Segoe UI" panose="020B0502040204020203" pitchFamily="34" charset="0"/>
              </a:rPr>
              <a:t>8 to 9m class antennas will support the anticipated AS2 mission set</a:t>
            </a:r>
          </a:p>
          <a:p>
            <a:endParaRPr lang="en-US" sz="500" dirty="0" smtClean="0">
              <a:latin typeface="Segoe UI" panose="020B0502040204020203" pitchFamily="34" charset="0"/>
              <a:ea typeface="Segoe UI" panose="020B0502040204020203" pitchFamily="34" charset="0"/>
              <a:cs typeface="Segoe UI" panose="020B0502040204020203" pitchFamily="34" charset="0"/>
            </a:endParaRPr>
          </a:p>
          <a:p>
            <a:pPr marL="174625" indent="-174625">
              <a:buFont typeface="Wingdings" panose="05000000000000000000" pitchFamily="2" charset="2"/>
              <a:buChar char="v"/>
            </a:pPr>
            <a:r>
              <a:rPr lang="en-US" sz="1100" dirty="0">
                <a:latin typeface="Segoe UI" panose="020B0502040204020203" pitchFamily="34" charset="0"/>
                <a:ea typeface="Segoe UI" panose="020B0502040204020203" pitchFamily="34" charset="0"/>
                <a:cs typeface="Segoe UI" panose="020B0502040204020203" pitchFamily="34" charset="0"/>
              </a:rPr>
              <a:t>7m class antennas predicted to close link for a majority of the mission set and can likely support the missions </a:t>
            </a:r>
            <a:r>
              <a:rPr lang="en-US" sz="1100" dirty="0" smtClean="0">
                <a:latin typeface="Segoe UI" panose="020B0502040204020203" pitchFamily="34" charset="0"/>
                <a:ea typeface="Segoe UI" panose="020B0502040204020203" pitchFamily="34" charset="0"/>
                <a:cs typeface="Segoe UI" panose="020B0502040204020203" pitchFamily="34" charset="0"/>
              </a:rPr>
              <a:t>with negative calculated margin based </a:t>
            </a:r>
            <a:r>
              <a:rPr lang="en-US" sz="1100" dirty="0">
                <a:latin typeface="Segoe UI" panose="020B0502040204020203" pitchFamily="34" charset="0"/>
                <a:ea typeface="Segoe UI" panose="020B0502040204020203" pitchFamily="34" charset="0"/>
                <a:cs typeface="Segoe UI" panose="020B0502040204020203" pitchFamily="34" charset="0"/>
              </a:rPr>
              <a:t>on operational data made available to the NEN from </a:t>
            </a:r>
            <a:r>
              <a:rPr lang="en-US" sz="1100" dirty="0" smtClean="0">
                <a:latin typeface="Segoe UI" panose="020B0502040204020203" pitchFamily="34" charset="0"/>
                <a:ea typeface="Segoe UI" panose="020B0502040204020203" pitchFamily="34" charset="0"/>
                <a:cs typeface="Segoe UI" panose="020B0502040204020203" pitchFamily="34" charset="0"/>
              </a:rPr>
              <a:t>commercial providers</a:t>
            </a:r>
          </a:p>
        </p:txBody>
      </p:sp>
      <p:pic>
        <p:nvPicPr>
          <p:cNvPr id="4" name="Picture 3"/>
          <p:cNvPicPr>
            <a:picLocks noChangeAspect="1"/>
          </p:cNvPicPr>
          <p:nvPr/>
        </p:nvPicPr>
        <p:blipFill>
          <a:blip r:embed="rId3"/>
          <a:stretch>
            <a:fillRect/>
          </a:stretch>
        </p:blipFill>
        <p:spPr>
          <a:xfrm>
            <a:off x="4129848" y="3780349"/>
            <a:ext cx="4389120" cy="2348380"/>
          </a:xfrm>
          <a:prstGeom prst="rect">
            <a:avLst/>
          </a:prstGeom>
        </p:spPr>
      </p:pic>
    </p:spTree>
    <p:extLst>
      <p:ext uri="{BB962C8B-B14F-4D97-AF65-F5344CB8AC3E}">
        <p14:creationId xmlns:p14="http://schemas.microsoft.com/office/powerpoint/2010/main" val="217236023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The initial step of the Structural Analysis consisted of a data collection effort to collect key structural parameters for various potential COTS antennas</a:t>
            </a:r>
          </a:p>
          <a:p>
            <a:pPr lvl="1"/>
            <a:r>
              <a:rPr lang="en-US" dirty="0" smtClean="0"/>
              <a:t>COTS antennas included all of the ones evaluated for the RF Compatibility Analysis (i.e., three vendors and antennas ranging from 7m to 11m)</a:t>
            </a:r>
          </a:p>
          <a:p>
            <a:pPr lvl="1"/>
            <a:r>
              <a:rPr lang="en-US" dirty="0" smtClean="0"/>
              <a:t>Structural parameters included Total Weight, Max Overturning Moment, Shear at Base, Torsional Moment, and Stiffness Criteria</a:t>
            </a:r>
          </a:p>
          <a:p>
            <a:r>
              <a:rPr lang="en-US" b="1" dirty="0" smtClean="0"/>
              <a:t>The second step involved a NASA structural engineer evaluating the collected parameters, reviewing a previously released structural evaluation of the </a:t>
            </a:r>
            <a:r>
              <a:rPr lang="en-US" b="1" dirty="0" err="1" smtClean="0"/>
              <a:t>Elvey</a:t>
            </a:r>
            <a:r>
              <a:rPr lang="en-US" b="1" dirty="0" smtClean="0"/>
              <a:t> building, and communicating with an engineering firm in Alaska (author of </a:t>
            </a:r>
            <a:r>
              <a:rPr lang="en-US" b="1" dirty="0" err="1" smtClean="0"/>
              <a:t>Elvey</a:t>
            </a:r>
            <a:r>
              <a:rPr lang="en-US" b="1" dirty="0" smtClean="0"/>
              <a:t> building report); the following conclusions were provided:</a:t>
            </a:r>
          </a:p>
          <a:p>
            <a:pPr lvl="1"/>
            <a:r>
              <a:rPr lang="en-US" dirty="0" smtClean="0"/>
              <a:t>The key structural parameters are dead weight and overturning moment</a:t>
            </a:r>
          </a:p>
          <a:p>
            <a:pPr lvl="1"/>
            <a:r>
              <a:rPr lang="en-US" dirty="0" smtClean="0"/>
              <a:t>Factors are relational (i.e., they must be evaluated in combination)</a:t>
            </a:r>
          </a:p>
          <a:p>
            <a:pPr lvl="1"/>
            <a:r>
              <a:rPr lang="en-US" dirty="0" smtClean="0"/>
              <a:t>Preliminary results indicated the </a:t>
            </a:r>
            <a:r>
              <a:rPr lang="en-US" dirty="0" err="1" smtClean="0"/>
              <a:t>Elvey</a:t>
            </a:r>
            <a:r>
              <a:rPr lang="en-US" dirty="0" smtClean="0"/>
              <a:t> building (without modifications) can handle an antenna with a weight of  34,600 pounds and an overturning moment of 520,000 </a:t>
            </a:r>
            <a:r>
              <a:rPr lang="en-US" dirty="0" err="1" smtClean="0"/>
              <a:t>ft-lbs</a:t>
            </a:r>
            <a:endParaRPr lang="en-US" dirty="0" smtClean="0"/>
          </a:p>
        </p:txBody>
      </p:sp>
      <p:sp>
        <p:nvSpPr>
          <p:cNvPr id="3" name="Title 2"/>
          <p:cNvSpPr>
            <a:spLocks noGrp="1"/>
          </p:cNvSpPr>
          <p:nvPr>
            <p:ph type="title"/>
          </p:nvPr>
        </p:nvSpPr>
        <p:spPr/>
        <p:txBody>
          <a:bodyPr/>
          <a:lstStyle/>
          <a:p>
            <a:r>
              <a:rPr lang="en-US" smtClean="0"/>
              <a:t>Structural Analysis (1/2)</a:t>
            </a:r>
            <a:endParaRPr lang="en-US" dirty="0"/>
          </a:p>
        </p:txBody>
      </p:sp>
    </p:spTree>
    <p:extLst>
      <p:ext uri="{BB962C8B-B14F-4D97-AF65-F5344CB8AC3E}">
        <p14:creationId xmlns:p14="http://schemas.microsoft.com/office/powerpoint/2010/main" val="135203508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The final conclusion of the initial analysis was that an official analysis would need to be completed before choosing an option; derived into the following requirements:</a:t>
            </a:r>
          </a:p>
          <a:p>
            <a:pPr lvl="1"/>
            <a:r>
              <a:rPr lang="en-US" dirty="0" smtClean="0"/>
              <a:t>AS2-2440:  A structural analysis of the AS2 antenna subsystem installation on the </a:t>
            </a:r>
            <a:r>
              <a:rPr lang="en-US" dirty="0" err="1" smtClean="0"/>
              <a:t>Elvey</a:t>
            </a:r>
            <a:r>
              <a:rPr lang="en-US" dirty="0" smtClean="0"/>
              <a:t> Building including the fixed </a:t>
            </a:r>
            <a:r>
              <a:rPr lang="en-US" dirty="0" err="1" smtClean="0"/>
              <a:t>manlift</a:t>
            </a:r>
            <a:r>
              <a:rPr lang="en-US" dirty="0" smtClean="0"/>
              <a:t> shall be performed in accordance with laws of the State of Alaska and approved by a Licensed PE in the State of Alaska</a:t>
            </a:r>
          </a:p>
          <a:p>
            <a:pPr lvl="1"/>
            <a:r>
              <a:rPr lang="en-US" dirty="0" smtClean="0"/>
              <a:t>AS2-2440: A structural analysis of the AS2 antenna subsystem installation on the </a:t>
            </a:r>
            <a:r>
              <a:rPr lang="en-US" dirty="0" err="1" smtClean="0"/>
              <a:t>Elvey</a:t>
            </a:r>
            <a:r>
              <a:rPr lang="en-US" dirty="0" smtClean="0"/>
              <a:t> Building including the fixed </a:t>
            </a:r>
            <a:r>
              <a:rPr lang="en-US" dirty="0" err="1" smtClean="0"/>
              <a:t>manlift</a:t>
            </a:r>
            <a:r>
              <a:rPr lang="en-US" dirty="0" smtClean="0"/>
              <a:t> shall be performed in accordance with laws of the State of Alaska and approved by a Licensed PE  in the State of Alaska.  If accepted, PE must be added to acronym list</a:t>
            </a:r>
          </a:p>
          <a:p>
            <a:r>
              <a:rPr lang="en-US" b="1" dirty="0"/>
              <a:t>AS2 project currently has a structural analysis being performed by a Licensed PE in the State of Alaska.  The results of this study will ensure that the new AS2 antenna system and existing fixed man lift will meet building </a:t>
            </a:r>
            <a:r>
              <a:rPr lang="en-US" b="1" dirty="0" smtClean="0"/>
              <a:t>requirements</a:t>
            </a:r>
            <a:endParaRPr lang="en-US" dirty="0" smtClean="0"/>
          </a:p>
          <a:p>
            <a:pPr lvl="1"/>
            <a:endParaRPr lang="en-US" dirty="0"/>
          </a:p>
        </p:txBody>
      </p:sp>
      <p:sp>
        <p:nvSpPr>
          <p:cNvPr id="3" name="Title 2"/>
          <p:cNvSpPr>
            <a:spLocks noGrp="1"/>
          </p:cNvSpPr>
          <p:nvPr>
            <p:ph type="title"/>
          </p:nvPr>
        </p:nvSpPr>
        <p:spPr/>
        <p:txBody>
          <a:bodyPr/>
          <a:lstStyle/>
          <a:p>
            <a:r>
              <a:rPr lang="en-US" smtClean="0"/>
              <a:t>Structural Analysis (2/2)</a:t>
            </a:r>
            <a:endParaRPr lang="en-US" dirty="0"/>
          </a:p>
        </p:txBody>
      </p:sp>
    </p:spTree>
    <p:extLst>
      <p:ext uri="{BB962C8B-B14F-4D97-AF65-F5344CB8AC3E}">
        <p14:creationId xmlns:p14="http://schemas.microsoft.com/office/powerpoint/2010/main" val="393518662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SRR Success </a:t>
            </a:r>
            <a:r>
              <a:rPr lang="en-US" dirty="0"/>
              <a:t>Criteria</a:t>
            </a:r>
            <a:br>
              <a:rPr lang="en-US" dirty="0"/>
            </a:br>
            <a:r>
              <a:rPr lang="en-US" dirty="0"/>
              <a:t>[Based on 7123.1B – Table </a:t>
            </a:r>
            <a:r>
              <a:rPr lang="en-US" dirty="0" smtClean="0"/>
              <a:t>G-4]</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850053818"/>
              </p:ext>
            </p:extLst>
          </p:nvPr>
        </p:nvGraphicFramePr>
        <p:xfrm>
          <a:off x="182387" y="1069889"/>
          <a:ext cx="8796528" cy="5201920"/>
        </p:xfrm>
        <a:graphic>
          <a:graphicData uri="http://schemas.openxmlformats.org/drawingml/2006/table">
            <a:tbl>
              <a:tblPr firstRow="1" bandRow="1">
                <a:tableStyleId>{3B4B98B0-60AC-42C2-AFA5-B58CD77FA1E5}</a:tableStyleId>
              </a:tblPr>
              <a:tblGrid>
                <a:gridCol w="384048"/>
                <a:gridCol w="8412480"/>
              </a:tblGrid>
              <a:tr h="370840">
                <a:tc>
                  <a:txBody>
                    <a:bodyPr/>
                    <a:lstStyle/>
                    <a:p>
                      <a:pPr algn="ctr"/>
                      <a:r>
                        <a:rPr lang="en-US" sz="1600" dirty="0" smtClean="0"/>
                        <a:t>#</a:t>
                      </a:r>
                      <a:endParaRPr lang="en-US" sz="1600" dirty="0"/>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sz="1600" dirty="0" smtClean="0"/>
                        <a:t>Criteria</a:t>
                      </a:r>
                      <a:endParaRPr lang="en-US" sz="1600" dirty="0"/>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1</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dirty="0" smtClean="0"/>
                        <a:t>The </a:t>
                      </a:r>
                      <a:r>
                        <a:rPr lang="en-US" sz="1600" b="1" u="sng" dirty="0" smtClean="0"/>
                        <a:t>functional and performance requirements</a:t>
                      </a:r>
                      <a:r>
                        <a:rPr lang="en-US" sz="1600" b="1" dirty="0" smtClean="0"/>
                        <a:t> </a:t>
                      </a:r>
                      <a:r>
                        <a:rPr lang="en-US" sz="1600" dirty="0" smtClean="0"/>
                        <a:t>defined for the system are </a:t>
                      </a:r>
                      <a:r>
                        <a:rPr lang="en-US" sz="1600" b="1" u="sng" dirty="0" smtClean="0"/>
                        <a:t>responsive</a:t>
                      </a:r>
                      <a:r>
                        <a:rPr lang="en-US" sz="1600" dirty="0" smtClean="0"/>
                        <a:t> to the parent requirements and represent </a:t>
                      </a:r>
                      <a:r>
                        <a:rPr lang="en-US" sz="1600" b="1" u="sng" dirty="0" smtClean="0"/>
                        <a:t>achievable</a:t>
                      </a:r>
                      <a:r>
                        <a:rPr lang="en-US" sz="1600" dirty="0" smtClean="0"/>
                        <a:t> capabilities. </a:t>
                      </a:r>
                      <a:endParaRPr lang="en-US" sz="1600" dirty="0" smtClean="0">
                        <a:solidFill>
                          <a:srgbClr val="FF0000"/>
                        </a:solidFill>
                      </a:endParaRP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2</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600"/>
                        </a:spcAft>
                        <a:buClrTx/>
                        <a:buSzTx/>
                        <a:buFont typeface="+mj-lt"/>
                        <a:buNone/>
                        <a:tabLst/>
                        <a:defRPr/>
                      </a:pPr>
                      <a:r>
                        <a:rPr lang="en-US" sz="1600" dirty="0" smtClean="0">
                          <a:solidFill>
                            <a:schemeClr val="tx1"/>
                          </a:solidFill>
                        </a:rPr>
                        <a:t>The </a:t>
                      </a:r>
                      <a:r>
                        <a:rPr lang="en-US" sz="1600" b="1" u="sng" dirty="0" smtClean="0">
                          <a:solidFill>
                            <a:schemeClr val="tx1"/>
                          </a:solidFill>
                        </a:rPr>
                        <a:t>maturity of the requirements </a:t>
                      </a:r>
                      <a:r>
                        <a:rPr lang="en-US" sz="1600" dirty="0" smtClean="0">
                          <a:solidFill>
                            <a:schemeClr val="tx1"/>
                          </a:solidFill>
                        </a:rPr>
                        <a:t>definition and associated plans are </a:t>
                      </a:r>
                      <a:r>
                        <a:rPr lang="en-US" sz="1600" b="1" u="sng" dirty="0" smtClean="0">
                          <a:solidFill>
                            <a:schemeClr val="tx1"/>
                          </a:solidFill>
                        </a:rPr>
                        <a:t>sufficient to begin Phase B</a:t>
                      </a:r>
                      <a:r>
                        <a:rPr lang="en-US" sz="1600" dirty="0" smtClean="0">
                          <a:solidFill>
                            <a:schemeClr val="tx1"/>
                          </a:solidFill>
                        </a:rPr>
                        <a:t>.</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3</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dirty="0" smtClean="0"/>
                        <a:t>The project utilizes a </a:t>
                      </a:r>
                      <a:r>
                        <a:rPr lang="en-US" sz="1600" b="1" u="sng" dirty="0" smtClean="0"/>
                        <a:t>sound process for the allocation and control of requirements </a:t>
                      </a:r>
                      <a:r>
                        <a:rPr lang="en-US" sz="1600" dirty="0" smtClean="0"/>
                        <a:t>throughout all levels, and a plan has been defined to complete the requirements definition at lower levels within schedule constraints.</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4</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b="1" u="sng" dirty="0" smtClean="0"/>
                        <a:t>Interfaces</a:t>
                      </a:r>
                      <a:r>
                        <a:rPr lang="en-US" sz="1600" dirty="0" smtClean="0"/>
                        <a:t> with external entities and between major internal elements have been identified.</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5</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dirty="0" smtClean="0"/>
                        <a:t>Preliminary approaches have been determined for how requirements will be </a:t>
                      </a:r>
                      <a:r>
                        <a:rPr lang="en-US" sz="1600" b="1" u="sng" dirty="0" smtClean="0"/>
                        <a:t>verified and validated</a:t>
                      </a:r>
                      <a:r>
                        <a:rPr lang="en-US" sz="1600" dirty="0" smtClean="0"/>
                        <a:t>. </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6</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u="sng" dirty="0" smtClean="0"/>
                        <a:t>Major risks</a:t>
                      </a:r>
                      <a:r>
                        <a:rPr lang="en-US" sz="1600" b="1" dirty="0" smtClean="0"/>
                        <a:t> </a:t>
                      </a:r>
                      <a:r>
                        <a:rPr lang="en-US" sz="1600" dirty="0" smtClean="0"/>
                        <a:t>have been identified and technically assessed, and viable mitigation strategies have been defined.</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7</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dirty="0" smtClean="0"/>
                        <a:t>The project has </a:t>
                      </a:r>
                      <a:r>
                        <a:rPr lang="en-US" sz="1600" b="1" u="sng" dirty="0" smtClean="0"/>
                        <a:t>demonstrated compliance</a:t>
                      </a:r>
                      <a:r>
                        <a:rPr lang="en-US" sz="1600" u="sng" dirty="0" smtClean="0"/>
                        <a:t> </a:t>
                      </a:r>
                      <a:r>
                        <a:rPr lang="en-US" sz="1600" dirty="0" smtClean="0"/>
                        <a:t>with applicable NASA and implementing Center requirements, </a:t>
                      </a:r>
                      <a:r>
                        <a:rPr lang="en-US" sz="1600" b="1" u="sng" dirty="0" smtClean="0"/>
                        <a:t>standards, processes, and procedures</a:t>
                      </a:r>
                      <a:r>
                        <a:rPr lang="en-US" sz="1600" dirty="0" smtClean="0"/>
                        <a:t>.</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8</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b="1" u="sng" dirty="0" smtClean="0"/>
                        <a:t>TBD and TBR items are clearly identified </a:t>
                      </a:r>
                      <a:r>
                        <a:rPr lang="en-US" sz="1600" dirty="0" smtClean="0"/>
                        <a:t>with acceptable plans and schedule for their disposition.</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r h="370840">
                <a:tc>
                  <a:txBody>
                    <a:bodyPr/>
                    <a:lstStyle/>
                    <a:p>
                      <a:pPr marL="0" algn="ctr" defTabSz="914400" rtl="0" eaLnBrk="1" latinLnBrk="0" hangingPunct="1"/>
                      <a:r>
                        <a:rPr lang="en-US" sz="1600" kern="1200" dirty="0" smtClean="0">
                          <a:solidFill>
                            <a:schemeClr val="tx1"/>
                          </a:solidFill>
                          <a:latin typeface="+mn-lt"/>
                          <a:ea typeface="+mn-ea"/>
                          <a:cs typeface="+mn-cs"/>
                        </a:rPr>
                        <a:t>9</a:t>
                      </a:r>
                      <a:endParaRPr lang="en-US" sz="1600" kern="1200" dirty="0">
                        <a:solidFill>
                          <a:schemeClr val="tx1"/>
                        </a:solidFill>
                        <a:latin typeface="+mn-lt"/>
                        <a:ea typeface="+mn-ea"/>
                        <a:cs typeface="+mn-cs"/>
                      </a:endParaRP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marL="0" indent="0">
                        <a:spcAft>
                          <a:spcPts val="600"/>
                        </a:spcAft>
                        <a:buFont typeface="+mj-lt"/>
                        <a:buNone/>
                      </a:pPr>
                      <a:r>
                        <a:rPr lang="en-US" sz="1600" b="1" u="sng" dirty="0" smtClean="0"/>
                        <a:t>Software</a:t>
                      </a:r>
                      <a:r>
                        <a:rPr lang="en-US" sz="1600" dirty="0" smtClean="0"/>
                        <a:t> components meet the exit criteria defined in NASA-HDBK-2203, NASA Software Engineering Handbook.</a:t>
                      </a:r>
                    </a:p>
                  </a:txBody>
                  <a:tcPr anchor="ctr">
                    <a:lnL w="12700" cap="flat" cmpd="sng" algn="ctr">
                      <a:solidFill>
                        <a:schemeClr val="accent1">
                          <a:lumMod val="60000"/>
                          <a:lumOff val="40000"/>
                        </a:schemeClr>
                      </a:solidFill>
                      <a:prstDash val="solid"/>
                      <a:round/>
                      <a:headEnd type="none" w="med" len="med"/>
                      <a:tailEnd type="none" w="med" len="med"/>
                    </a:lnL>
                    <a:lnR w="12700" cap="flat" cmpd="sng" algn="ctr">
                      <a:noFill/>
                      <a:prstDash val="solid"/>
                      <a:round/>
                      <a:headEnd type="none" w="med" len="med"/>
                      <a:tailEnd type="none" w="med" len="med"/>
                    </a:lnR>
                  </a:tcPr>
                </a:tc>
              </a:tr>
            </a:tbl>
          </a:graphicData>
        </a:graphic>
      </p:graphicFrame>
    </p:spTree>
    <p:extLst>
      <p:ext uri="{BB962C8B-B14F-4D97-AF65-F5344CB8AC3E}">
        <p14:creationId xmlns:p14="http://schemas.microsoft.com/office/powerpoint/2010/main" val="12768641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SRR Entrance Criteria satisfied (</a:t>
            </a:r>
            <a:r>
              <a:rPr lang="en-US" b="1" dirty="0" smtClean="0"/>
              <a:t>E-6k)</a:t>
            </a:r>
            <a:endParaRPr lang="en-US" b="1" dirty="0"/>
          </a:p>
          <a:p>
            <a:pPr lvl="1"/>
            <a:r>
              <a:rPr lang="en-US" dirty="0"/>
              <a:t>(</a:t>
            </a:r>
            <a:r>
              <a:rPr lang="en-US" dirty="0" smtClean="0"/>
              <a:t>6k) RF analysis shows candidate systems will support the target mission set</a:t>
            </a:r>
          </a:p>
          <a:p>
            <a:pPr lvl="1"/>
            <a:r>
              <a:rPr lang="en-US" dirty="0" smtClean="0"/>
              <a:t>(6k) Structural analysis identified system weight and overturning moment constraints</a:t>
            </a:r>
          </a:p>
          <a:p>
            <a:r>
              <a:rPr lang="en-US" b="1" dirty="0" smtClean="0"/>
              <a:t>SRR Success Criteria evidence (S-1, S-9)</a:t>
            </a:r>
          </a:p>
          <a:p>
            <a:pPr lvl="1"/>
            <a:r>
              <a:rPr lang="en-US" dirty="0" smtClean="0"/>
              <a:t>(1</a:t>
            </a:r>
            <a:r>
              <a:rPr lang="en-US" dirty="0"/>
              <a:t>) </a:t>
            </a:r>
            <a:r>
              <a:rPr lang="en-US" dirty="0" smtClean="0"/>
              <a:t>Results of analysis indicate the </a:t>
            </a:r>
            <a:r>
              <a:rPr lang="en-US" dirty="0"/>
              <a:t>functional and performance requirements defined for the system </a:t>
            </a:r>
            <a:r>
              <a:rPr lang="en-US" dirty="0" smtClean="0"/>
              <a:t>represent </a:t>
            </a:r>
            <a:r>
              <a:rPr lang="en-US" dirty="0"/>
              <a:t>achievable </a:t>
            </a:r>
            <a:r>
              <a:rPr lang="en-US" dirty="0" smtClean="0"/>
              <a:t>capabilities</a:t>
            </a:r>
            <a:endParaRPr lang="en-US" dirty="0"/>
          </a:p>
          <a:p>
            <a:pPr lvl="1"/>
            <a:r>
              <a:rPr lang="en-US" dirty="0" smtClean="0"/>
              <a:t>(</a:t>
            </a:r>
            <a:r>
              <a:rPr lang="en-US" dirty="0"/>
              <a:t>9) </a:t>
            </a:r>
            <a:r>
              <a:rPr lang="en-US" dirty="0" smtClean="0"/>
              <a:t>System requirements and available product technology support proceeding to the design phase</a:t>
            </a: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System Performance Analysis Summary</a:t>
            </a:r>
            <a:endParaRPr lang="en-US" dirty="0"/>
          </a:p>
        </p:txBody>
      </p:sp>
    </p:spTree>
    <p:extLst>
      <p:ext uri="{BB962C8B-B14F-4D97-AF65-F5344CB8AC3E}">
        <p14:creationId xmlns:p14="http://schemas.microsoft.com/office/powerpoint/2010/main" val="37859690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552575" y="3063389"/>
            <a:ext cx="7269480" cy="338554"/>
          </a:xfrm>
        </p:spPr>
        <p:txBody>
          <a:bodyPr/>
          <a:lstStyle/>
          <a:p>
            <a:r>
              <a:rPr lang="en-US" dirty="0"/>
              <a:t>Reliability, Maintainability, and </a:t>
            </a:r>
            <a:r>
              <a:rPr lang="en-US" dirty="0" smtClean="0"/>
              <a:t>Availability (</a:t>
            </a:r>
            <a:r>
              <a:rPr lang="en-US" dirty="0"/>
              <a:t>RMA) Analysis</a:t>
            </a:r>
          </a:p>
        </p:txBody>
      </p:sp>
      <p:sp>
        <p:nvSpPr>
          <p:cNvPr id="5" name="Text Placeholder 4"/>
          <p:cNvSpPr>
            <a:spLocks noGrp="1"/>
          </p:cNvSpPr>
          <p:nvPr>
            <p:ph type="body" sz="quarter" idx="11"/>
          </p:nvPr>
        </p:nvSpPr>
        <p:spPr/>
        <p:txBody>
          <a:bodyPr/>
          <a:lstStyle/>
          <a:p>
            <a:r>
              <a:rPr lang="en-US" dirty="0" smtClean="0"/>
              <a:t>Serhat </a:t>
            </a:r>
            <a:r>
              <a:rPr lang="en-US" dirty="0" err="1" smtClean="0"/>
              <a:t>Altunc</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34190512"/>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700" b="0" dirty="0" smtClean="0">
                          <a:latin typeface="Segoe UI" pitchFamily="34" charset="0"/>
                          <a:ea typeface="Segoe UI" pitchFamily="34" charset="0"/>
                          <a:cs typeface="Segoe UI" pitchFamily="34" charset="0"/>
                        </a:rPr>
                        <a:t>System Performance Analysis</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1" dirty="0" smtClean="0">
                          <a:latin typeface="Segoe UI" pitchFamily="34" charset="0"/>
                          <a:ea typeface="Segoe UI" pitchFamily="34" charset="0"/>
                          <a:cs typeface="Segoe UI" pitchFamily="34" charset="0"/>
                        </a:rPr>
                        <a:t>8</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RMA Analysis</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9</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26593008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b="1" dirty="0" smtClean="0"/>
              <a:t>Documented availability requirements</a:t>
            </a:r>
          </a:p>
          <a:p>
            <a:pPr lvl="1"/>
            <a:endParaRPr lang="en-US" dirty="0" smtClean="0"/>
          </a:p>
          <a:p>
            <a:pPr lvl="1"/>
            <a:r>
              <a:rPr lang="en-US" dirty="0" smtClean="0"/>
              <a:t>NEN SRD has a 95% operational availability (</a:t>
            </a:r>
            <a:r>
              <a:rPr lang="en-US" dirty="0" err="1" smtClean="0"/>
              <a:t>Ao</a:t>
            </a:r>
            <a:r>
              <a:rPr lang="en-US" dirty="0" smtClean="0"/>
              <a:t>) requirement</a:t>
            </a:r>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endParaRPr lang="en-US" dirty="0" smtClean="0"/>
          </a:p>
          <a:p>
            <a:pPr lvl="1"/>
            <a:r>
              <a:rPr lang="en-US" dirty="0" smtClean="0"/>
              <a:t>AS2 Availability Requirements : 95% operational availability (</a:t>
            </a:r>
            <a:r>
              <a:rPr lang="en-US" dirty="0" err="1" smtClean="0"/>
              <a:t>Ao</a:t>
            </a:r>
            <a:r>
              <a:rPr lang="en-US" dirty="0" smtClean="0"/>
              <a:t>) and a 99% inherent availability (Ai) </a:t>
            </a:r>
            <a:endParaRPr lang="en-US" dirty="0"/>
          </a:p>
        </p:txBody>
      </p:sp>
      <p:sp>
        <p:nvSpPr>
          <p:cNvPr id="3" name="Title 2"/>
          <p:cNvSpPr>
            <a:spLocks noGrp="1"/>
          </p:cNvSpPr>
          <p:nvPr>
            <p:ph type="title"/>
          </p:nvPr>
        </p:nvSpPr>
        <p:spPr/>
        <p:txBody>
          <a:bodyPr/>
          <a:lstStyle/>
          <a:p>
            <a:r>
              <a:rPr lang="en-US" smtClean="0"/>
              <a:t>Availability Requirements</a:t>
            </a:r>
            <a:endParaRPr lang="en-US" dirty="0"/>
          </a:p>
        </p:txBody>
      </p:sp>
      <p:pic>
        <p:nvPicPr>
          <p:cNvPr id="5" name="Picture 4"/>
          <p:cNvPicPr>
            <a:picLocks noChangeAspect="1" noChangeArrowheads="1"/>
          </p:cNvPicPr>
          <p:nvPr/>
        </p:nvPicPr>
        <p:blipFill>
          <a:blip r:embed="rId3"/>
          <a:srcRect/>
          <a:stretch>
            <a:fillRect/>
          </a:stretch>
        </p:blipFill>
        <p:spPr bwMode="auto">
          <a:xfrm>
            <a:off x="1111250" y="2435225"/>
            <a:ext cx="6070211" cy="977898"/>
          </a:xfrm>
          <a:prstGeom prst="rect">
            <a:avLst/>
          </a:prstGeom>
          <a:noFill/>
          <a:ln w="9525">
            <a:solidFill>
              <a:schemeClr val="tx1"/>
            </a:solidFill>
            <a:miter lim="800000"/>
            <a:headEnd/>
            <a:tailEnd/>
          </a:ln>
        </p:spPr>
      </p:pic>
      <p:graphicFrame>
        <p:nvGraphicFramePr>
          <p:cNvPr id="2" name="Object 1"/>
          <p:cNvGraphicFramePr>
            <a:graphicFrameLocks noChangeAspect="1"/>
          </p:cNvGraphicFramePr>
          <p:nvPr>
            <p:extLst/>
          </p:nvPr>
        </p:nvGraphicFramePr>
        <p:xfrm>
          <a:off x="964712" y="4765677"/>
          <a:ext cx="7385538" cy="1000125"/>
        </p:xfrm>
        <a:graphic>
          <a:graphicData uri="http://schemas.openxmlformats.org/presentationml/2006/ole">
            <mc:AlternateContent xmlns:mc="http://schemas.openxmlformats.org/markup-compatibility/2006">
              <mc:Choice xmlns:v="urn:schemas-microsoft-com:vml" Requires="v">
                <p:oleObj spid="_x0000_s10279" name="Document" r:id="rId5" imgW="6096000" imgH="825500" progId="Word.Document.12">
                  <p:embed/>
                </p:oleObj>
              </mc:Choice>
              <mc:Fallback>
                <p:oleObj name="Document" r:id="rId5" imgW="6096000" imgH="825500" progId="Word.Document.12">
                  <p:embed/>
                  <p:pic>
                    <p:nvPicPr>
                      <p:cNvPr id="0" name=""/>
                      <p:cNvPicPr/>
                      <p:nvPr/>
                    </p:nvPicPr>
                    <p:blipFill>
                      <a:blip r:embed="rId6"/>
                      <a:stretch>
                        <a:fillRect/>
                      </a:stretch>
                    </p:blipFill>
                    <p:spPr>
                      <a:xfrm>
                        <a:off x="964712" y="4765677"/>
                        <a:ext cx="7385538" cy="1000125"/>
                      </a:xfrm>
                      <a:prstGeom prst="rect">
                        <a:avLst/>
                      </a:prstGeom>
                    </p:spPr>
                  </p:pic>
                </p:oleObj>
              </mc:Fallback>
            </mc:AlternateContent>
          </a:graphicData>
        </a:graphic>
      </p:graphicFrame>
      <p:sp>
        <p:nvSpPr>
          <p:cNvPr id="7" name="Rectangle 6"/>
          <p:cNvSpPr/>
          <p:nvPr/>
        </p:nvSpPr>
        <p:spPr>
          <a:xfrm>
            <a:off x="920750" y="4718053"/>
            <a:ext cx="7667625" cy="90487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2199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dirty="0" smtClean="0"/>
              <a:t>The measure of Reliability for AS2 shall be the </a:t>
            </a:r>
            <a:r>
              <a:rPr lang="en-US" sz="1400" b="1" dirty="0" smtClean="0"/>
              <a:t>Mean Time Between Failure (MTBF) </a:t>
            </a:r>
          </a:p>
          <a:p>
            <a:pPr lvl="1"/>
            <a:r>
              <a:rPr lang="en-US" sz="1400" dirty="0" smtClean="0"/>
              <a:t>The MTBF is defined as the 20-year life cycle (200,000 hours / ~23 years)  of a fully operational system divided by the predicted number of failures</a:t>
            </a:r>
          </a:p>
          <a:p>
            <a:pPr lvl="1"/>
            <a:endParaRPr lang="en-US" sz="1400" dirty="0" smtClean="0"/>
          </a:p>
          <a:p>
            <a:r>
              <a:rPr lang="en-US" sz="1400" dirty="0" smtClean="0"/>
              <a:t>Maintainability is characterized by the </a:t>
            </a:r>
            <a:r>
              <a:rPr lang="en-US" sz="1400" b="1" dirty="0" smtClean="0"/>
              <a:t>Mean Time to Repair (MTTR) </a:t>
            </a:r>
            <a:r>
              <a:rPr lang="en-US" sz="1400" dirty="0" smtClean="0"/>
              <a:t>and includes the corrective maintenance time but not logistics and administrative delays inherent to the maintenance process</a:t>
            </a:r>
          </a:p>
          <a:p>
            <a:pPr lvl="1"/>
            <a:r>
              <a:rPr lang="en-US" sz="1400" dirty="0" smtClean="0"/>
              <a:t>Logistics delays include the time required to replace units at the failure location</a:t>
            </a:r>
          </a:p>
          <a:p>
            <a:pPr lvl="1"/>
            <a:r>
              <a:rPr lang="en-US" sz="1400" dirty="0" smtClean="0"/>
              <a:t>Administrative delays include the time required for maintenance personnel and test equipment to arrive at the failure location</a:t>
            </a:r>
          </a:p>
          <a:p>
            <a:pPr lvl="1"/>
            <a:endParaRPr lang="en-US" sz="1400" dirty="0" smtClean="0"/>
          </a:p>
          <a:p>
            <a:r>
              <a:rPr lang="en-US" sz="1400" b="1" dirty="0"/>
              <a:t>Inherent Availability (Ai) </a:t>
            </a:r>
            <a:r>
              <a:rPr lang="en-US" sz="1400" dirty="0"/>
              <a:t>is the probability that a system or equipment, when used under stated conditions in an ideal support environment (i.e., using available tools, spares, and personnel) will operate within specifications at all times</a:t>
            </a:r>
          </a:p>
          <a:p>
            <a:pPr lvl="1"/>
            <a:r>
              <a:rPr lang="en-US" sz="1400" dirty="0"/>
              <a:t>Ai excludes preventive maintenance actions, logistics supply time, and administrative downtime and is defined as:</a:t>
            </a:r>
          </a:p>
          <a:p>
            <a:pPr lvl="1"/>
            <a:r>
              <a:rPr lang="en-US" sz="1400" dirty="0"/>
              <a:t>Ai = MTBF / (MTBF + MTTR)</a:t>
            </a:r>
            <a:br>
              <a:rPr lang="en-US" sz="1400" dirty="0"/>
            </a:br>
            <a:r>
              <a:rPr lang="en-US" sz="1400" dirty="0"/>
              <a:t>       where MTBF = mean time between failure and MTTR = mean time to repair.</a:t>
            </a:r>
          </a:p>
          <a:p>
            <a:pPr lvl="1"/>
            <a:endParaRPr lang="en-US" sz="1400" dirty="0"/>
          </a:p>
          <a:p>
            <a:r>
              <a:rPr lang="en-US" sz="1400" b="1" dirty="0"/>
              <a:t>Operational Availability (</a:t>
            </a:r>
            <a:r>
              <a:rPr lang="en-US" sz="1400" b="1" dirty="0" err="1"/>
              <a:t>Ao</a:t>
            </a:r>
            <a:r>
              <a:rPr lang="en-US" sz="1400" b="1" dirty="0"/>
              <a:t>) is defined as:</a:t>
            </a:r>
          </a:p>
          <a:p>
            <a:pPr lvl="1"/>
            <a:r>
              <a:rPr lang="en-US" sz="1400" dirty="0" err="1"/>
              <a:t>Ao</a:t>
            </a:r>
            <a:r>
              <a:rPr lang="en-US" sz="1400" dirty="0"/>
              <a:t> = Time Service is Available / (Time Service is Available  + Time Service is Not Available)</a:t>
            </a:r>
          </a:p>
          <a:p>
            <a:endParaRPr lang="en-US" dirty="0"/>
          </a:p>
        </p:txBody>
      </p:sp>
      <p:sp>
        <p:nvSpPr>
          <p:cNvPr id="3" name="Title 2"/>
          <p:cNvSpPr>
            <a:spLocks noGrp="1"/>
          </p:cNvSpPr>
          <p:nvPr>
            <p:ph type="title"/>
          </p:nvPr>
        </p:nvSpPr>
        <p:spPr/>
        <p:txBody>
          <a:bodyPr/>
          <a:lstStyle/>
          <a:p>
            <a:r>
              <a:rPr lang="en-US" dirty="0"/>
              <a:t>Reliability, Maintainability and Availability</a:t>
            </a:r>
          </a:p>
        </p:txBody>
      </p:sp>
    </p:spTree>
    <p:extLst>
      <p:ext uri="{BB962C8B-B14F-4D97-AF65-F5344CB8AC3E}">
        <p14:creationId xmlns:p14="http://schemas.microsoft.com/office/powerpoint/2010/main" val="139825548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RMA Analysis – Backend Electronics</a:t>
            </a:r>
          </a:p>
        </p:txBody>
      </p:sp>
      <p:graphicFrame>
        <p:nvGraphicFramePr>
          <p:cNvPr id="3" name="Object 3"/>
          <p:cNvGraphicFramePr>
            <a:graphicFrameLocks noChangeAspect="1"/>
          </p:cNvGraphicFramePr>
          <p:nvPr>
            <p:extLst/>
          </p:nvPr>
        </p:nvGraphicFramePr>
        <p:xfrm>
          <a:off x="1228725" y="1258888"/>
          <a:ext cx="5854700" cy="5365750"/>
        </p:xfrm>
        <a:graphic>
          <a:graphicData uri="http://schemas.openxmlformats.org/presentationml/2006/ole">
            <mc:AlternateContent xmlns:mc="http://schemas.openxmlformats.org/markup-compatibility/2006">
              <mc:Choice xmlns:v="urn:schemas-microsoft-com:vml" Requires="v">
                <p:oleObj spid="_x0000_s11303" name="Worksheet" r:id="rId4" imgW="6057900" imgH="5934165" progId="Excel.Sheet.8">
                  <p:embed/>
                </p:oleObj>
              </mc:Choice>
              <mc:Fallback>
                <p:oleObj name="Worksheet" r:id="rId4" imgW="6057900" imgH="5934165" progId="Excel.Sheet.8">
                  <p:embed/>
                  <p:pic>
                    <p:nvPicPr>
                      <p:cNvPr id="0" name=""/>
                      <p:cNvPicPr>
                        <a:picLocks noChangeAspect="1" noChangeArrowheads="1"/>
                      </p:cNvPicPr>
                      <p:nvPr/>
                    </p:nvPicPr>
                    <p:blipFill>
                      <a:blip r:embed="rId5"/>
                      <a:srcRect t="-899" b="2747"/>
                      <a:stretch>
                        <a:fillRect/>
                      </a:stretch>
                    </p:blipFill>
                    <p:spPr bwMode="auto">
                      <a:xfrm>
                        <a:off x="1228725" y="1258888"/>
                        <a:ext cx="5854700" cy="5365750"/>
                      </a:xfrm>
                      <a:prstGeom prst="rect">
                        <a:avLst/>
                      </a:prstGeom>
                      <a:noFill/>
                      <a:ln>
                        <a:noFill/>
                      </a:ln>
                      <a:effectLst/>
                      <a:extLst>
                        <a:ext uri="{909E8E84-426E-40dd-AFC4-6F175D3DCCD1}">
                          <a14:hiddenFill xmlns:a14="http://schemas.microsoft.com/office/drawing/2010/main" xmlns="">
                            <a:solidFill>
                              <a:srgbClr val="0005FF"/>
                            </a:solidFill>
                          </a14:hiddenFill>
                        </a:ext>
                        <a:ext uri="{91240B29-F687-4f45-9708-019B960494DF}">
                          <a14:hiddenLine xmlns:a14="http://schemas.microsoft.com/office/drawing/2010/main" xmlns="" w="12699">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4" name="TextBox 3"/>
          <p:cNvSpPr txBox="1"/>
          <p:nvPr/>
        </p:nvSpPr>
        <p:spPr>
          <a:xfrm>
            <a:off x="0" y="6558141"/>
            <a:ext cx="8724900" cy="276999"/>
          </a:xfrm>
          <a:prstGeom prst="rect">
            <a:avLst/>
          </a:prstGeom>
          <a:noFill/>
        </p:spPr>
        <p:txBody>
          <a:bodyPr wrap="square" rtlCol="0">
            <a:spAutoFit/>
          </a:bodyPr>
          <a:lstStyle/>
          <a:p>
            <a:r>
              <a:rPr lang="en-US" sz="1200" i="1" dirty="0" smtClean="0">
                <a:latin typeface="+mn-lt"/>
              </a:rPr>
              <a:t>MTBCF = Mean Time Between Critical Failure</a:t>
            </a:r>
            <a:endParaRPr lang="en-US" sz="1200" i="1" dirty="0">
              <a:latin typeface="+mn-lt"/>
            </a:endParaRPr>
          </a:p>
        </p:txBody>
      </p:sp>
    </p:spTree>
    <p:extLst>
      <p:ext uri="{BB962C8B-B14F-4D97-AF65-F5344CB8AC3E}">
        <p14:creationId xmlns:p14="http://schemas.microsoft.com/office/powerpoint/2010/main" val="166042179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RMA Analysis – System</a:t>
            </a:r>
          </a:p>
        </p:txBody>
      </p:sp>
      <p:graphicFrame>
        <p:nvGraphicFramePr>
          <p:cNvPr id="3" name="Object 3"/>
          <p:cNvGraphicFramePr>
            <a:graphicFrameLocks noChangeAspect="1"/>
          </p:cNvGraphicFramePr>
          <p:nvPr>
            <p:extLst/>
          </p:nvPr>
        </p:nvGraphicFramePr>
        <p:xfrm>
          <a:off x="749300" y="1127125"/>
          <a:ext cx="8442325" cy="5297488"/>
        </p:xfrm>
        <a:graphic>
          <a:graphicData uri="http://schemas.openxmlformats.org/presentationml/2006/ole">
            <mc:AlternateContent xmlns:mc="http://schemas.openxmlformats.org/markup-compatibility/2006">
              <mc:Choice xmlns:v="urn:schemas-microsoft-com:vml" Requires="v">
                <p:oleObj spid="_x0000_s12327" name="Worksheet" r:id="rId4" imgW="7496243" imgH="4705440" progId="Excel.Sheet.8">
                  <p:embed/>
                </p:oleObj>
              </mc:Choice>
              <mc:Fallback>
                <p:oleObj name="Worksheet" r:id="rId4" imgW="7496243" imgH="4705440" progId="Excel.Sheet.8">
                  <p:embed/>
                  <p:pic>
                    <p:nvPicPr>
                      <p:cNvPr id="0" name=""/>
                      <p:cNvPicPr>
                        <a:picLocks noChangeAspect="1" noChangeArrowheads="1"/>
                      </p:cNvPicPr>
                      <p:nvPr/>
                    </p:nvPicPr>
                    <p:blipFill>
                      <a:blip r:embed="rId5"/>
                      <a:srcRect/>
                      <a:stretch>
                        <a:fillRect/>
                      </a:stretch>
                    </p:blipFill>
                    <p:spPr bwMode="auto">
                      <a:xfrm>
                        <a:off x="749300" y="1127125"/>
                        <a:ext cx="8442325" cy="52974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 name="TextBox 3"/>
          <p:cNvSpPr txBox="1"/>
          <p:nvPr/>
        </p:nvSpPr>
        <p:spPr>
          <a:xfrm>
            <a:off x="0" y="6581001"/>
            <a:ext cx="8724900" cy="276999"/>
          </a:xfrm>
          <a:prstGeom prst="rect">
            <a:avLst/>
          </a:prstGeom>
          <a:noFill/>
        </p:spPr>
        <p:txBody>
          <a:bodyPr wrap="square" rtlCol="0">
            <a:spAutoFit/>
          </a:bodyPr>
          <a:lstStyle/>
          <a:p>
            <a:r>
              <a:rPr lang="en-US" sz="1200" i="1" dirty="0" smtClean="0">
                <a:latin typeface="+mn-lt"/>
              </a:rPr>
              <a:t>MTBCF = Mean Time Between Critical Failure</a:t>
            </a:r>
            <a:endParaRPr lang="en-US" sz="1200" i="1" dirty="0">
              <a:latin typeface="+mn-lt"/>
            </a:endParaRPr>
          </a:p>
        </p:txBody>
      </p:sp>
    </p:spTree>
    <p:extLst>
      <p:ext uri="{BB962C8B-B14F-4D97-AF65-F5344CB8AC3E}">
        <p14:creationId xmlns:p14="http://schemas.microsoft.com/office/powerpoint/2010/main" val="18875907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Inherent Availability (Ai) </a:t>
            </a:r>
            <a:r>
              <a:rPr lang="en-US" dirty="0" smtClean="0"/>
              <a:t>and Operational Availability (</a:t>
            </a:r>
            <a:r>
              <a:rPr lang="en-US" dirty="0" err="1" smtClean="0"/>
              <a:t>Ao</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The calculated Backend Electronics and System availability (Ai and </a:t>
            </a:r>
            <a:r>
              <a:rPr lang="en-US" dirty="0" err="1" smtClean="0"/>
              <a:t>Ao</a:t>
            </a:r>
            <a:r>
              <a:rPr lang="en-US" dirty="0" smtClean="0"/>
              <a:t>) values exceed requirements:</a:t>
            </a:r>
          </a:p>
          <a:p>
            <a:pPr lvl="1"/>
            <a:endParaRPr lang="en-US" dirty="0" smtClean="0"/>
          </a:p>
          <a:p>
            <a:pPr lvl="1"/>
            <a:endParaRPr lang="en-US" dirty="0"/>
          </a:p>
          <a:p>
            <a:pPr lvl="1"/>
            <a:endParaRPr lang="en-US" dirty="0" smtClean="0"/>
          </a:p>
          <a:p>
            <a:pPr lvl="1"/>
            <a:endParaRPr lang="en-US" dirty="0" smtClean="0"/>
          </a:p>
          <a:p>
            <a:pPr lvl="1"/>
            <a:endParaRPr lang="en-US" sz="2400" dirty="0"/>
          </a:p>
          <a:p>
            <a:pPr lvl="1"/>
            <a:endParaRPr lang="en-US" dirty="0" smtClean="0"/>
          </a:p>
          <a:p>
            <a:pPr marL="457200" lvl="1" indent="0">
              <a:buNone/>
            </a:pPr>
            <a:endParaRPr lang="en-US" dirty="0" smtClean="0"/>
          </a:p>
          <a:p>
            <a:pPr lvl="1"/>
            <a:r>
              <a:rPr lang="en-US" dirty="0"/>
              <a:t>NEN SRD operational availability requirement is 95</a:t>
            </a:r>
            <a:r>
              <a:rPr lang="en-US" dirty="0" smtClean="0"/>
              <a:t>%</a:t>
            </a:r>
          </a:p>
          <a:p>
            <a:pPr lvl="1"/>
            <a:endParaRPr lang="en-US" dirty="0" smtClean="0"/>
          </a:p>
          <a:p>
            <a:pPr lvl="1"/>
            <a:r>
              <a:rPr lang="en-US" dirty="0"/>
              <a:t>SCNS operational availability contractual requirement for all systems is 99.0% when measured over a 6 month average,  99.1% Proficiency measured </a:t>
            </a:r>
            <a:r>
              <a:rPr lang="en-US" dirty="0" smtClean="0"/>
              <a:t>monthly</a:t>
            </a:r>
          </a:p>
          <a:p>
            <a:pPr lvl="1"/>
            <a:endParaRPr lang="en-US" dirty="0" smtClean="0"/>
          </a:p>
          <a:p>
            <a:pPr lvl="1"/>
            <a:r>
              <a:rPr lang="en-US" dirty="0"/>
              <a:t>AS2 </a:t>
            </a:r>
            <a:r>
              <a:rPr lang="en-US" dirty="0" smtClean="0"/>
              <a:t>Availability Requirement : 95% </a:t>
            </a:r>
            <a:r>
              <a:rPr lang="en-US" dirty="0"/>
              <a:t>operational availability (</a:t>
            </a:r>
            <a:r>
              <a:rPr lang="en-US" dirty="0" err="1"/>
              <a:t>Ao</a:t>
            </a:r>
            <a:r>
              <a:rPr lang="en-US" dirty="0"/>
              <a:t>) </a:t>
            </a:r>
            <a:r>
              <a:rPr lang="en-US" dirty="0" smtClean="0"/>
              <a:t>and </a:t>
            </a:r>
            <a:r>
              <a:rPr lang="en-US" dirty="0"/>
              <a:t>a </a:t>
            </a:r>
            <a:r>
              <a:rPr lang="en-US" dirty="0" smtClean="0"/>
              <a:t>99.5% </a:t>
            </a:r>
            <a:r>
              <a:rPr lang="en-US" dirty="0"/>
              <a:t>inherent availability (Ai) </a:t>
            </a:r>
          </a:p>
          <a:p>
            <a:pPr marL="457200" lvl="1" indent="0">
              <a:buNone/>
            </a:pPr>
            <a:endParaRPr lang="en-US" dirty="0"/>
          </a:p>
          <a:p>
            <a:pPr marL="457200" lvl="1" indent="0">
              <a:buNone/>
            </a:pPr>
            <a:endParaRPr lang="en-US" dirty="0" smtClean="0"/>
          </a:p>
          <a:p>
            <a:pPr lvl="1"/>
            <a:endParaRPr lang="en-US" dirty="0" smtClean="0"/>
          </a:p>
          <a:p>
            <a:endParaRPr lang="en-US" dirty="0"/>
          </a:p>
        </p:txBody>
      </p:sp>
      <p:graphicFrame>
        <p:nvGraphicFramePr>
          <p:cNvPr id="9" name="Table 8"/>
          <p:cNvGraphicFramePr>
            <a:graphicFrameLocks noGrp="1"/>
          </p:cNvGraphicFramePr>
          <p:nvPr>
            <p:extLst/>
          </p:nvPr>
        </p:nvGraphicFramePr>
        <p:xfrm>
          <a:off x="2286000" y="2057400"/>
          <a:ext cx="4572000" cy="1127760"/>
        </p:xfrm>
        <a:graphic>
          <a:graphicData uri="http://schemas.openxmlformats.org/drawingml/2006/table">
            <a:tbl>
              <a:tblPr firstRow="1" bandRow="1">
                <a:tableStyleId>{3B4B98B0-60AC-42C2-AFA5-B58CD77FA1E5}</a:tableStyleId>
              </a:tblPr>
              <a:tblGrid>
                <a:gridCol w="2286000"/>
                <a:gridCol w="2286000"/>
              </a:tblGrid>
              <a:tr h="306755">
                <a:tc>
                  <a:txBody>
                    <a:bodyPr/>
                    <a:lstStyle/>
                    <a:p>
                      <a:pPr algn="ctr"/>
                      <a:r>
                        <a:rPr lang="en-US" sz="1400" dirty="0" smtClean="0"/>
                        <a:t>Backend</a:t>
                      </a:r>
                      <a:r>
                        <a:rPr lang="en-US" sz="1400" baseline="0" dirty="0" smtClean="0"/>
                        <a:t> Electronics Availability</a:t>
                      </a:r>
                      <a:endParaRPr lang="en-US" sz="1400" dirty="0"/>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sz="1400" dirty="0" smtClean="0"/>
                        <a:t>System Availability</a:t>
                      </a:r>
                      <a:endParaRPr lang="en-US" sz="1400" dirty="0"/>
                    </a:p>
                  </a:txBody>
                  <a:tcPr anchor="ctr">
                    <a:lnL w="12700" cap="flat" cmpd="sng" algn="ctr">
                      <a:solidFill>
                        <a:schemeClr val="accent1">
                          <a:lumMod val="60000"/>
                          <a:lumOff val="40000"/>
                        </a:schemeClr>
                      </a:solidFill>
                      <a:prstDash val="solid"/>
                      <a:round/>
                      <a:headEnd type="none" w="med" len="med"/>
                      <a:tailEnd type="none" w="med" len="med"/>
                    </a:lnL>
                  </a:tcPr>
                </a:tc>
              </a:tr>
              <a:tr h="270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Ai = 99.91%</a:t>
                      </a: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sz="1400" dirty="0" smtClean="0"/>
                        <a:t>Ai = 99.66%</a:t>
                      </a:r>
                      <a:endParaRPr lang="en-US" sz="1400" dirty="0"/>
                    </a:p>
                  </a:txBody>
                  <a:tcPr anchor="ctr">
                    <a:lnL w="12700" cap="flat" cmpd="sng" algn="ctr">
                      <a:solidFill>
                        <a:schemeClr val="accent1">
                          <a:lumMod val="60000"/>
                          <a:lumOff val="40000"/>
                        </a:schemeClr>
                      </a:solidFill>
                      <a:prstDash val="solid"/>
                      <a:round/>
                      <a:headEnd type="none" w="med" len="med"/>
                      <a:tailEnd type="none" w="med" len="med"/>
                    </a:lnL>
                  </a:tcPr>
                </a:tc>
              </a:tr>
              <a:tr h="27066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err="1" smtClean="0"/>
                        <a:t>Ao</a:t>
                      </a:r>
                      <a:r>
                        <a:rPr lang="en-US" sz="1400" dirty="0" smtClean="0"/>
                        <a:t> = 99.91%</a:t>
                      </a:r>
                    </a:p>
                  </a:txBody>
                  <a:tcPr anchor="ctr">
                    <a:lnR w="12700" cap="flat" cmpd="sng" algn="ctr">
                      <a:solidFill>
                        <a:schemeClr val="accent1">
                          <a:lumMod val="60000"/>
                          <a:lumOff val="40000"/>
                        </a:schemeClr>
                      </a:solidFill>
                      <a:prstDash val="solid"/>
                      <a:round/>
                      <a:headEnd type="none" w="med" len="med"/>
                      <a:tailEnd type="none" w="med" len="med"/>
                    </a:lnR>
                  </a:tcPr>
                </a:tc>
                <a:tc>
                  <a:txBody>
                    <a:bodyPr/>
                    <a:lstStyle/>
                    <a:p>
                      <a:pPr algn="ctr"/>
                      <a:r>
                        <a:rPr lang="en-US" sz="1400" dirty="0" err="1" smtClean="0"/>
                        <a:t>Ao</a:t>
                      </a:r>
                      <a:r>
                        <a:rPr lang="en-US" sz="1400" dirty="0" smtClean="0"/>
                        <a:t> = 99.66%</a:t>
                      </a:r>
                      <a:endParaRPr lang="en-US" sz="1400" dirty="0"/>
                    </a:p>
                  </a:txBody>
                  <a:tcPr anchor="ctr">
                    <a:lnL w="12700" cap="flat" cmpd="sng" algn="ctr">
                      <a:solidFill>
                        <a:schemeClr val="accent1">
                          <a:lumMod val="60000"/>
                          <a:lumOff val="40000"/>
                        </a:schemeClr>
                      </a:solidFill>
                      <a:prstDash val="solid"/>
                      <a:round/>
                      <a:headEnd type="none" w="med" len="med"/>
                      <a:tailEnd type="none" w="med" len="med"/>
                    </a:lnL>
                  </a:tcPr>
                </a:tc>
              </a:tr>
            </a:tbl>
          </a:graphicData>
        </a:graphic>
      </p:graphicFrame>
    </p:spTree>
    <p:extLst>
      <p:ext uri="{BB962C8B-B14F-4D97-AF65-F5344CB8AC3E}">
        <p14:creationId xmlns:p14="http://schemas.microsoft.com/office/powerpoint/2010/main" val="112671428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a:t>SRR Entrance Criteria satisfied (</a:t>
            </a:r>
            <a:r>
              <a:rPr lang="en-US" b="1" dirty="0" smtClean="0"/>
              <a:t>E-6k)</a:t>
            </a:r>
            <a:endParaRPr lang="en-US" b="1" dirty="0"/>
          </a:p>
          <a:p>
            <a:pPr lvl="1"/>
            <a:r>
              <a:rPr lang="en-US" dirty="0" smtClean="0"/>
              <a:t>(6k) RMA analysis verified candidate COTS hardware exceeds system availability requirements</a:t>
            </a:r>
            <a:endParaRPr lang="en-US" dirty="0"/>
          </a:p>
          <a:p>
            <a:r>
              <a:rPr lang="en-US" b="1" dirty="0"/>
              <a:t>SRR Success Criteria evidence (</a:t>
            </a:r>
            <a:r>
              <a:rPr lang="en-US" b="1" dirty="0" smtClean="0"/>
              <a:t>S-1, </a:t>
            </a:r>
            <a:r>
              <a:rPr lang="en-US" b="1" dirty="0"/>
              <a:t>S-9)</a:t>
            </a:r>
          </a:p>
          <a:p>
            <a:pPr lvl="1"/>
            <a:r>
              <a:rPr lang="en-US" dirty="0" smtClean="0"/>
              <a:t>(1</a:t>
            </a:r>
            <a:r>
              <a:rPr lang="en-US" dirty="0"/>
              <a:t>) </a:t>
            </a:r>
            <a:r>
              <a:rPr lang="en-US" dirty="0" smtClean="0"/>
              <a:t>Results of analysis indicate the </a:t>
            </a:r>
            <a:r>
              <a:rPr lang="en-US" dirty="0"/>
              <a:t>functional and performance requirements defined for the system </a:t>
            </a:r>
            <a:r>
              <a:rPr lang="en-US" dirty="0" smtClean="0"/>
              <a:t>represent </a:t>
            </a:r>
            <a:r>
              <a:rPr lang="en-US" dirty="0"/>
              <a:t>achievable </a:t>
            </a:r>
            <a:r>
              <a:rPr lang="en-US" dirty="0" smtClean="0"/>
              <a:t>capabilities</a:t>
            </a:r>
            <a:endParaRPr lang="en-US" dirty="0"/>
          </a:p>
          <a:p>
            <a:pPr lvl="1"/>
            <a:r>
              <a:rPr lang="en-US" dirty="0" smtClean="0"/>
              <a:t>(</a:t>
            </a:r>
            <a:r>
              <a:rPr lang="en-US" dirty="0"/>
              <a:t>9) </a:t>
            </a:r>
            <a:r>
              <a:rPr lang="en-US" dirty="0" smtClean="0"/>
              <a:t>System requirements and available product technology support proceeding to the design phase</a:t>
            </a:r>
            <a:endParaRPr lang="en-US" dirty="0"/>
          </a:p>
          <a:p>
            <a:pPr marL="0" indent="0">
              <a:buNone/>
            </a:pPr>
            <a:endParaRPr lang="en-US" dirty="0"/>
          </a:p>
        </p:txBody>
      </p:sp>
      <p:sp>
        <p:nvSpPr>
          <p:cNvPr id="3" name="Title 2"/>
          <p:cNvSpPr>
            <a:spLocks noGrp="1"/>
          </p:cNvSpPr>
          <p:nvPr>
            <p:ph type="title"/>
          </p:nvPr>
        </p:nvSpPr>
        <p:spPr/>
        <p:txBody>
          <a:bodyPr/>
          <a:lstStyle/>
          <a:p>
            <a:r>
              <a:rPr lang="en-US" dirty="0" smtClean="0"/>
              <a:t>RMA Summary</a:t>
            </a:r>
            <a:endParaRPr lang="en-US" dirty="0"/>
          </a:p>
        </p:txBody>
      </p:sp>
    </p:spTree>
    <p:extLst>
      <p:ext uri="{BB962C8B-B14F-4D97-AF65-F5344CB8AC3E}">
        <p14:creationId xmlns:p14="http://schemas.microsoft.com/office/powerpoint/2010/main" val="28154376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en-US" dirty="0" smtClean="0"/>
              <a:t>Logistics and CM Plan</a:t>
            </a:r>
            <a:endParaRPr lang="en-US" dirty="0"/>
          </a:p>
        </p:txBody>
      </p:sp>
      <p:sp>
        <p:nvSpPr>
          <p:cNvPr id="5" name="Text Placeholder 4"/>
          <p:cNvSpPr>
            <a:spLocks noGrp="1"/>
          </p:cNvSpPr>
          <p:nvPr>
            <p:ph type="body" sz="quarter" idx="11"/>
          </p:nvPr>
        </p:nvSpPr>
        <p:spPr/>
        <p:txBody>
          <a:bodyPr/>
          <a:lstStyle/>
          <a:p>
            <a:r>
              <a:rPr lang="en-US" dirty="0" smtClean="0"/>
              <a:t>Nancy Linton</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2295575046"/>
              </p:ext>
            </p:extLst>
          </p:nvPr>
        </p:nvGraphicFramePr>
        <p:xfrm>
          <a:off x="6569588" y="5037185"/>
          <a:ext cx="2468880" cy="1719072"/>
        </p:xfrm>
        <a:graphic>
          <a:graphicData uri="http://schemas.openxmlformats.org/drawingml/2006/table">
            <a:tbl>
              <a:tblPr bandRow="1">
                <a:tableStyleId>{5940675A-B579-460E-94D1-54222C63F5DA}</a:tableStyleId>
              </a:tblPr>
              <a:tblGrid>
                <a:gridCol w="457200"/>
                <a:gridCol w="2011680"/>
              </a:tblGrid>
              <a:tr h="0">
                <a:tc>
                  <a:txBody>
                    <a:bodyPr/>
                    <a:lstStyle/>
                    <a:p>
                      <a:pPr algn="ctr"/>
                      <a:r>
                        <a:rPr lang="en-US" sz="700" b="0" dirty="0" smtClean="0">
                          <a:latin typeface="Segoe UI" pitchFamily="34" charset="0"/>
                          <a:ea typeface="Segoe UI" pitchFamily="34" charset="0"/>
                          <a:cs typeface="Segoe UI" pitchFamily="34" charset="0"/>
                        </a:rPr>
                        <a:t>1</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Introduction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2</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c>
                  <a:txBody>
                    <a:bodyPr/>
                    <a:lstStyle/>
                    <a:p>
                      <a:r>
                        <a:rPr lang="en-US" sz="700" b="0" dirty="0" smtClean="0">
                          <a:latin typeface="Segoe UI" pitchFamily="34" charset="0"/>
                          <a:ea typeface="Segoe UI" pitchFamily="34" charset="0"/>
                          <a:cs typeface="Segoe UI" pitchFamily="34" charset="0"/>
                        </a:rPr>
                        <a:t>Project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noFill/>
                  </a:tcPr>
                </a:tc>
              </a:tr>
              <a:tr h="0">
                <a:tc>
                  <a:txBody>
                    <a:bodyPr/>
                    <a:lstStyle/>
                    <a:p>
                      <a:pPr algn="ctr"/>
                      <a:r>
                        <a:rPr lang="en-US" sz="700" b="0" dirty="0" smtClean="0">
                          <a:latin typeface="Segoe UI" pitchFamily="34" charset="0"/>
                          <a:ea typeface="Segoe UI" pitchFamily="34" charset="0"/>
                          <a:cs typeface="Segoe UI" pitchFamily="34" charset="0"/>
                        </a:rPr>
                        <a:t>3</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System Overview</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4</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Operations</a:t>
                      </a:r>
                      <a:r>
                        <a:rPr lang="en-US" sz="700" b="0" baseline="0" dirty="0" smtClean="0">
                          <a:latin typeface="Segoe UI" pitchFamily="34" charset="0"/>
                          <a:ea typeface="Segoe UI" pitchFamily="34" charset="0"/>
                          <a:cs typeface="Segoe UI" pitchFamily="34" charset="0"/>
                        </a:rPr>
                        <a:t> Concept</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5</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Requirements Management</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6</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solidFill>
                            <a:schemeClr val="bg2">
                              <a:lumMod val="10000"/>
                            </a:schemeClr>
                          </a:solidFill>
                          <a:latin typeface="Segoe UI" pitchFamily="34" charset="0"/>
                          <a:ea typeface="Segoe UI" pitchFamily="34" charset="0"/>
                          <a:cs typeface="Segoe UI" pitchFamily="34" charset="0"/>
                        </a:rPr>
                        <a:t>RTVM</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7</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System Performance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0" dirty="0" smtClean="0">
                          <a:latin typeface="Segoe UI" pitchFamily="34" charset="0"/>
                          <a:ea typeface="Segoe UI" pitchFamily="34" charset="0"/>
                          <a:cs typeface="Segoe UI" pitchFamily="34" charset="0"/>
                        </a:rPr>
                        <a:t>8</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r>
                        <a:rPr lang="en-US" sz="700" b="0" dirty="0" smtClean="0">
                          <a:latin typeface="Segoe UI" pitchFamily="34" charset="0"/>
                          <a:ea typeface="Segoe UI" pitchFamily="34" charset="0"/>
                          <a:cs typeface="Segoe UI" pitchFamily="34" charset="0"/>
                        </a:rPr>
                        <a:t>RMA Analysis</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r>
              <a:tr h="0">
                <a:tc>
                  <a:txBody>
                    <a:bodyPr/>
                    <a:lstStyle/>
                    <a:p>
                      <a:pPr algn="ctr"/>
                      <a:r>
                        <a:rPr lang="en-US" sz="700" b="1" dirty="0" smtClean="0">
                          <a:latin typeface="Segoe UI" pitchFamily="34" charset="0"/>
                          <a:ea typeface="Segoe UI" pitchFamily="34" charset="0"/>
                          <a:cs typeface="Segoe UI" pitchFamily="34" charset="0"/>
                        </a:rPr>
                        <a:t>9</a:t>
                      </a:r>
                      <a:endParaRPr lang="en-US" sz="700" b="1"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c>
                  <a:txBody>
                    <a:bodyPr/>
                    <a:lstStyle/>
                    <a:p>
                      <a:r>
                        <a:rPr lang="en-US" sz="700" b="1" dirty="0" smtClean="0">
                          <a:latin typeface="Segoe UI" pitchFamily="34" charset="0"/>
                          <a:ea typeface="Segoe UI" pitchFamily="34" charset="0"/>
                          <a:cs typeface="Segoe UI" pitchFamily="34" charset="0"/>
                        </a:rPr>
                        <a:t>Logistics and CM Plan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lumMod val="95000"/>
                      </a:schemeClr>
                    </a:solidFill>
                  </a:tcPr>
                </a:tc>
              </a:tr>
              <a:tr h="0">
                <a:tc>
                  <a:txBody>
                    <a:bodyPr/>
                    <a:lstStyle/>
                    <a:p>
                      <a:pPr algn="ctr"/>
                      <a:r>
                        <a:rPr lang="en-US" sz="700" b="0" dirty="0" smtClean="0">
                          <a:latin typeface="Segoe UI" pitchFamily="34" charset="0"/>
                          <a:ea typeface="Segoe UI" pitchFamily="34" charset="0"/>
                          <a:cs typeface="Segoe UI" pitchFamily="34" charset="0"/>
                        </a:rPr>
                        <a:t>10</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Environmental, Health, and Safety</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11</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Risk</a:t>
                      </a:r>
                      <a:r>
                        <a:rPr lang="en-US" sz="700" b="0" baseline="0" dirty="0" smtClean="0">
                          <a:latin typeface="Segoe UI" pitchFamily="34" charset="0"/>
                          <a:ea typeface="Segoe UI" pitchFamily="34" charset="0"/>
                          <a:cs typeface="Segoe UI" pitchFamily="34" charset="0"/>
                        </a:rPr>
                        <a:t> Management</a:t>
                      </a:r>
                      <a:endParaRPr lang="en-US" sz="700" b="0" dirty="0" smtClean="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r h="0">
                <a:tc>
                  <a:txBody>
                    <a:bodyPr/>
                    <a:lstStyle/>
                    <a:p>
                      <a:pPr algn="ctr"/>
                      <a:r>
                        <a:rPr lang="en-US" sz="700" b="0" dirty="0" smtClean="0">
                          <a:latin typeface="Segoe UI" pitchFamily="34" charset="0"/>
                          <a:ea typeface="Segoe UI" pitchFamily="34" charset="0"/>
                          <a:cs typeface="Segoe UI" pitchFamily="34" charset="0"/>
                        </a:rPr>
                        <a:t>12</a:t>
                      </a:r>
                      <a:endParaRPr lang="en-US" sz="700" b="0" dirty="0">
                        <a:latin typeface="Segoe UI" pitchFamily="34" charset="0"/>
                        <a:ea typeface="Segoe UI" pitchFamily="34" charset="0"/>
                        <a:cs typeface="Segoe UI" pitchFamily="34" charset="0"/>
                      </a:endParaRP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c>
                  <a:txBody>
                    <a:bodyPr/>
                    <a:lstStyle/>
                    <a:p>
                      <a:r>
                        <a:rPr lang="en-US" sz="700" b="0" dirty="0" smtClean="0">
                          <a:latin typeface="Segoe UI" pitchFamily="34" charset="0"/>
                          <a:ea typeface="Segoe UI" pitchFamily="34" charset="0"/>
                          <a:cs typeface="Segoe UI" pitchFamily="34" charset="0"/>
                        </a:rPr>
                        <a:t>Conclusion</a:t>
                      </a:r>
                    </a:p>
                  </a:txBody>
                  <a:tcPr marT="18288" marB="18288"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56484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115888"/>
            <a:ext cx="6583680" cy="609600"/>
          </a:xfrm>
        </p:spPr>
        <p:txBody>
          <a:bodyPr/>
          <a:lstStyle/>
          <a:p>
            <a:r>
              <a:rPr lang="en-US" dirty="0"/>
              <a:t>Logistics</a:t>
            </a:r>
          </a:p>
        </p:txBody>
      </p:sp>
      <p:sp>
        <p:nvSpPr>
          <p:cNvPr id="5" name="Content Placeholder 4"/>
          <p:cNvSpPr>
            <a:spLocks noGrp="1"/>
          </p:cNvSpPr>
          <p:nvPr>
            <p:ph idx="1"/>
          </p:nvPr>
        </p:nvSpPr>
        <p:spPr/>
        <p:txBody>
          <a:bodyPr/>
          <a:lstStyle/>
          <a:p>
            <a:r>
              <a:rPr lang="en-US" b="1" dirty="0"/>
              <a:t>AS2 </a:t>
            </a:r>
            <a:r>
              <a:rPr lang="en-US" b="1" dirty="0" smtClean="0"/>
              <a:t>we </a:t>
            </a:r>
            <a:r>
              <a:rPr lang="en-US" b="1" dirty="0"/>
              <a:t>share spares where possible with AS1 and AS3</a:t>
            </a:r>
          </a:p>
          <a:p>
            <a:pPr lvl="1"/>
            <a:r>
              <a:rPr lang="en-US" dirty="0"/>
              <a:t>AS2 will have redundant hot spares for the S-band uplink and downlink RF </a:t>
            </a:r>
            <a:r>
              <a:rPr lang="en-US" dirty="0" smtClean="0"/>
              <a:t>equipment and </a:t>
            </a:r>
            <a:r>
              <a:rPr lang="en-US" dirty="0"/>
              <a:t>X-Band receive RF equipment</a:t>
            </a:r>
          </a:p>
          <a:p>
            <a:pPr lvl="1"/>
            <a:r>
              <a:rPr lang="en-US" dirty="0"/>
              <a:t>ASF </a:t>
            </a:r>
            <a:r>
              <a:rPr lang="en-US" dirty="0" smtClean="0"/>
              <a:t>will </a:t>
            </a:r>
            <a:r>
              <a:rPr lang="en-US" dirty="0"/>
              <a:t>stock </a:t>
            </a:r>
            <a:r>
              <a:rPr lang="en-US" dirty="0" smtClean="0"/>
              <a:t>high-priority </a:t>
            </a:r>
            <a:r>
              <a:rPr lang="en-US" dirty="0"/>
              <a:t>spares</a:t>
            </a:r>
          </a:p>
          <a:p>
            <a:pPr lvl="1"/>
            <a:r>
              <a:rPr lang="en-US" dirty="0"/>
              <a:t>ASF </a:t>
            </a:r>
            <a:r>
              <a:rPr lang="en-US" dirty="0" smtClean="0"/>
              <a:t>will </a:t>
            </a:r>
            <a:r>
              <a:rPr lang="en-US" dirty="0"/>
              <a:t>stock AS2 unique antenna and HPA spares</a:t>
            </a:r>
          </a:p>
          <a:p>
            <a:r>
              <a:rPr lang="en-US" b="1" dirty="0"/>
              <a:t>UAF/GI provides property management for all tagged and tracked property</a:t>
            </a:r>
          </a:p>
          <a:p>
            <a:pPr lvl="1"/>
            <a:r>
              <a:rPr lang="en-US" dirty="0"/>
              <a:t>Tracked property </a:t>
            </a:r>
            <a:r>
              <a:rPr lang="en-US" dirty="0" smtClean="0"/>
              <a:t>will </a:t>
            </a:r>
            <a:r>
              <a:rPr lang="en-US" dirty="0"/>
              <a:t>be stored in access-controlled areas</a:t>
            </a:r>
          </a:p>
          <a:p>
            <a:r>
              <a:rPr lang="en-US" b="1" dirty="0"/>
              <a:t>ASF shares shelf spares with </a:t>
            </a:r>
            <a:r>
              <a:rPr lang="en-US" b="1" dirty="0" smtClean="0"/>
              <a:t>Wallops and they are:</a:t>
            </a:r>
            <a:endParaRPr lang="en-US" b="1" dirty="0"/>
          </a:p>
          <a:p>
            <a:pPr lvl="1"/>
            <a:r>
              <a:rPr lang="en-US" dirty="0"/>
              <a:t>RF/IF, switching, telemetry processing and fiber equipment</a:t>
            </a:r>
          </a:p>
          <a:p>
            <a:r>
              <a:rPr lang="en-US" b="1" dirty="0"/>
              <a:t>Wallops </a:t>
            </a:r>
            <a:r>
              <a:rPr lang="en-US" b="1" dirty="0" smtClean="0"/>
              <a:t>will </a:t>
            </a:r>
            <a:r>
              <a:rPr lang="en-US" b="1" dirty="0"/>
              <a:t>provide central logistics support, including:</a:t>
            </a:r>
          </a:p>
          <a:p>
            <a:pPr lvl="1"/>
            <a:r>
              <a:rPr lang="en-US" dirty="0"/>
              <a:t>Spares not pre-staged to ASF</a:t>
            </a:r>
          </a:p>
          <a:p>
            <a:pPr lvl="1"/>
            <a:r>
              <a:rPr lang="en-US" dirty="0"/>
              <a:t>Repairs of failed equipment</a:t>
            </a:r>
          </a:p>
          <a:p>
            <a:pPr lvl="1"/>
            <a:r>
              <a:rPr lang="en-US" dirty="0"/>
              <a:t>Calibration of test equipment</a:t>
            </a:r>
          </a:p>
        </p:txBody>
      </p:sp>
    </p:spTree>
    <p:extLst>
      <p:ext uri="{BB962C8B-B14F-4D97-AF65-F5344CB8AC3E}">
        <p14:creationId xmlns:p14="http://schemas.microsoft.com/office/powerpoint/2010/main" val="3160542118"/>
      </p:ext>
    </p:extLst>
  </p:cSld>
  <p:clrMapOvr>
    <a:masterClrMapping/>
  </p:clrMapOvr>
  <p:timing>
    <p:tnLst>
      <p:par>
        <p:cTn id="1" dur="indefinite" restart="never" nodeType="tmRoot"/>
      </p:par>
    </p:tnLst>
  </p:timing>
</p:sld>
</file>

<file path=ppt/theme/theme1.xml><?xml version="1.0" encoding="utf-8"?>
<a:theme xmlns:a="http://schemas.openxmlformats.org/drawingml/2006/main" name="NEN LCS SRR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NEN ORR Theme</Template>
  <TotalTime>205672</TotalTime>
  <Words>13161</Words>
  <Application>Microsoft Office PowerPoint</Application>
  <PresentationFormat>On-screen Show (4:3)</PresentationFormat>
  <Paragraphs>2166</Paragraphs>
  <Slides>139</Slides>
  <Notes>29</Notes>
  <HiddenSlides>0</HiddenSlides>
  <MMClips>0</MMClips>
  <ScaleCrop>false</ScaleCrop>
  <HeadingPairs>
    <vt:vector size="8" baseType="variant">
      <vt:variant>
        <vt:lpstr>Fonts Used</vt:lpstr>
      </vt:variant>
      <vt:variant>
        <vt:i4>11</vt:i4>
      </vt:variant>
      <vt:variant>
        <vt:lpstr>Theme</vt:lpstr>
      </vt:variant>
      <vt:variant>
        <vt:i4>2</vt:i4>
      </vt:variant>
      <vt:variant>
        <vt:lpstr>Embedded OLE Servers</vt:lpstr>
      </vt:variant>
      <vt:variant>
        <vt:i4>3</vt:i4>
      </vt:variant>
      <vt:variant>
        <vt:lpstr>Slide Titles</vt:lpstr>
      </vt:variant>
      <vt:variant>
        <vt:i4>139</vt:i4>
      </vt:variant>
    </vt:vector>
  </HeadingPairs>
  <TitlesOfParts>
    <vt:vector size="155" baseType="lpstr">
      <vt:lpstr>Arial Unicode MS</vt:lpstr>
      <vt:lpstr>Arial</vt:lpstr>
      <vt:lpstr>Arial Black</vt:lpstr>
      <vt:lpstr>Calibri</vt:lpstr>
      <vt:lpstr>Calibri Light</vt:lpstr>
      <vt:lpstr>Segoe UI</vt:lpstr>
      <vt:lpstr>Segoe UI Light</vt:lpstr>
      <vt:lpstr>Segoe UI Semibold</vt:lpstr>
      <vt:lpstr>Times New Roman</vt:lpstr>
      <vt:lpstr>Wingdings</vt:lpstr>
      <vt:lpstr>Wingdings 3</vt:lpstr>
      <vt:lpstr>NEN LCS SRR Theme</vt:lpstr>
      <vt:lpstr>Custom Design</vt:lpstr>
      <vt:lpstr>Visio</vt:lpstr>
      <vt:lpstr>Document</vt:lpstr>
      <vt:lpstr>Worksheet</vt:lpstr>
      <vt:lpstr>PowerPoint Presentation</vt:lpstr>
      <vt:lpstr>Thursday, November 19, 2015 AS2 Replacement Project SRR Agenda</vt:lpstr>
      <vt:lpstr>PowerPoint Presentation</vt:lpstr>
      <vt:lpstr>Welcome</vt:lpstr>
      <vt:lpstr>Logistics</vt:lpstr>
      <vt:lpstr>AS2 SRR Review Team Members</vt:lpstr>
      <vt:lpstr>Request for Action (RFA) Process</vt:lpstr>
      <vt:lpstr>NASA Procedural Requirements and SRR Purpose/Scope</vt:lpstr>
      <vt:lpstr>Project SRR Success Criteria [Based on 7123.1B – Table G-4]</vt:lpstr>
      <vt:lpstr>ASF Site Overview (1/3)</vt:lpstr>
      <vt:lpstr>ASF Site Overview (2/3) </vt:lpstr>
      <vt:lpstr>ASF Site Overview (3/3) </vt:lpstr>
      <vt:lpstr>AS2 Background</vt:lpstr>
      <vt:lpstr>AS2 Replacement Project (1/2)</vt:lpstr>
      <vt:lpstr>AS2 Replacement Project (2/2)</vt:lpstr>
      <vt:lpstr>AS2 Replacement Project Assumptions</vt:lpstr>
      <vt:lpstr>PowerPoint Presentation</vt:lpstr>
      <vt:lpstr>AS2 Project Team</vt:lpstr>
      <vt:lpstr>Project Management Overview</vt:lpstr>
      <vt:lpstr>AS2 Project Lifecycle</vt:lpstr>
      <vt:lpstr>Implementation Governing Documentation</vt:lpstr>
      <vt:lpstr>Document Tree</vt:lpstr>
      <vt:lpstr>AS2 Replacement Project Efficiencies</vt:lpstr>
      <vt:lpstr>AS2 Replacement Project Key Milestones</vt:lpstr>
      <vt:lpstr>Project Management Summary</vt:lpstr>
      <vt:lpstr>PowerPoint Presentation</vt:lpstr>
      <vt:lpstr>AS2 System Overview</vt:lpstr>
      <vt:lpstr>AS2 Subsystems and Configuration Items</vt:lpstr>
      <vt:lpstr>AS2 Subsystem and External Interfaces</vt:lpstr>
      <vt:lpstr>AS2 Architecture Diagram</vt:lpstr>
      <vt:lpstr>AS2 S-Band Signal Flow</vt:lpstr>
      <vt:lpstr>AS2 X-Band Signal Flow</vt:lpstr>
      <vt:lpstr>Common Time and Frequency Subsystem</vt:lpstr>
      <vt:lpstr>Monitor &amp; Control Software (1/2)</vt:lpstr>
      <vt:lpstr>Monitor &amp; Control Software (2/2)</vt:lpstr>
      <vt:lpstr>System Overview Summary</vt:lpstr>
      <vt:lpstr>PowerPoint Presentation</vt:lpstr>
      <vt:lpstr>Implementing Services</vt:lpstr>
      <vt:lpstr>Scheduling</vt:lpstr>
      <vt:lpstr>Operations Concept Timeline</vt:lpstr>
      <vt:lpstr>Routine Operations (1/2)</vt:lpstr>
      <vt:lpstr>Routine Operations (2/2)</vt:lpstr>
      <vt:lpstr>Operations and Maintenance Approach</vt:lpstr>
      <vt:lpstr>Operations and Maintenance Staffing</vt:lpstr>
      <vt:lpstr>Maintenance</vt:lpstr>
      <vt:lpstr>Training and Certification</vt:lpstr>
      <vt:lpstr>Reference Documents</vt:lpstr>
      <vt:lpstr>Operations Summary</vt:lpstr>
      <vt:lpstr>PowerPoint Presentation</vt:lpstr>
      <vt:lpstr>AS2 SRD Overview and Traceability </vt:lpstr>
      <vt:lpstr>Requirements Management Process</vt:lpstr>
      <vt:lpstr>Requirements Approach</vt:lpstr>
      <vt:lpstr>Requirements Allocation Process</vt:lpstr>
      <vt:lpstr>AS2 SRD Structure</vt:lpstr>
      <vt:lpstr>Driving Requirements</vt:lpstr>
      <vt:lpstr>S-Band Antenna System Requirements</vt:lpstr>
      <vt:lpstr>X-Band Antenna System Requirements</vt:lpstr>
      <vt:lpstr>S-Band Uplink Requirements</vt:lpstr>
      <vt:lpstr>S-Band Downlink Requirements</vt:lpstr>
      <vt:lpstr>X-Band Downlink Requirements</vt:lpstr>
      <vt:lpstr>Modulation/Demodulation Schemes</vt:lpstr>
      <vt:lpstr>Forward Link Data Rates</vt:lpstr>
      <vt:lpstr>Channel Coding Schemes</vt:lpstr>
      <vt:lpstr>NEN Tracking Services</vt:lpstr>
      <vt:lpstr>External Interface Requirements</vt:lpstr>
      <vt:lpstr>General Antenna/Backend Electronics </vt:lpstr>
      <vt:lpstr>Operational, Inherent Availability &amp; Sparing</vt:lpstr>
      <vt:lpstr>Environmental Health &amp; Safety</vt:lpstr>
      <vt:lpstr>Requirements Management and Traceability Summary</vt:lpstr>
      <vt:lpstr>PowerPoint Presentation</vt:lpstr>
      <vt:lpstr>Verification and Validation Process</vt:lpstr>
      <vt:lpstr>Test Levels</vt:lpstr>
      <vt:lpstr>Test Levels/Plan (1/3)</vt:lpstr>
      <vt:lpstr>Test Levels/Plan (2/3)</vt:lpstr>
      <vt:lpstr>Test Levels/Plan (3/3)</vt:lpstr>
      <vt:lpstr>Verification Methods</vt:lpstr>
      <vt:lpstr>Requirements Traceability Verification Matrix (RTVM) (1/2)</vt:lpstr>
      <vt:lpstr>Requirements Traceability Verification Matrix (RTVM) (2/2)</vt:lpstr>
      <vt:lpstr>AS2 Driving Requirements RTVM (1/2)</vt:lpstr>
      <vt:lpstr>AS2 Driving Requirements RTVM (1/2)</vt:lpstr>
      <vt:lpstr>Requirement Analysis System and Test Level</vt:lpstr>
      <vt:lpstr>Requirement Analysis Verification Method and Test Level</vt:lpstr>
      <vt:lpstr>RTVM Summary</vt:lpstr>
      <vt:lpstr>PowerPoint Presentation</vt:lpstr>
      <vt:lpstr>Supporting Analysis Overview</vt:lpstr>
      <vt:lpstr>RF Compatibility Analysis – Status (1/2)</vt:lpstr>
      <vt:lpstr>RF Compatibility Analysis – Status (2/2)</vt:lpstr>
      <vt:lpstr>Structural Analysis (1/2)</vt:lpstr>
      <vt:lpstr>Structural Analysis (2/2)</vt:lpstr>
      <vt:lpstr>System Performance Analysis Summary</vt:lpstr>
      <vt:lpstr>PowerPoint Presentation</vt:lpstr>
      <vt:lpstr>Availability Requirements</vt:lpstr>
      <vt:lpstr>Reliability, Maintainability and Availability</vt:lpstr>
      <vt:lpstr>RMA Analysis – Backend Electronics</vt:lpstr>
      <vt:lpstr>RMA Analysis – System</vt:lpstr>
      <vt:lpstr>Inherent Availability (Ai) and Operational Availability (Ao)</vt:lpstr>
      <vt:lpstr>RMA Summary</vt:lpstr>
      <vt:lpstr>PowerPoint Presentation</vt:lpstr>
      <vt:lpstr>Logistics</vt:lpstr>
      <vt:lpstr>Sparing Philosophy Requirements</vt:lpstr>
      <vt:lpstr>Configuration Management (1 of 2)</vt:lpstr>
      <vt:lpstr>Configuration Management (2 of 2)</vt:lpstr>
      <vt:lpstr>AS2 Requirements/Configuration Management</vt:lpstr>
      <vt:lpstr>Logistics and CM Plan Summary</vt:lpstr>
      <vt:lpstr>PowerPoint Presentation</vt:lpstr>
      <vt:lpstr>Environmental Health &amp; Safety (EHS) Purpose</vt:lpstr>
      <vt:lpstr>AS2 Safety Process</vt:lpstr>
      <vt:lpstr>Assessment Considerations</vt:lpstr>
      <vt:lpstr>AS2 Actions Prior to SRR</vt:lpstr>
      <vt:lpstr>Preliminary Hazard Assessment (Sample*)</vt:lpstr>
      <vt:lpstr>ESH Involvement AS2 Project Lifecycle</vt:lpstr>
      <vt:lpstr>Environmental Health &amp; Safety Summary</vt:lpstr>
      <vt:lpstr>PowerPoint Presentation</vt:lpstr>
      <vt:lpstr>Risk Management Process</vt:lpstr>
      <vt:lpstr>AS2 Risk Sources</vt:lpstr>
      <vt:lpstr>AS2 Risk Process Summary</vt:lpstr>
      <vt:lpstr>Risk Management Summary</vt:lpstr>
      <vt:lpstr>PowerPoint Presentation</vt:lpstr>
      <vt:lpstr>AS2 Replacement SRR Criteria Satisfied by Each Section</vt:lpstr>
      <vt:lpstr>SRR Success Criteria</vt:lpstr>
      <vt:lpstr>Board Discussion</vt:lpstr>
      <vt:lpstr>PowerPoint Presentation</vt:lpstr>
      <vt:lpstr>BACKUP</vt:lpstr>
      <vt:lpstr>PowerPoint Presentation</vt:lpstr>
      <vt:lpstr>NEE SRD Tables  and Figures (1 of 4)</vt:lpstr>
      <vt:lpstr>NEE SRD Tables  and Figures (2 of 4)</vt:lpstr>
      <vt:lpstr>NEE SRD Tables  and Figures (3 of 4)</vt:lpstr>
      <vt:lpstr>NEE SRD Tables  and Figures (4 of 4)</vt:lpstr>
      <vt:lpstr>PowerPoint Presentation</vt:lpstr>
      <vt:lpstr>AS2 Network</vt:lpstr>
      <vt:lpstr>PowerPoint Presentation</vt:lpstr>
      <vt:lpstr>Reliability</vt:lpstr>
      <vt:lpstr>Maintainability</vt:lpstr>
      <vt:lpstr>Availability</vt:lpstr>
      <vt:lpstr>RMA Calculation Assumptions</vt:lpstr>
      <vt:lpstr>PowerPoint Presentation</vt:lpstr>
      <vt:lpstr>Acronym and Abbreviation List (1/3)</vt:lpstr>
      <vt:lpstr>Acronym and Abbreviation List (2/3)</vt:lpstr>
      <vt:lpstr>Acronym and Abbreviation List (3/3)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celeste_peter@bah.com</dc:creator>
  <cp:lastModifiedBy>Perrine, Martin L. (GSFC-5670)</cp:lastModifiedBy>
  <cp:revision>5116</cp:revision>
  <cp:lastPrinted>2013-10-31T12:10:49Z</cp:lastPrinted>
  <dcterms:created xsi:type="dcterms:W3CDTF">2010-03-13T23:53:18Z</dcterms:created>
  <dcterms:modified xsi:type="dcterms:W3CDTF">2016-09-23T16:18:09Z</dcterms:modified>
</cp:coreProperties>
</file>